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6"/>
  </p:notesMasterIdLst>
  <p:sldIdLst>
    <p:sldId id="258" r:id="rId2"/>
    <p:sldId id="330" r:id="rId3"/>
    <p:sldId id="309" r:id="rId4"/>
    <p:sldId id="310" r:id="rId5"/>
    <p:sldId id="311" r:id="rId6"/>
    <p:sldId id="312" r:id="rId7"/>
    <p:sldId id="313" r:id="rId8"/>
    <p:sldId id="314" r:id="rId9"/>
    <p:sldId id="259" r:id="rId10"/>
    <p:sldId id="303" r:id="rId11"/>
    <p:sldId id="262" r:id="rId12"/>
    <p:sldId id="293" r:id="rId13"/>
    <p:sldId id="264" r:id="rId14"/>
    <p:sldId id="270" r:id="rId15"/>
    <p:sldId id="265" r:id="rId16"/>
    <p:sldId id="304" r:id="rId17"/>
    <p:sldId id="305" r:id="rId18"/>
    <p:sldId id="271" r:id="rId19"/>
    <p:sldId id="266" r:id="rId20"/>
    <p:sldId id="267" r:id="rId21"/>
    <p:sldId id="269" r:id="rId22"/>
    <p:sldId id="294" r:id="rId23"/>
    <p:sldId id="263" r:id="rId24"/>
    <p:sldId id="306" r:id="rId25"/>
    <p:sldId id="272" r:id="rId26"/>
    <p:sldId id="273" r:id="rId27"/>
    <p:sldId id="275" r:id="rId28"/>
    <p:sldId id="276" r:id="rId29"/>
    <p:sldId id="277" r:id="rId30"/>
    <p:sldId id="281" r:id="rId31"/>
    <p:sldId id="282" r:id="rId32"/>
    <p:sldId id="290" r:id="rId33"/>
    <p:sldId id="278" r:id="rId34"/>
    <p:sldId id="307" r:id="rId35"/>
    <p:sldId id="279" r:id="rId36"/>
    <p:sldId id="280" r:id="rId37"/>
    <p:sldId id="297" r:id="rId38"/>
    <p:sldId id="298" r:id="rId39"/>
    <p:sldId id="283" r:id="rId40"/>
    <p:sldId id="285" r:id="rId41"/>
    <p:sldId id="315" r:id="rId42"/>
    <p:sldId id="316" r:id="rId43"/>
    <p:sldId id="317" r:id="rId44"/>
    <p:sldId id="318" r:id="rId45"/>
    <p:sldId id="319" r:id="rId46"/>
    <p:sldId id="320" r:id="rId47"/>
    <p:sldId id="321" r:id="rId48"/>
    <p:sldId id="322" r:id="rId49"/>
    <p:sldId id="323" r:id="rId50"/>
    <p:sldId id="328" r:id="rId51"/>
    <p:sldId id="324" r:id="rId52"/>
    <p:sldId id="325" r:id="rId53"/>
    <p:sldId id="326" r:id="rId54"/>
    <p:sldId id="308"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Zappi" initials="DZ"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3" autoAdjust="0"/>
    <p:restoredTop sz="96229" autoAdjust="0"/>
  </p:normalViewPr>
  <p:slideViewPr>
    <p:cSldViewPr>
      <p:cViewPr>
        <p:scale>
          <a:sx n="50" d="100"/>
          <a:sy n="50" d="100"/>
        </p:scale>
        <p:origin x="-1027"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88176-1D84-464D-8394-808F94B2979C}" type="datetimeFigureOut">
              <a:rPr lang="pt-BR" smtClean="0"/>
              <a:t>07/08/2019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15974-64E2-4479-A0DF-03642E9D60C7}" type="slidenum">
              <a:rPr lang="pt-BR" smtClean="0"/>
              <a:t>‹nº›</a:t>
            </a:fld>
            <a:endParaRPr lang="pt-BR"/>
          </a:p>
        </p:txBody>
      </p:sp>
    </p:spTree>
    <p:extLst>
      <p:ext uri="{BB962C8B-B14F-4D97-AF65-F5344CB8AC3E}">
        <p14:creationId xmlns:p14="http://schemas.microsoft.com/office/powerpoint/2010/main" val="189828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3686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A560CE-7221-4784-BBC7-9659EF808C06}" type="slidenum">
              <a:rPr lang="pt-BR" altLang="pt-BR" smtClean="0"/>
              <a:pPr fontAlgn="base">
                <a:spcBef>
                  <a:spcPct val="0"/>
                </a:spcBef>
                <a:spcAft>
                  <a:spcPct val="0"/>
                </a:spcAft>
                <a:defRPr/>
              </a:pPr>
              <a:t>0</a:t>
            </a:fld>
            <a:endParaRPr lang="pt-BR" altLang="pt-BR" smtClean="0"/>
          </a:p>
        </p:txBody>
      </p:sp>
    </p:spTree>
    <p:extLst>
      <p:ext uri="{BB962C8B-B14F-4D97-AF65-F5344CB8AC3E}">
        <p14:creationId xmlns:p14="http://schemas.microsoft.com/office/powerpoint/2010/main" val="45446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13</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14</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15</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16</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17</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18</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19</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20</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21</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22</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3686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A560CE-7221-4784-BBC7-9659EF808C06}" type="slidenum">
              <a:rPr lang="pt-BR" altLang="pt-BR" smtClean="0"/>
              <a:pPr fontAlgn="base">
                <a:spcBef>
                  <a:spcPct val="0"/>
                </a:spcBef>
                <a:spcAft>
                  <a:spcPct val="0"/>
                </a:spcAft>
                <a:defRPr/>
              </a:pPr>
              <a:t>1</a:t>
            </a:fld>
            <a:endParaRPr lang="pt-BR" altLang="pt-BR" smtClean="0"/>
          </a:p>
        </p:txBody>
      </p:sp>
    </p:spTree>
    <p:extLst>
      <p:ext uri="{BB962C8B-B14F-4D97-AF65-F5344CB8AC3E}">
        <p14:creationId xmlns:p14="http://schemas.microsoft.com/office/powerpoint/2010/main" val="45446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23</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24</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25</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26</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27</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28</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29</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30</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31</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32</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3686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A560CE-7221-4784-BBC7-9659EF808C06}" type="slidenum">
              <a:rPr lang="pt-BR" altLang="pt-BR" smtClean="0"/>
              <a:pPr fontAlgn="base">
                <a:spcBef>
                  <a:spcPct val="0"/>
                </a:spcBef>
                <a:spcAft>
                  <a:spcPct val="0"/>
                </a:spcAft>
                <a:defRPr/>
              </a:pPr>
              <a:t>3</a:t>
            </a:fld>
            <a:endParaRPr lang="pt-BR" altLang="pt-BR" smtClean="0"/>
          </a:p>
        </p:txBody>
      </p:sp>
    </p:spTree>
    <p:extLst>
      <p:ext uri="{BB962C8B-B14F-4D97-AF65-F5344CB8AC3E}">
        <p14:creationId xmlns:p14="http://schemas.microsoft.com/office/powerpoint/2010/main" val="4189339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33</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34</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35</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36</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37</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38</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39</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40</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41</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42</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7</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43</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44</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45</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46</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47</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48</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49</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50</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51</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52</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8</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3686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A560CE-7221-4784-BBC7-9659EF808C06}" type="slidenum">
              <a:rPr lang="pt-BR" altLang="pt-BR" smtClean="0"/>
              <a:pPr fontAlgn="base">
                <a:spcBef>
                  <a:spcPct val="0"/>
                </a:spcBef>
                <a:spcAft>
                  <a:spcPct val="0"/>
                </a:spcAft>
                <a:defRPr/>
              </a:pPr>
              <a:t>53</a:t>
            </a:fld>
            <a:endParaRPr lang="pt-BR" altLang="pt-BR" smtClean="0"/>
          </a:p>
        </p:txBody>
      </p:sp>
    </p:spTree>
    <p:extLst>
      <p:ext uri="{BB962C8B-B14F-4D97-AF65-F5344CB8AC3E}">
        <p14:creationId xmlns:p14="http://schemas.microsoft.com/office/powerpoint/2010/main" val="87377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9</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10</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11</a:t>
            </a:fld>
            <a:endParaRPr lang="pt-BR"/>
          </a:p>
        </p:txBody>
      </p:sp>
    </p:spTree>
    <p:extLst>
      <p:ext uri="{BB962C8B-B14F-4D97-AF65-F5344CB8AC3E}">
        <p14:creationId xmlns:p14="http://schemas.microsoft.com/office/powerpoint/2010/main" val="15641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BDD15974-64E2-4479-A0DF-03642E9D60C7}" type="slidenum">
              <a:rPr lang="pt-BR" smtClean="0"/>
              <a:t>12</a:t>
            </a:fld>
            <a:endParaRPr lang="pt-BR"/>
          </a:p>
        </p:txBody>
      </p:sp>
    </p:spTree>
    <p:extLst>
      <p:ext uri="{BB962C8B-B14F-4D97-AF65-F5344CB8AC3E}">
        <p14:creationId xmlns:p14="http://schemas.microsoft.com/office/powerpoint/2010/main" val="156412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D6967E1-AB10-4440-8941-88313DFCF15A}" type="datetime1">
              <a:rPr lang="pt-BR" smtClean="0"/>
              <a:t>07/08/2019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100166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30A390C-3595-477D-AC4B-33F0EC832B75}" type="datetime1">
              <a:rPr lang="pt-BR" smtClean="0"/>
              <a:t>07/08/2019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242373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47D81A3-E9D4-4FC5-8E99-5280AA35C5F1}" type="datetime1">
              <a:rPr lang="pt-BR" smtClean="0"/>
              <a:t>07/08/2019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243995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C66B46F-F51F-4AC8-8EFD-B7F27780D301}" type="datetime1">
              <a:rPr lang="pt-BR" smtClean="0"/>
              <a:t>07/08/2019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316896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04E7C4F-ED2F-467C-8A18-9A9FF68F7E10}" type="datetime1">
              <a:rPr lang="pt-BR" smtClean="0"/>
              <a:t>07/08/2019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224082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047B810-7D75-471D-B3E2-B994681EF32A}" type="datetime1">
              <a:rPr lang="pt-BR" smtClean="0"/>
              <a:t>07/08/2019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245352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1235D41-256D-4BED-80A5-17612B89853E}" type="datetime1">
              <a:rPr lang="pt-BR" smtClean="0"/>
              <a:t>07/08/2019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129370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6CE50D9-7C93-4EA6-805C-B2199D6AFF96}" type="datetime1">
              <a:rPr lang="pt-BR" smtClean="0"/>
              <a:t>07/08/2019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85107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89393FD-181D-4FDC-B638-FBEB79D63882}" type="datetime1">
              <a:rPr lang="pt-BR" smtClean="0"/>
              <a:t>07/08/2019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119833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D5CC2DA-6063-4226-BF70-4F358397F510}" type="datetime1">
              <a:rPr lang="pt-BR" smtClean="0"/>
              <a:t>07/08/2019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324510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2DDC566-0ED2-47B6-AE1A-81780D374D7E}" type="datetime1">
              <a:rPr lang="pt-BR" smtClean="0"/>
              <a:t>07/08/2019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C8F5F1-BC31-42E4-9370-55C4DE4BC43B}" type="slidenum">
              <a:rPr lang="pt-BR" smtClean="0"/>
              <a:t>‹nº›</a:t>
            </a:fld>
            <a:endParaRPr lang="pt-BR"/>
          </a:p>
        </p:txBody>
      </p:sp>
    </p:spTree>
    <p:extLst>
      <p:ext uri="{BB962C8B-B14F-4D97-AF65-F5344CB8AC3E}">
        <p14:creationId xmlns:p14="http://schemas.microsoft.com/office/powerpoint/2010/main" val="233857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98952-45A2-49A9-A5A3-18B83D488EA8}" type="datetime1">
              <a:rPr lang="pt-BR" smtClean="0"/>
              <a:t>07/08/2019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8F5F1-BC31-42E4-9370-55C4DE4BC43B}" type="slidenum">
              <a:rPr lang="pt-BR" smtClean="0"/>
              <a:t>‹nº›</a:t>
            </a:fld>
            <a:endParaRPr lang="pt-BR"/>
          </a:p>
        </p:txBody>
      </p:sp>
    </p:spTree>
    <p:extLst>
      <p:ext uri="{BB962C8B-B14F-4D97-AF65-F5344CB8AC3E}">
        <p14:creationId xmlns:p14="http://schemas.microsoft.com/office/powerpoint/2010/main" val="256350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floradobrasil2020@jbrj.gov.br"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40.xml"/><Relationship Id="rId26" Type="http://schemas.openxmlformats.org/officeDocument/2006/relationships/slide" Target="slide52.xml"/><Relationship Id="rId3" Type="http://schemas.openxmlformats.org/officeDocument/2006/relationships/slide" Target="slide4.xml"/><Relationship Id="rId21" Type="http://schemas.openxmlformats.org/officeDocument/2006/relationships/slide" Target="slide44.xml"/><Relationship Id="rId7" Type="http://schemas.openxmlformats.org/officeDocument/2006/relationships/slide" Target="slide14.xml"/><Relationship Id="rId12" Type="http://schemas.openxmlformats.org/officeDocument/2006/relationships/slide" Target="slide23.xml"/><Relationship Id="rId17" Type="http://schemas.openxmlformats.org/officeDocument/2006/relationships/slide" Target="slide39.xml"/><Relationship Id="rId25" Type="http://schemas.openxmlformats.org/officeDocument/2006/relationships/slide" Target="slide51.xml"/><Relationship Id="rId2" Type="http://schemas.openxmlformats.org/officeDocument/2006/relationships/image" Target="../media/image1.png"/><Relationship Id="rId16" Type="http://schemas.openxmlformats.org/officeDocument/2006/relationships/slide" Target="slide37.xml"/><Relationship Id="rId20"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9.xml"/><Relationship Id="rId24" Type="http://schemas.openxmlformats.org/officeDocument/2006/relationships/slide" Target="slide47.xml"/><Relationship Id="rId5" Type="http://schemas.openxmlformats.org/officeDocument/2006/relationships/slide" Target="slide9.xml"/><Relationship Id="rId15" Type="http://schemas.openxmlformats.org/officeDocument/2006/relationships/slide" Target="slide33.xml"/><Relationship Id="rId23" Type="http://schemas.openxmlformats.org/officeDocument/2006/relationships/slide" Target="slide46.xml"/><Relationship Id="rId10" Type="http://schemas.openxmlformats.org/officeDocument/2006/relationships/slide" Target="slide18.xml"/><Relationship Id="rId19" Type="http://schemas.openxmlformats.org/officeDocument/2006/relationships/slide" Target="slide41.xml"/><Relationship Id="rId4" Type="http://schemas.openxmlformats.org/officeDocument/2006/relationships/slide" Target="slide5.xml"/><Relationship Id="rId9" Type="http://schemas.openxmlformats.org/officeDocument/2006/relationships/slide" Target="slide16.xml"/><Relationship Id="rId14" Type="http://schemas.openxmlformats.org/officeDocument/2006/relationships/slide" Target="slide27.xml"/><Relationship Id="rId22" Type="http://schemas.openxmlformats.org/officeDocument/2006/relationships/slide" Target="slide4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hyperlink" Target="http://reflora.jbrj.gov.b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o 3"/>
          <p:cNvGrpSpPr>
            <a:grpSpLocks/>
          </p:cNvGrpSpPr>
          <p:nvPr/>
        </p:nvGrpSpPr>
        <p:grpSpPr bwMode="auto">
          <a:xfrm>
            <a:off x="194568" y="188913"/>
            <a:ext cx="8697912" cy="6480175"/>
            <a:chOff x="194662" y="188640"/>
            <a:chExt cx="8697818" cy="6480720"/>
          </a:xfrm>
        </p:grpSpPr>
        <p:pic>
          <p:nvPicPr>
            <p:cNvPr id="205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ítulo 1"/>
          <p:cNvSpPr>
            <a:spLocks noGrp="1"/>
          </p:cNvSpPr>
          <p:nvPr>
            <p:ph type="ctrTitle"/>
          </p:nvPr>
        </p:nvSpPr>
        <p:spPr>
          <a:xfrm>
            <a:off x="685800" y="2276872"/>
            <a:ext cx="7772400" cy="2088232"/>
          </a:xfrm>
        </p:spPr>
        <p:txBody>
          <a:bodyPr>
            <a:normAutofit/>
          </a:bodyPr>
          <a:lstStyle/>
          <a:p>
            <a:r>
              <a:rPr lang="pt-BR" altLang="pt-BR" sz="5400" b="1" dirty="0" err="1"/>
              <a:t>Brazilian</a:t>
            </a:r>
            <a:r>
              <a:rPr lang="pt-BR" altLang="pt-BR" sz="5400" b="1" dirty="0"/>
              <a:t> Flora 2020</a:t>
            </a:r>
            <a:br>
              <a:rPr lang="pt-BR" altLang="pt-BR" sz="5400" b="1" dirty="0"/>
            </a:br>
            <a:r>
              <a:rPr lang="pt-BR" altLang="pt-BR" sz="5400" b="1" dirty="0" err="1"/>
              <a:t>User</a:t>
            </a:r>
            <a:r>
              <a:rPr lang="pt-BR" altLang="pt-BR" sz="5400" b="1" dirty="0"/>
              <a:t> </a:t>
            </a:r>
            <a:r>
              <a:rPr lang="pt-BR" altLang="pt-BR" sz="5400" b="1" dirty="0" smtClean="0"/>
              <a:t>Manual</a:t>
            </a:r>
          </a:p>
        </p:txBody>
      </p:sp>
      <p:sp>
        <p:nvSpPr>
          <p:cNvPr id="13" name="Subtítulo 2"/>
          <p:cNvSpPr txBox="1">
            <a:spLocks/>
          </p:cNvSpPr>
          <p:nvPr/>
        </p:nvSpPr>
        <p:spPr>
          <a:xfrm>
            <a:off x="1371600" y="6141876"/>
            <a:ext cx="6400800" cy="3834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pt-BR" sz="1800" dirty="0" smtClean="0">
                <a:solidFill>
                  <a:schemeClr val="tx1"/>
                </a:solidFill>
              </a:rPr>
              <a:t>2019</a:t>
            </a: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16632"/>
            <a:ext cx="3600400" cy="1358392"/>
          </a:xfrm>
          <a:prstGeom prst="rect">
            <a:avLst/>
          </a:prstGeom>
        </p:spPr>
      </p:pic>
    </p:spTree>
    <p:extLst>
      <p:ext uri="{BB962C8B-B14F-4D97-AF65-F5344CB8AC3E}">
        <p14:creationId xmlns:p14="http://schemas.microsoft.com/office/powerpoint/2010/main" val="1211033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764704"/>
            <a:ext cx="9004696"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eta para a direita 9"/>
          <p:cNvSpPr/>
          <p:nvPr/>
        </p:nvSpPr>
        <p:spPr>
          <a:xfrm rot="18026050">
            <a:off x="7165221" y="1808110"/>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08795" y="736129"/>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de cantos arredondados 12"/>
          <p:cNvSpPr/>
          <p:nvPr/>
        </p:nvSpPr>
        <p:spPr>
          <a:xfrm>
            <a:off x="4989761" y="2165889"/>
            <a:ext cx="3903414" cy="773913"/>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After selecting the </a:t>
            </a:r>
            <a:r>
              <a:rPr lang="en-US" sz="1400" dirty="0" smtClean="0">
                <a:solidFill>
                  <a:schemeClr val="tx1"/>
                </a:solidFill>
              </a:rPr>
              <a:t>genus to be </a:t>
            </a:r>
            <a:r>
              <a:rPr lang="en-US" sz="1400" dirty="0">
                <a:solidFill>
                  <a:schemeClr val="tx1"/>
                </a:solidFill>
              </a:rPr>
              <a:t>worked on, click the "</a:t>
            </a:r>
            <a:r>
              <a:rPr lang="en-US" sz="1400" b="1" dirty="0">
                <a:solidFill>
                  <a:schemeClr val="tx1"/>
                </a:solidFill>
              </a:rPr>
              <a:t>Edit</a:t>
            </a:r>
            <a:r>
              <a:rPr lang="en-US" sz="1400" dirty="0">
                <a:solidFill>
                  <a:schemeClr val="tx1"/>
                </a:solidFill>
              </a:rPr>
              <a:t>" button.</a:t>
            </a:r>
            <a:endParaRPr lang="pt-BR" sz="1400" dirty="0">
              <a:solidFill>
                <a:schemeClr val="tx1"/>
              </a:solidFill>
            </a:endParaRPr>
          </a:p>
        </p:txBody>
      </p:sp>
      <p:sp>
        <p:nvSpPr>
          <p:cNvPr id="16" name="Título 1"/>
          <p:cNvSpPr>
            <a:spLocks noGrp="1"/>
          </p:cNvSpPr>
          <p:nvPr>
            <p:ph type="title"/>
          </p:nvPr>
        </p:nvSpPr>
        <p:spPr>
          <a:xfrm>
            <a:off x="395537" y="112713"/>
            <a:ext cx="8497638" cy="647799"/>
          </a:xfrm>
        </p:spPr>
        <p:txBody>
          <a:bodyPr>
            <a:noAutofit/>
          </a:bodyPr>
          <a:lstStyle/>
          <a:p>
            <a:r>
              <a:rPr lang="pt-BR" sz="2400" b="1" dirty="0" smtClean="0"/>
              <a:t>3. </a:t>
            </a:r>
            <a:r>
              <a:rPr lang="en-US" sz="2400" b="1" dirty="0"/>
              <a:t>Configuration of controlled fields for </a:t>
            </a:r>
            <a:r>
              <a:rPr lang="en-US" sz="2400" b="1" dirty="0" smtClean="0"/>
              <a:t>a species within a genus</a:t>
            </a:r>
            <a:endParaRPr lang="pt-BR" sz="24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9</a:t>
            </a:fld>
            <a:endParaRPr lang="pt-BR"/>
          </a:p>
        </p:txBody>
      </p:sp>
    </p:spTree>
    <p:extLst>
      <p:ext uri="{BB962C8B-B14F-4D97-AF65-F5344CB8AC3E}">
        <p14:creationId xmlns:p14="http://schemas.microsoft.com/office/powerpoint/2010/main" val="1302735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21" y="909320"/>
            <a:ext cx="889317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11439766">
            <a:off x="3157230" y="3078694"/>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48904" y="889088"/>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ângulo de cantos arredondados 11"/>
          <p:cNvSpPr/>
          <p:nvPr/>
        </p:nvSpPr>
        <p:spPr>
          <a:xfrm>
            <a:off x="3995936" y="2973753"/>
            <a:ext cx="4171763" cy="773913"/>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Click on the </a:t>
            </a:r>
            <a:r>
              <a:rPr lang="en-US" sz="1400" dirty="0" smtClean="0">
                <a:solidFill>
                  <a:schemeClr val="tx1"/>
                </a:solidFill>
              </a:rPr>
              <a:t>"</a:t>
            </a:r>
            <a:r>
              <a:rPr lang="en-US" sz="1400" b="1" dirty="0" smtClean="0">
                <a:solidFill>
                  <a:schemeClr val="tx1"/>
                </a:solidFill>
              </a:rPr>
              <a:t>Controlled Fields Definition</a:t>
            </a:r>
            <a:r>
              <a:rPr lang="en-US" sz="1400" dirty="0" smtClean="0">
                <a:solidFill>
                  <a:schemeClr val="tx1"/>
                </a:solidFill>
              </a:rPr>
              <a:t>" </a:t>
            </a:r>
            <a:r>
              <a:rPr lang="en-US" sz="1400" dirty="0">
                <a:solidFill>
                  <a:schemeClr val="tx1"/>
                </a:solidFill>
              </a:rPr>
              <a:t>to set the </a:t>
            </a:r>
            <a:r>
              <a:rPr lang="en-US" sz="1400" dirty="0" smtClean="0">
                <a:solidFill>
                  <a:schemeClr val="tx1"/>
                </a:solidFill>
              </a:rPr>
              <a:t>genus record.</a:t>
            </a:r>
            <a:endParaRPr lang="pt-BR" sz="1400" dirty="0">
              <a:solidFill>
                <a:schemeClr val="tx1"/>
              </a:solidFill>
            </a:endParaRPr>
          </a:p>
        </p:txBody>
      </p:sp>
      <p:sp>
        <p:nvSpPr>
          <p:cNvPr id="14" name="Título 1"/>
          <p:cNvSpPr>
            <a:spLocks noGrp="1"/>
          </p:cNvSpPr>
          <p:nvPr>
            <p:ph type="title"/>
          </p:nvPr>
        </p:nvSpPr>
        <p:spPr>
          <a:xfrm>
            <a:off x="577651" y="112713"/>
            <a:ext cx="8315523" cy="647799"/>
          </a:xfrm>
        </p:spPr>
        <p:txBody>
          <a:bodyPr>
            <a:noAutofit/>
          </a:bodyPr>
          <a:lstStyle/>
          <a:p>
            <a:r>
              <a:rPr lang="pt-BR" sz="2400" b="1" dirty="0" smtClean="0"/>
              <a:t>3. </a:t>
            </a:r>
            <a:r>
              <a:rPr lang="en-US" sz="2400" b="1" dirty="0"/>
              <a:t>Configuration of controlled fields for </a:t>
            </a:r>
            <a:r>
              <a:rPr lang="en-US" sz="2400" b="1" dirty="0" smtClean="0"/>
              <a:t>a species within a genus</a:t>
            </a:r>
            <a:endParaRPr lang="pt-BR" sz="24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10</a:t>
            </a:fld>
            <a:endParaRPr lang="pt-BR"/>
          </a:p>
        </p:txBody>
      </p:sp>
      <p:sp>
        <p:nvSpPr>
          <p:cNvPr id="13" name="Retângulo de cantos arredondados 12"/>
          <p:cNvSpPr/>
          <p:nvPr/>
        </p:nvSpPr>
        <p:spPr>
          <a:xfrm>
            <a:off x="2599209" y="2411363"/>
            <a:ext cx="576065" cy="27837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de cantos arredondados 15"/>
          <p:cNvSpPr/>
          <p:nvPr/>
        </p:nvSpPr>
        <p:spPr>
          <a:xfrm>
            <a:off x="1950237" y="1257459"/>
            <a:ext cx="5502083" cy="773913"/>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Arial" panose="020B0604020202020204" pitchFamily="34" charset="0"/>
              <a:buChar char="•"/>
            </a:pPr>
            <a:r>
              <a:rPr lang="pt-BR" sz="1400" b="1" dirty="0" smtClean="0">
                <a:solidFill>
                  <a:schemeClr val="tx1"/>
                </a:solidFill>
              </a:rPr>
              <a:t>The </a:t>
            </a:r>
            <a:r>
              <a:rPr lang="pt-BR" sz="1400" b="1" dirty="0" err="1" smtClean="0">
                <a:solidFill>
                  <a:schemeClr val="tx1"/>
                </a:solidFill>
              </a:rPr>
              <a:t>configuration</a:t>
            </a:r>
            <a:r>
              <a:rPr lang="pt-BR" sz="1400" b="1" dirty="0" smtClean="0">
                <a:solidFill>
                  <a:schemeClr val="tx1"/>
                </a:solidFill>
              </a:rPr>
              <a:t> </a:t>
            </a:r>
            <a:r>
              <a:rPr lang="pt-BR" sz="1400" b="1" dirty="0" err="1" smtClean="0">
                <a:solidFill>
                  <a:schemeClr val="tx1"/>
                </a:solidFill>
              </a:rPr>
              <a:t>of</a:t>
            </a:r>
            <a:r>
              <a:rPr lang="pt-BR" sz="1400" b="1" dirty="0" smtClean="0">
                <a:solidFill>
                  <a:schemeClr val="tx1"/>
                </a:solidFill>
              </a:rPr>
              <a:t> </a:t>
            </a:r>
            <a:r>
              <a:rPr lang="pt-BR" sz="1400" b="1" dirty="0" err="1" smtClean="0">
                <a:solidFill>
                  <a:schemeClr val="tx1"/>
                </a:solidFill>
              </a:rPr>
              <a:t>the</a:t>
            </a:r>
            <a:r>
              <a:rPr lang="pt-BR" sz="1400" b="1" dirty="0" smtClean="0">
                <a:solidFill>
                  <a:schemeClr val="tx1"/>
                </a:solidFill>
              </a:rPr>
              <a:t> </a:t>
            </a:r>
            <a:r>
              <a:rPr lang="pt-BR" sz="1400" b="1" dirty="0" err="1" smtClean="0">
                <a:solidFill>
                  <a:schemeClr val="tx1"/>
                </a:solidFill>
              </a:rPr>
              <a:t>controlled</a:t>
            </a:r>
            <a:r>
              <a:rPr lang="pt-BR" sz="1400" b="1" dirty="0" smtClean="0">
                <a:solidFill>
                  <a:schemeClr val="tx1"/>
                </a:solidFill>
              </a:rPr>
              <a:t> </a:t>
            </a:r>
            <a:r>
              <a:rPr lang="pt-BR" sz="1400" b="1" dirty="0" err="1" smtClean="0">
                <a:solidFill>
                  <a:schemeClr val="tx1"/>
                </a:solidFill>
              </a:rPr>
              <a:t>fields</a:t>
            </a:r>
            <a:r>
              <a:rPr lang="pt-BR" sz="1400" b="1" dirty="0" smtClean="0">
                <a:solidFill>
                  <a:schemeClr val="tx1"/>
                </a:solidFill>
              </a:rPr>
              <a:t> </a:t>
            </a:r>
            <a:r>
              <a:rPr lang="pt-BR" sz="1400" b="1" dirty="0" err="1" smtClean="0">
                <a:solidFill>
                  <a:schemeClr val="tx1"/>
                </a:solidFill>
              </a:rPr>
              <a:t>is</a:t>
            </a:r>
            <a:r>
              <a:rPr lang="pt-BR" sz="1400" b="1" dirty="0" smtClean="0">
                <a:solidFill>
                  <a:schemeClr val="tx1"/>
                </a:solidFill>
              </a:rPr>
              <a:t> </a:t>
            </a:r>
            <a:r>
              <a:rPr lang="pt-BR" sz="1400" b="1" dirty="0" err="1" smtClean="0">
                <a:solidFill>
                  <a:schemeClr val="tx1"/>
                </a:solidFill>
              </a:rPr>
              <a:t>madatory</a:t>
            </a:r>
            <a:r>
              <a:rPr lang="pt-BR" sz="1400" b="1" dirty="0" smtClean="0">
                <a:solidFill>
                  <a:schemeClr val="tx1"/>
                </a:solidFill>
              </a:rPr>
              <a:t> for vascular </a:t>
            </a:r>
            <a:r>
              <a:rPr lang="pt-BR" sz="1400" b="1" dirty="0" err="1" smtClean="0">
                <a:solidFill>
                  <a:schemeClr val="tx1"/>
                </a:solidFill>
              </a:rPr>
              <a:t>plants</a:t>
            </a:r>
            <a:r>
              <a:rPr lang="pt-BR" sz="1400" b="1" dirty="0" smtClean="0">
                <a:solidFill>
                  <a:schemeClr val="tx1"/>
                </a:solidFill>
              </a:rPr>
              <a:t> – </a:t>
            </a:r>
            <a:r>
              <a:rPr lang="pt-BR" sz="1400" b="1" dirty="0" err="1" smtClean="0">
                <a:solidFill>
                  <a:schemeClr val="tx1"/>
                </a:solidFill>
              </a:rPr>
              <a:t>Angiosperms</a:t>
            </a:r>
            <a:r>
              <a:rPr lang="pt-BR" sz="1400" b="1" dirty="0" smtClean="0">
                <a:solidFill>
                  <a:schemeClr val="tx1"/>
                </a:solidFill>
              </a:rPr>
              <a:t>, </a:t>
            </a:r>
            <a:r>
              <a:rPr lang="pt-BR" sz="1400" b="1" dirty="0" err="1" smtClean="0">
                <a:solidFill>
                  <a:schemeClr val="tx1"/>
                </a:solidFill>
              </a:rPr>
              <a:t>Gymnosperms</a:t>
            </a:r>
            <a:r>
              <a:rPr lang="pt-BR" sz="1400" b="1" dirty="0" smtClean="0">
                <a:solidFill>
                  <a:schemeClr val="tx1"/>
                </a:solidFill>
              </a:rPr>
              <a:t>, </a:t>
            </a:r>
            <a:r>
              <a:rPr lang="pt-BR" sz="1400" b="1" dirty="0" err="1" smtClean="0">
                <a:solidFill>
                  <a:schemeClr val="tx1"/>
                </a:solidFill>
              </a:rPr>
              <a:t>Ferns</a:t>
            </a:r>
            <a:r>
              <a:rPr lang="pt-BR" sz="1400" b="1" dirty="0" smtClean="0">
                <a:solidFill>
                  <a:schemeClr val="tx1"/>
                </a:solidFill>
              </a:rPr>
              <a:t> </a:t>
            </a:r>
            <a:r>
              <a:rPr lang="pt-BR" sz="1400" b="1" dirty="0" err="1" smtClean="0">
                <a:solidFill>
                  <a:schemeClr val="tx1"/>
                </a:solidFill>
              </a:rPr>
              <a:t>and</a:t>
            </a:r>
            <a:r>
              <a:rPr lang="pt-BR" sz="1400" b="1" dirty="0" smtClean="0">
                <a:solidFill>
                  <a:schemeClr val="tx1"/>
                </a:solidFill>
              </a:rPr>
              <a:t> </a:t>
            </a:r>
            <a:r>
              <a:rPr lang="pt-BR" sz="1400" b="1" dirty="0" err="1" smtClean="0">
                <a:solidFill>
                  <a:schemeClr val="tx1"/>
                </a:solidFill>
              </a:rPr>
              <a:t>Lycophytes</a:t>
            </a:r>
            <a:endParaRPr lang="pt-BR" sz="1400" b="1" dirty="0">
              <a:solidFill>
                <a:schemeClr val="tx1"/>
              </a:solidFill>
            </a:endParaRPr>
          </a:p>
        </p:txBody>
      </p:sp>
    </p:spTree>
    <p:extLst>
      <p:ext uri="{BB962C8B-B14F-4D97-AF65-F5344CB8AC3E}">
        <p14:creationId xmlns:p14="http://schemas.microsoft.com/office/powerpoint/2010/main" val="1924011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21" y="909320"/>
            <a:ext cx="889317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10800000">
            <a:off x="3437990" y="3549160"/>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9" name="Título 8"/>
          <p:cNvSpPr>
            <a:spLocks noGrp="1"/>
          </p:cNvSpPr>
          <p:nvPr>
            <p:ph type="title"/>
          </p:nvPr>
        </p:nvSpPr>
        <p:spPr/>
        <p:txBody>
          <a:bodyPr/>
          <a:lstStyle/>
          <a:p>
            <a:pPr lvl="1" algn="ctr" rtl="0">
              <a:spcBef>
                <a:spcPct val="0"/>
              </a:spcBef>
            </a:pPr>
            <a:r>
              <a:rPr lang="pt-BR" sz="2000" dirty="0" smtClean="0"/>
              <a:t/>
            </a:r>
            <a:br>
              <a:rPr lang="pt-BR" sz="2000" dirty="0" smtClean="0"/>
            </a:br>
            <a:endParaRPr lang="pt-BR" dirty="0"/>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71278" y="867822"/>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de cantos arredondados 12"/>
          <p:cNvSpPr/>
          <p:nvPr/>
        </p:nvSpPr>
        <p:spPr>
          <a:xfrm>
            <a:off x="4283968" y="2996952"/>
            <a:ext cx="4243773" cy="144016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Minimum and maximum number of characters for the </a:t>
            </a:r>
            <a:r>
              <a:rPr lang="en-US" sz="1400" dirty="0" smtClean="0">
                <a:solidFill>
                  <a:schemeClr val="tx1"/>
                </a:solidFill>
              </a:rPr>
              <a:t>genus </a:t>
            </a:r>
            <a:r>
              <a:rPr lang="en-US" sz="1400" dirty="0">
                <a:solidFill>
                  <a:schemeClr val="tx1"/>
                </a:solidFill>
              </a:rPr>
              <a:t>configuration</a:t>
            </a:r>
            <a:r>
              <a:rPr lang="pt-BR" sz="1400" dirty="0" smtClean="0">
                <a:solidFill>
                  <a:schemeClr val="tx1"/>
                </a:solidFill>
              </a:rPr>
              <a:t>. </a:t>
            </a:r>
          </a:p>
          <a:p>
            <a:pPr marL="285750" indent="-285750" algn="just">
              <a:buFont typeface="Arial" panose="020B0604020202020204" pitchFamily="34" charset="0"/>
              <a:buChar char="•"/>
            </a:pPr>
            <a:r>
              <a:rPr lang="en-US" sz="1400" dirty="0">
                <a:solidFill>
                  <a:schemeClr val="tx1"/>
                </a:solidFill>
              </a:rPr>
              <a:t>These values were determined by the project management committee and </a:t>
            </a:r>
            <a:r>
              <a:rPr lang="en-US" sz="1400" dirty="0" smtClean="0">
                <a:solidFill>
                  <a:schemeClr val="tx1"/>
                </a:solidFill>
              </a:rPr>
              <a:t>only the coordinators </a:t>
            </a:r>
            <a:r>
              <a:rPr lang="en-US" sz="1400" dirty="0">
                <a:solidFill>
                  <a:schemeClr val="tx1"/>
                </a:solidFill>
              </a:rPr>
              <a:t>can modify them.</a:t>
            </a:r>
            <a:endParaRPr lang="pt-BR" sz="1400" dirty="0" smtClean="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11</a:t>
            </a:fld>
            <a:endParaRPr lang="pt-BR"/>
          </a:p>
        </p:txBody>
      </p:sp>
      <p:sp>
        <p:nvSpPr>
          <p:cNvPr id="16" name="Título 1"/>
          <p:cNvSpPr txBox="1">
            <a:spLocks/>
          </p:cNvSpPr>
          <p:nvPr/>
        </p:nvSpPr>
        <p:spPr>
          <a:xfrm>
            <a:off x="395537" y="112713"/>
            <a:ext cx="8497638"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smtClean="0"/>
              <a:t>3. </a:t>
            </a:r>
            <a:r>
              <a:rPr lang="en-US" sz="2400" b="1" smtClean="0"/>
              <a:t>Configuration of controlled fields for a species within a genus</a:t>
            </a:r>
            <a:endParaRPr lang="pt-BR" sz="2400" b="1" dirty="0"/>
          </a:p>
        </p:txBody>
      </p:sp>
    </p:spTree>
    <p:extLst>
      <p:ext uri="{BB962C8B-B14F-4D97-AF65-F5344CB8AC3E}">
        <p14:creationId xmlns:p14="http://schemas.microsoft.com/office/powerpoint/2010/main" val="1807574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21" y="909320"/>
            <a:ext cx="889317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10800000">
            <a:off x="2733608" y="4058624"/>
            <a:ext cx="811227" cy="25289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Título 1"/>
          <p:cNvSpPr txBox="1">
            <a:spLocks/>
          </p:cNvSpPr>
          <p:nvPr/>
        </p:nvSpPr>
        <p:spPr>
          <a:xfrm>
            <a:off x="899592" y="188913"/>
            <a:ext cx="7250687"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smtClean="0"/>
              <a:t>3.1 </a:t>
            </a:r>
            <a:r>
              <a:rPr lang="pt-BR" sz="2400" b="1" dirty="0" err="1"/>
              <a:t>Inclusion</a:t>
            </a:r>
            <a:r>
              <a:rPr lang="pt-BR" sz="2400" b="1" dirty="0"/>
              <a:t> </a:t>
            </a:r>
            <a:r>
              <a:rPr lang="pt-BR" sz="2400" b="1" dirty="0" err="1"/>
              <a:t>of</a:t>
            </a:r>
            <a:r>
              <a:rPr lang="pt-BR" sz="2400" b="1" dirty="0"/>
              <a:t> a </a:t>
            </a:r>
            <a:r>
              <a:rPr lang="pt-BR" sz="2400" b="1" dirty="0" err="1"/>
              <a:t>character</a:t>
            </a:r>
            <a:endParaRPr lang="pt-BR" sz="2400" b="1" dirty="0"/>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37370" y="874812"/>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de cantos arredondados 13"/>
          <p:cNvSpPr/>
          <p:nvPr/>
        </p:nvSpPr>
        <p:spPr>
          <a:xfrm>
            <a:off x="3491880" y="3560440"/>
            <a:ext cx="5257279" cy="1224136"/>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endParaRPr lang="pt-BR" sz="1400" dirty="0" smtClean="0">
              <a:solidFill>
                <a:schemeClr val="tx1"/>
              </a:solidFill>
            </a:endParaRPr>
          </a:p>
          <a:p>
            <a:pPr marL="285750" indent="-285750" algn="just">
              <a:buFont typeface="Arial" panose="020B0604020202020204" pitchFamily="34" charset="0"/>
              <a:buChar char="•"/>
            </a:pPr>
            <a:r>
              <a:rPr lang="en-US" sz="1400" dirty="0">
                <a:solidFill>
                  <a:schemeClr val="tx1"/>
                </a:solidFill>
              </a:rPr>
              <a:t>Click on one of the "</a:t>
            </a:r>
            <a:r>
              <a:rPr lang="en-US" sz="1400" dirty="0" smtClean="0">
                <a:solidFill>
                  <a:schemeClr val="tx1"/>
                </a:solidFill>
              </a:rPr>
              <a:t>main </a:t>
            </a:r>
            <a:r>
              <a:rPr lang="en-US" sz="1400" dirty="0">
                <a:solidFill>
                  <a:schemeClr val="tx1"/>
                </a:solidFill>
              </a:rPr>
              <a:t>boxes" (Root, </a:t>
            </a:r>
            <a:r>
              <a:rPr lang="en-US" sz="1400" dirty="0" smtClean="0">
                <a:solidFill>
                  <a:schemeClr val="tx1"/>
                </a:solidFill>
              </a:rPr>
              <a:t>Branch, </a:t>
            </a:r>
            <a:r>
              <a:rPr lang="en-US" sz="1400" dirty="0">
                <a:solidFill>
                  <a:schemeClr val="tx1"/>
                </a:solidFill>
              </a:rPr>
              <a:t>Leaf, </a:t>
            </a:r>
            <a:r>
              <a:rPr lang="en-US" sz="1400" dirty="0" smtClean="0">
                <a:solidFill>
                  <a:schemeClr val="tx1"/>
                </a:solidFill>
              </a:rPr>
              <a:t>Inflorescence</a:t>
            </a:r>
            <a:r>
              <a:rPr lang="en-US" sz="1400" dirty="0">
                <a:solidFill>
                  <a:schemeClr val="tx1"/>
                </a:solidFill>
              </a:rPr>
              <a:t>, </a:t>
            </a:r>
            <a:r>
              <a:rPr lang="en-US" sz="1400" dirty="0" smtClean="0">
                <a:solidFill>
                  <a:schemeClr val="tx1"/>
                </a:solidFill>
              </a:rPr>
              <a:t>Flower</a:t>
            </a:r>
            <a:r>
              <a:rPr lang="en-US" sz="1400" dirty="0">
                <a:solidFill>
                  <a:schemeClr val="tx1"/>
                </a:solidFill>
              </a:rPr>
              <a:t>, </a:t>
            </a:r>
            <a:r>
              <a:rPr lang="en-US" sz="1400" dirty="0" smtClean="0">
                <a:solidFill>
                  <a:schemeClr val="tx1"/>
                </a:solidFill>
              </a:rPr>
              <a:t>Fruit</a:t>
            </a:r>
            <a:r>
              <a:rPr lang="en-US" sz="1400" dirty="0">
                <a:solidFill>
                  <a:schemeClr val="tx1"/>
                </a:solidFill>
              </a:rPr>
              <a:t>, </a:t>
            </a:r>
            <a:r>
              <a:rPr lang="en-US" sz="1400" dirty="0" smtClean="0">
                <a:solidFill>
                  <a:schemeClr val="tx1"/>
                </a:solidFill>
              </a:rPr>
              <a:t>Seed)</a:t>
            </a:r>
          </a:p>
          <a:p>
            <a:pPr marL="285750" indent="-285750" algn="just">
              <a:buFont typeface="Arial" panose="020B0604020202020204" pitchFamily="34" charset="0"/>
              <a:buChar char="•"/>
            </a:pPr>
            <a:r>
              <a:rPr lang="en-US" sz="1400" dirty="0">
                <a:solidFill>
                  <a:schemeClr val="tx1"/>
                </a:solidFill>
              </a:rPr>
              <a:t>After the expansion of the "</a:t>
            </a:r>
            <a:r>
              <a:rPr lang="en-US" sz="1400" dirty="0" smtClean="0">
                <a:solidFill>
                  <a:schemeClr val="tx1"/>
                </a:solidFill>
              </a:rPr>
              <a:t>main </a:t>
            </a:r>
            <a:r>
              <a:rPr lang="en-US" sz="1400" dirty="0">
                <a:solidFill>
                  <a:schemeClr val="tx1"/>
                </a:solidFill>
              </a:rPr>
              <a:t>box", click </a:t>
            </a:r>
            <a:r>
              <a:rPr lang="en-US" sz="1400" dirty="0" smtClean="0">
                <a:solidFill>
                  <a:schemeClr val="tx1"/>
                </a:solidFill>
              </a:rPr>
              <a:t>on the button </a:t>
            </a:r>
            <a:r>
              <a:rPr lang="en-US" sz="1400" dirty="0">
                <a:solidFill>
                  <a:schemeClr val="tx1"/>
                </a:solidFill>
              </a:rPr>
              <a:t>"</a:t>
            </a:r>
            <a:r>
              <a:rPr lang="en-US" sz="2000" b="1" dirty="0">
                <a:solidFill>
                  <a:schemeClr val="tx1"/>
                </a:solidFill>
              </a:rPr>
              <a:t>+</a:t>
            </a:r>
            <a:r>
              <a:rPr lang="en-US" sz="1400" dirty="0">
                <a:solidFill>
                  <a:schemeClr val="tx1"/>
                </a:solidFill>
              </a:rPr>
              <a:t>" </a:t>
            </a:r>
            <a:r>
              <a:rPr lang="en-US" sz="1400" dirty="0" smtClean="0">
                <a:solidFill>
                  <a:schemeClr val="tx1"/>
                </a:solidFill>
              </a:rPr>
              <a:t>to </a:t>
            </a:r>
            <a:r>
              <a:rPr lang="en-US" sz="1400" dirty="0">
                <a:solidFill>
                  <a:schemeClr val="tx1"/>
                </a:solidFill>
              </a:rPr>
              <a:t>add a character.</a:t>
            </a:r>
            <a:endParaRPr lang="pt-BR" sz="1400" dirty="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12</a:t>
            </a:fld>
            <a:endParaRPr lang="pt-BR"/>
          </a:p>
        </p:txBody>
      </p:sp>
    </p:spTree>
    <p:extLst>
      <p:ext uri="{BB962C8B-B14F-4D97-AF65-F5344CB8AC3E}">
        <p14:creationId xmlns:p14="http://schemas.microsoft.com/office/powerpoint/2010/main" val="142668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3" y="909320"/>
            <a:ext cx="8841233"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8399945">
            <a:off x="3070335" y="4184449"/>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Título 1"/>
          <p:cNvSpPr txBox="1">
            <a:spLocks/>
          </p:cNvSpPr>
          <p:nvPr/>
        </p:nvSpPr>
        <p:spPr>
          <a:xfrm>
            <a:off x="899592" y="188913"/>
            <a:ext cx="7250687"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smtClean="0"/>
              <a:t>3.2 Selecting terms from the glossary</a:t>
            </a:r>
            <a:endParaRPr lang="pt-BR" sz="2400" b="1" dirty="0"/>
          </a:p>
        </p:txBody>
      </p:sp>
      <p:sp>
        <p:nvSpPr>
          <p:cNvPr id="13" name="Retângulo 12"/>
          <p:cNvSpPr/>
          <p:nvPr/>
        </p:nvSpPr>
        <p:spPr>
          <a:xfrm>
            <a:off x="2879750" y="96802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652811" y="851570"/>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a:off x="3785295" y="3645024"/>
            <a:ext cx="5035177" cy="792088"/>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When you start </a:t>
            </a:r>
            <a:r>
              <a:rPr lang="en-US" sz="1400" dirty="0" smtClean="0">
                <a:solidFill>
                  <a:schemeClr val="tx1"/>
                </a:solidFill>
              </a:rPr>
              <a:t>typing, </a:t>
            </a:r>
            <a:r>
              <a:rPr lang="en-US" sz="1400" dirty="0">
                <a:solidFill>
                  <a:schemeClr val="tx1"/>
                </a:solidFill>
              </a:rPr>
              <a:t>the system displays glossary terms</a:t>
            </a:r>
            <a:r>
              <a:rPr lang="pt-BR" sz="1400" dirty="0" smtClean="0">
                <a:solidFill>
                  <a:schemeClr val="tx1"/>
                </a:solidFill>
              </a:rPr>
              <a:t>.</a:t>
            </a:r>
          </a:p>
          <a:p>
            <a:pPr marL="285750" indent="-285750" algn="just">
              <a:buFont typeface="Arial" panose="020B0604020202020204" pitchFamily="34" charset="0"/>
              <a:buChar char="•"/>
            </a:pPr>
            <a:r>
              <a:rPr lang="en-US" sz="1400" dirty="0">
                <a:solidFill>
                  <a:schemeClr val="tx1"/>
                </a:solidFill>
              </a:rPr>
              <a:t>To select a term you must press the </a:t>
            </a:r>
            <a:r>
              <a:rPr lang="en-US" sz="1400" b="1" dirty="0">
                <a:solidFill>
                  <a:schemeClr val="tx1"/>
                </a:solidFill>
              </a:rPr>
              <a:t>ENTER</a:t>
            </a:r>
            <a:r>
              <a:rPr lang="en-US" sz="1400" dirty="0">
                <a:solidFill>
                  <a:schemeClr val="tx1"/>
                </a:solidFill>
              </a:rPr>
              <a:t> key</a:t>
            </a:r>
            <a:r>
              <a:rPr lang="pt-BR" sz="1400" b="1" dirty="0" smtClean="0">
                <a:solidFill>
                  <a:schemeClr val="tx1"/>
                </a:solidFill>
              </a:rPr>
              <a:t>.</a:t>
            </a:r>
            <a:endParaRPr lang="pt-BR" sz="1400" b="1" dirty="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13</a:t>
            </a:fld>
            <a:endParaRPr lang="pt-BR"/>
          </a:p>
        </p:txBody>
      </p:sp>
    </p:spTree>
    <p:extLst>
      <p:ext uri="{BB962C8B-B14F-4D97-AF65-F5344CB8AC3E}">
        <p14:creationId xmlns:p14="http://schemas.microsoft.com/office/powerpoint/2010/main" val="1249175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50" y="909320"/>
            <a:ext cx="889317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6212555">
            <a:off x="3996780" y="4183923"/>
            <a:ext cx="933015"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Título 1"/>
          <p:cNvSpPr txBox="1">
            <a:spLocks/>
          </p:cNvSpPr>
          <p:nvPr/>
        </p:nvSpPr>
        <p:spPr>
          <a:xfrm>
            <a:off x="611560" y="188913"/>
            <a:ext cx="8208912"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smtClean="0"/>
              <a:t>3.3 </a:t>
            </a:r>
            <a:r>
              <a:rPr lang="en-US" sz="2400" b="1" dirty="0" smtClean="0"/>
              <a:t>Combining </a:t>
            </a:r>
            <a:r>
              <a:rPr lang="en-US" sz="2400" b="1" dirty="0"/>
              <a:t>glossary terms and </a:t>
            </a:r>
            <a:r>
              <a:rPr lang="en-US" sz="2400" b="1" dirty="0" smtClean="0"/>
              <a:t>including </a:t>
            </a:r>
            <a:r>
              <a:rPr lang="en-US" sz="2400" b="1" dirty="0"/>
              <a:t>numbers</a:t>
            </a:r>
            <a:endParaRPr lang="pt-BR" sz="2400" b="1" dirty="0"/>
          </a:p>
        </p:txBody>
      </p:sp>
      <p:sp>
        <p:nvSpPr>
          <p:cNvPr id="13" name="Retângulo de cantos arredondados 12"/>
          <p:cNvSpPr/>
          <p:nvPr/>
        </p:nvSpPr>
        <p:spPr>
          <a:xfrm>
            <a:off x="3766647" y="4850110"/>
            <a:ext cx="1597561" cy="269720"/>
          </a:xfrm>
          <a:prstGeom prst="roundRect">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pt-BR" sz="1400" dirty="0">
              <a:solidFill>
                <a:schemeClr val="tx1"/>
              </a:solidFill>
            </a:endParaRP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22512" y="867822"/>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a:off x="4467029" y="2515332"/>
            <a:ext cx="4426145" cy="156174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More than one term can be selected to make up either a character </a:t>
            </a:r>
            <a:r>
              <a:rPr lang="en-US" sz="1400" dirty="0" smtClean="0">
                <a:solidFill>
                  <a:schemeClr val="tx1"/>
                </a:solidFill>
              </a:rPr>
              <a:t>or </a:t>
            </a:r>
            <a:r>
              <a:rPr lang="en-US" sz="1400" dirty="0">
                <a:solidFill>
                  <a:schemeClr val="tx1"/>
                </a:solidFill>
              </a:rPr>
              <a:t>a </a:t>
            </a:r>
            <a:r>
              <a:rPr lang="en-US" sz="1400" dirty="0" smtClean="0">
                <a:solidFill>
                  <a:schemeClr val="tx1"/>
                </a:solidFill>
              </a:rPr>
              <a:t>character state.</a:t>
            </a:r>
          </a:p>
          <a:p>
            <a:pPr marL="285750" indent="-285750" algn="just">
              <a:buFont typeface="Arial" panose="020B0604020202020204" pitchFamily="34" charset="0"/>
              <a:buChar char="•"/>
            </a:pPr>
            <a:r>
              <a:rPr lang="en-US" sz="1400" dirty="0">
                <a:solidFill>
                  <a:schemeClr val="tx1"/>
                </a:solidFill>
              </a:rPr>
              <a:t>At every term selected the user must press the </a:t>
            </a:r>
            <a:r>
              <a:rPr lang="en-US" sz="1400" b="1" dirty="0">
                <a:solidFill>
                  <a:schemeClr val="tx1"/>
                </a:solidFill>
              </a:rPr>
              <a:t>ENTER</a:t>
            </a:r>
            <a:r>
              <a:rPr lang="en-US" sz="1400" dirty="0">
                <a:solidFill>
                  <a:schemeClr val="tx1"/>
                </a:solidFill>
              </a:rPr>
              <a:t> key</a:t>
            </a:r>
            <a:r>
              <a:rPr lang="pt-BR" sz="1400" dirty="0" smtClean="0">
                <a:solidFill>
                  <a:schemeClr val="tx1"/>
                </a:solidFill>
              </a:rPr>
              <a:t>.</a:t>
            </a:r>
          </a:p>
          <a:p>
            <a:pPr marL="285750" indent="-285750" algn="just">
              <a:buFont typeface="Arial" panose="020B0604020202020204" pitchFamily="34" charset="0"/>
              <a:buChar char="•"/>
            </a:pPr>
            <a:r>
              <a:rPr lang="en-US" sz="1400" dirty="0">
                <a:solidFill>
                  <a:schemeClr val="tx1"/>
                </a:solidFill>
              </a:rPr>
              <a:t>Any number can be inserted, </a:t>
            </a:r>
            <a:r>
              <a:rPr lang="en-US" sz="1400" dirty="0" smtClean="0">
                <a:solidFill>
                  <a:schemeClr val="tx1"/>
                </a:solidFill>
              </a:rPr>
              <a:t>just by typing </a:t>
            </a:r>
            <a:r>
              <a:rPr lang="en-US" sz="1400" dirty="0">
                <a:solidFill>
                  <a:schemeClr val="tx1"/>
                </a:solidFill>
              </a:rPr>
              <a:t>the </a:t>
            </a:r>
            <a:r>
              <a:rPr lang="en-US" sz="1400" dirty="0" smtClean="0">
                <a:solidFill>
                  <a:schemeClr val="tx1"/>
                </a:solidFill>
              </a:rPr>
              <a:t>numeral </a:t>
            </a:r>
            <a:r>
              <a:rPr lang="en-US" sz="1400" dirty="0">
                <a:solidFill>
                  <a:schemeClr val="tx1"/>
                </a:solidFill>
              </a:rPr>
              <a:t>and </a:t>
            </a:r>
            <a:r>
              <a:rPr lang="en-US" sz="1400" dirty="0" smtClean="0">
                <a:solidFill>
                  <a:schemeClr val="tx1"/>
                </a:solidFill>
              </a:rPr>
              <a:t>pressing </a:t>
            </a:r>
            <a:r>
              <a:rPr lang="en-US" sz="1400" b="1" dirty="0">
                <a:solidFill>
                  <a:schemeClr val="tx1"/>
                </a:solidFill>
              </a:rPr>
              <a:t>ENTER</a:t>
            </a:r>
            <a:r>
              <a:rPr lang="pt-BR" sz="1400" b="1" dirty="0" smtClean="0">
                <a:solidFill>
                  <a:schemeClr val="tx1"/>
                </a:solidFill>
              </a:rPr>
              <a:t>.</a:t>
            </a:r>
            <a:endParaRPr lang="pt-BR" sz="1400" b="1" dirty="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14</a:t>
            </a:fld>
            <a:endParaRPr lang="pt-BR"/>
          </a:p>
        </p:txBody>
      </p:sp>
    </p:spTree>
    <p:extLst>
      <p:ext uri="{BB962C8B-B14F-4D97-AF65-F5344CB8AC3E}">
        <p14:creationId xmlns:p14="http://schemas.microsoft.com/office/powerpoint/2010/main" val="1040346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50" y="909320"/>
            <a:ext cx="889317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3481648">
            <a:off x="7174254" y="3988771"/>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Título 1"/>
          <p:cNvSpPr txBox="1">
            <a:spLocks/>
          </p:cNvSpPr>
          <p:nvPr/>
        </p:nvSpPr>
        <p:spPr>
          <a:xfrm>
            <a:off x="899592" y="188913"/>
            <a:ext cx="7250687"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smtClean="0"/>
              <a:t>3.4 </a:t>
            </a:r>
            <a:r>
              <a:rPr lang="pt-BR" sz="2400" b="1" dirty="0" err="1"/>
              <a:t>Inclusion</a:t>
            </a:r>
            <a:r>
              <a:rPr lang="pt-BR" sz="2400" b="1" dirty="0"/>
              <a:t> </a:t>
            </a:r>
            <a:r>
              <a:rPr lang="pt-BR" sz="2400" b="1" dirty="0" err="1"/>
              <a:t>of</a:t>
            </a:r>
            <a:r>
              <a:rPr lang="pt-BR" sz="2400" b="1" dirty="0"/>
              <a:t> </a:t>
            </a:r>
            <a:r>
              <a:rPr lang="pt-BR" sz="2400" b="1" dirty="0" err="1"/>
              <a:t>character</a:t>
            </a:r>
            <a:r>
              <a:rPr lang="pt-BR" sz="2400" b="1" dirty="0"/>
              <a:t> </a:t>
            </a:r>
            <a:r>
              <a:rPr lang="pt-BR" sz="2400" b="1" dirty="0" err="1"/>
              <a:t>states</a:t>
            </a:r>
            <a:endParaRPr lang="pt-BR" sz="2400" b="1" dirty="0"/>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51087" y="855762"/>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de cantos arredondados 12"/>
          <p:cNvSpPr/>
          <p:nvPr/>
        </p:nvSpPr>
        <p:spPr>
          <a:xfrm>
            <a:off x="5051357" y="3284984"/>
            <a:ext cx="3769115" cy="576064"/>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Click </a:t>
            </a:r>
            <a:r>
              <a:rPr lang="en-US" sz="1400" dirty="0" smtClean="0">
                <a:solidFill>
                  <a:schemeClr val="tx1"/>
                </a:solidFill>
              </a:rPr>
              <a:t>on this </a:t>
            </a:r>
            <a:r>
              <a:rPr lang="en-US" sz="1400" dirty="0">
                <a:solidFill>
                  <a:schemeClr val="tx1"/>
                </a:solidFill>
              </a:rPr>
              <a:t>button to add a </a:t>
            </a:r>
            <a:r>
              <a:rPr lang="en-US" sz="1400" dirty="0" smtClean="0">
                <a:solidFill>
                  <a:schemeClr val="tx1"/>
                </a:solidFill>
              </a:rPr>
              <a:t>character state </a:t>
            </a:r>
            <a:r>
              <a:rPr lang="pt-BR" sz="1400" dirty="0" smtClean="0">
                <a:solidFill>
                  <a:schemeClr val="tx1"/>
                </a:solidFill>
              </a:rPr>
              <a:t>.</a:t>
            </a: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15</a:t>
            </a:fld>
            <a:endParaRPr lang="pt-BR"/>
          </a:p>
        </p:txBody>
      </p:sp>
    </p:spTree>
    <p:extLst>
      <p:ext uri="{BB962C8B-B14F-4D97-AF65-F5344CB8AC3E}">
        <p14:creationId xmlns:p14="http://schemas.microsoft.com/office/powerpoint/2010/main" val="1115577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50" y="909320"/>
            <a:ext cx="889317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3481648">
            <a:off x="4356481" y="4238703"/>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Título 1"/>
          <p:cNvSpPr txBox="1">
            <a:spLocks/>
          </p:cNvSpPr>
          <p:nvPr/>
        </p:nvSpPr>
        <p:spPr>
          <a:xfrm>
            <a:off x="899592" y="188913"/>
            <a:ext cx="7250687"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smtClean="0"/>
              <a:t>3.4 </a:t>
            </a:r>
            <a:r>
              <a:rPr lang="pt-BR" sz="2400" b="1" dirty="0" err="1"/>
              <a:t>Inclusion</a:t>
            </a:r>
            <a:r>
              <a:rPr lang="pt-BR" sz="2400" b="1" dirty="0"/>
              <a:t> </a:t>
            </a:r>
            <a:r>
              <a:rPr lang="pt-BR" sz="2400" b="1" dirty="0" err="1"/>
              <a:t>of</a:t>
            </a:r>
            <a:r>
              <a:rPr lang="pt-BR" sz="2400" b="1" dirty="0"/>
              <a:t> </a:t>
            </a:r>
            <a:r>
              <a:rPr lang="pt-BR" sz="2400" b="1" dirty="0" err="1"/>
              <a:t>character</a:t>
            </a:r>
            <a:r>
              <a:rPr lang="pt-BR" sz="2400" b="1" dirty="0"/>
              <a:t> </a:t>
            </a:r>
            <a:r>
              <a:rPr lang="pt-BR" sz="2400" b="1" dirty="0" err="1"/>
              <a:t>states</a:t>
            </a:r>
            <a:endParaRPr lang="pt-BR" sz="2400" b="1" dirty="0"/>
          </a:p>
        </p:txBody>
      </p:sp>
      <p:sp>
        <p:nvSpPr>
          <p:cNvPr id="13" name="Retângulo de cantos arredondados 12"/>
          <p:cNvSpPr/>
          <p:nvPr/>
        </p:nvSpPr>
        <p:spPr>
          <a:xfrm>
            <a:off x="2481287" y="4855779"/>
            <a:ext cx="3026817" cy="515518"/>
          </a:xfrm>
          <a:prstGeom prst="roundRect">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pt-BR" sz="1400" dirty="0">
              <a:solidFill>
                <a:schemeClr val="tx1"/>
              </a:solidFill>
            </a:endParaRP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12987" y="870620"/>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a:off x="3635896" y="3573016"/>
            <a:ext cx="4896545" cy="576064"/>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Each character must contain at least </a:t>
            </a:r>
            <a:r>
              <a:rPr lang="en-US" sz="1400" b="1" dirty="0">
                <a:solidFill>
                  <a:schemeClr val="tx1"/>
                </a:solidFill>
              </a:rPr>
              <a:t>two character states</a:t>
            </a:r>
            <a:r>
              <a:rPr lang="en-US" sz="1400" dirty="0">
                <a:solidFill>
                  <a:schemeClr val="tx1"/>
                </a:solidFill>
              </a:rPr>
              <a:t>!</a:t>
            </a:r>
            <a:endParaRPr lang="pt-BR" sz="1400" dirty="0" smtClean="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16</a:t>
            </a:fld>
            <a:endParaRPr lang="pt-BR"/>
          </a:p>
        </p:txBody>
      </p:sp>
    </p:spTree>
    <p:extLst>
      <p:ext uri="{BB962C8B-B14F-4D97-AF65-F5344CB8AC3E}">
        <p14:creationId xmlns:p14="http://schemas.microsoft.com/office/powerpoint/2010/main" val="334394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ítulo 1"/>
          <p:cNvSpPr>
            <a:spLocks noGrp="1"/>
          </p:cNvSpPr>
          <p:nvPr>
            <p:ph type="title"/>
          </p:nvPr>
        </p:nvSpPr>
        <p:spPr>
          <a:xfrm>
            <a:off x="899592" y="44624"/>
            <a:ext cx="7250687" cy="647799"/>
          </a:xfrm>
        </p:spPr>
        <p:txBody>
          <a:bodyPr>
            <a:normAutofit/>
          </a:bodyPr>
          <a:lstStyle/>
          <a:p>
            <a:r>
              <a:rPr lang="pt-BR" sz="2400" b="1" dirty="0" smtClean="0"/>
              <a:t>3.5 </a:t>
            </a:r>
            <a:r>
              <a:rPr lang="en-US" sz="2400" b="1" dirty="0"/>
              <a:t>Default option </a:t>
            </a:r>
            <a:r>
              <a:rPr lang="en-US" sz="2400" b="1" dirty="0" smtClean="0"/>
              <a:t>for </a:t>
            </a:r>
            <a:r>
              <a:rPr lang="en-US" sz="2400" b="1" dirty="0"/>
              <a:t>character </a:t>
            </a:r>
            <a:r>
              <a:rPr lang="en-US" sz="2400" b="1" dirty="0" smtClean="0"/>
              <a:t>states</a:t>
            </a:r>
            <a:endParaRPr lang="pt-BR" sz="2400" b="1"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65" y="548681"/>
            <a:ext cx="841980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17938439">
            <a:off x="2965143" y="4830424"/>
            <a:ext cx="481257" cy="2351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709961" y="510580"/>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ângulo de cantos arredondados 11"/>
          <p:cNvSpPr/>
          <p:nvPr/>
        </p:nvSpPr>
        <p:spPr>
          <a:xfrm>
            <a:off x="971600" y="5123284"/>
            <a:ext cx="7776864" cy="1583904"/>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When you select the </a:t>
            </a:r>
            <a:r>
              <a:rPr lang="en-US" sz="1400" b="1" dirty="0">
                <a:solidFill>
                  <a:schemeClr val="tx1"/>
                </a:solidFill>
              </a:rPr>
              <a:t>Default</a:t>
            </a:r>
            <a:r>
              <a:rPr lang="en-US" sz="1400" dirty="0">
                <a:solidFill>
                  <a:schemeClr val="tx1"/>
                </a:solidFill>
              </a:rPr>
              <a:t> option, all species of the genus will have this character automatically selected</a:t>
            </a:r>
            <a:r>
              <a:rPr lang="pt-BR" sz="1400" dirty="0" smtClean="0">
                <a:solidFill>
                  <a:schemeClr val="tx1"/>
                </a:solidFill>
              </a:rPr>
              <a:t>. </a:t>
            </a:r>
          </a:p>
          <a:p>
            <a:pPr marL="285750" indent="-285750" algn="just">
              <a:buFont typeface="Arial" panose="020B0604020202020204" pitchFamily="34" charset="0"/>
              <a:buChar char="•"/>
            </a:pPr>
            <a:r>
              <a:rPr lang="en-US" sz="1400" dirty="0">
                <a:solidFill>
                  <a:schemeClr val="tx1"/>
                </a:solidFill>
              </a:rPr>
              <a:t>The aim of this </a:t>
            </a:r>
            <a:r>
              <a:rPr lang="en-US" sz="1400" dirty="0" smtClean="0">
                <a:solidFill>
                  <a:schemeClr val="tx1"/>
                </a:solidFill>
              </a:rPr>
              <a:t>type of labelling </a:t>
            </a:r>
            <a:r>
              <a:rPr lang="en-US" sz="1400" dirty="0">
                <a:solidFill>
                  <a:schemeClr val="tx1"/>
                </a:solidFill>
              </a:rPr>
              <a:t>is to facilitate the completion of the species record</a:t>
            </a:r>
            <a:r>
              <a:rPr lang="pt-BR" sz="1400" dirty="0" smtClean="0">
                <a:solidFill>
                  <a:schemeClr val="tx1"/>
                </a:solidFill>
              </a:rPr>
              <a:t>. </a:t>
            </a:r>
          </a:p>
          <a:p>
            <a:pPr marL="285750" indent="-285750" algn="just">
              <a:buFont typeface="Arial" panose="020B0604020202020204" pitchFamily="34" charset="0"/>
              <a:buChar char="•"/>
            </a:pPr>
            <a:r>
              <a:rPr lang="en-US" sz="1400" dirty="0">
                <a:solidFill>
                  <a:schemeClr val="tx1"/>
                </a:solidFill>
              </a:rPr>
              <a:t>So if 90% of the species of a genus have </a:t>
            </a:r>
            <a:r>
              <a:rPr lang="en-US" sz="1400" dirty="0" smtClean="0">
                <a:solidFill>
                  <a:schemeClr val="tx1"/>
                </a:solidFill>
              </a:rPr>
              <a:t>the same character state, </a:t>
            </a:r>
            <a:r>
              <a:rPr lang="en-US" sz="1400" dirty="0">
                <a:solidFill>
                  <a:schemeClr val="tx1"/>
                </a:solidFill>
              </a:rPr>
              <a:t>when selecting the Default option, the specialist will need to deselect this character </a:t>
            </a:r>
            <a:r>
              <a:rPr lang="en-US" sz="1400" dirty="0" smtClean="0">
                <a:solidFill>
                  <a:schemeClr val="tx1"/>
                </a:solidFill>
              </a:rPr>
              <a:t>state from </a:t>
            </a:r>
            <a:r>
              <a:rPr lang="en-US" sz="1400" dirty="0">
                <a:solidFill>
                  <a:schemeClr val="tx1"/>
                </a:solidFill>
              </a:rPr>
              <a:t>10% of the species, thus speeding their work</a:t>
            </a:r>
            <a:r>
              <a:rPr lang="pt-BR" sz="1400" dirty="0" smtClean="0">
                <a:solidFill>
                  <a:schemeClr val="tx1"/>
                </a:solidFill>
              </a:rPr>
              <a:t>.</a:t>
            </a:r>
            <a:endParaRPr lang="pt-BR" sz="1400" dirty="0">
              <a:solidFill>
                <a:schemeClr val="tx1"/>
              </a:solidFill>
            </a:endParaRPr>
          </a:p>
        </p:txBody>
      </p:sp>
      <p:sp>
        <p:nvSpPr>
          <p:cNvPr id="3" name="Espaço Reservado para Número de Slide 2"/>
          <p:cNvSpPr>
            <a:spLocks noGrp="1"/>
          </p:cNvSpPr>
          <p:nvPr>
            <p:ph type="sldNum" sz="quarter" idx="12"/>
          </p:nvPr>
        </p:nvSpPr>
        <p:spPr/>
        <p:txBody>
          <a:bodyPr/>
          <a:lstStyle/>
          <a:p>
            <a:fld id="{29C8F5F1-BC31-42E4-9370-55C4DE4BC43B}" type="slidenum">
              <a:rPr lang="pt-BR" smtClean="0"/>
              <a:t>17</a:t>
            </a:fld>
            <a:endParaRPr lang="pt-BR"/>
          </a:p>
        </p:txBody>
      </p:sp>
    </p:spTree>
    <p:extLst>
      <p:ext uri="{BB962C8B-B14F-4D97-AF65-F5344CB8AC3E}">
        <p14:creationId xmlns:p14="http://schemas.microsoft.com/office/powerpoint/2010/main" val="379473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87" y="764703"/>
            <a:ext cx="8980513" cy="545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17584984">
            <a:off x="1422818" y="5017390"/>
            <a:ext cx="1016122" cy="2435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Título 1"/>
          <p:cNvSpPr txBox="1">
            <a:spLocks/>
          </p:cNvSpPr>
          <p:nvPr/>
        </p:nvSpPr>
        <p:spPr>
          <a:xfrm>
            <a:off x="683568" y="196851"/>
            <a:ext cx="7776864"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0050" lvl="1"/>
            <a:r>
              <a:rPr lang="pt-BR" sz="2400" b="1" kern="0" dirty="0" smtClean="0">
                <a:solidFill>
                  <a:sysClr val="windowText" lastClr="000000"/>
                </a:solidFill>
              </a:rPr>
              <a:t>3.6 </a:t>
            </a:r>
            <a:r>
              <a:rPr lang="en-US" sz="2400" b="1" dirty="0" smtClean="0"/>
              <a:t>Ordering </a:t>
            </a:r>
            <a:r>
              <a:rPr lang="en-US" sz="2400" b="1" dirty="0"/>
              <a:t>the terms </a:t>
            </a:r>
            <a:r>
              <a:rPr lang="en-US" sz="2400" b="1" dirty="0" smtClean="0"/>
              <a:t>of the </a:t>
            </a:r>
            <a:r>
              <a:rPr lang="en-US" sz="2400" b="1" dirty="0"/>
              <a:t>automatic description</a:t>
            </a:r>
            <a:endParaRPr lang="pt-BR" sz="2400" b="1" kern="0" dirty="0">
              <a:solidFill>
                <a:sysClr val="windowText" lastClr="000000"/>
              </a:solidFill>
            </a:endParaRPr>
          </a:p>
        </p:txBody>
      </p:sp>
      <p:sp>
        <p:nvSpPr>
          <p:cNvPr id="11" name="Retângulo 10"/>
          <p:cNvSpPr/>
          <p:nvPr/>
        </p:nvSpPr>
        <p:spPr>
          <a:xfrm>
            <a:off x="2752750" y="103787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187798" y="103204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609378" y="722412"/>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ângulo de cantos arredondados 16"/>
          <p:cNvSpPr/>
          <p:nvPr/>
        </p:nvSpPr>
        <p:spPr>
          <a:xfrm>
            <a:off x="1211634" y="5589240"/>
            <a:ext cx="6168677"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This button </a:t>
            </a:r>
            <a:r>
              <a:rPr lang="en-US" sz="1400" dirty="0" smtClean="0">
                <a:solidFill>
                  <a:schemeClr val="tx1"/>
                </a:solidFill>
              </a:rPr>
              <a:t>changes </a:t>
            </a:r>
            <a:r>
              <a:rPr lang="en-US" sz="1400" dirty="0">
                <a:solidFill>
                  <a:schemeClr val="tx1"/>
                </a:solidFill>
              </a:rPr>
              <a:t>the order in which the </a:t>
            </a:r>
            <a:r>
              <a:rPr lang="en-US" sz="1400" b="1" dirty="0">
                <a:solidFill>
                  <a:schemeClr val="tx1"/>
                </a:solidFill>
              </a:rPr>
              <a:t>character</a:t>
            </a:r>
            <a:r>
              <a:rPr lang="en-US" sz="1400" dirty="0">
                <a:solidFill>
                  <a:schemeClr val="tx1"/>
                </a:solidFill>
              </a:rPr>
              <a:t> will appear in the </a:t>
            </a:r>
            <a:r>
              <a:rPr lang="en-US" sz="1400" dirty="0" smtClean="0">
                <a:solidFill>
                  <a:schemeClr val="tx1"/>
                </a:solidFill>
              </a:rPr>
              <a:t>automatically generated description </a:t>
            </a:r>
            <a:r>
              <a:rPr lang="en-US" sz="1400" dirty="0">
                <a:solidFill>
                  <a:schemeClr val="tx1"/>
                </a:solidFill>
              </a:rPr>
              <a:t>for the species</a:t>
            </a:r>
            <a:r>
              <a:rPr lang="pt-BR" sz="1400" dirty="0" smtClean="0">
                <a:solidFill>
                  <a:schemeClr val="tx1"/>
                </a:solidFill>
              </a:rPr>
              <a:t>.</a:t>
            </a:r>
            <a:endParaRPr lang="pt-BR" sz="1400" dirty="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18</a:t>
            </a:fld>
            <a:endParaRPr lang="pt-BR"/>
          </a:p>
        </p:txBody>
      </p:sp>
    </p:spTree>
    <p:extLst>
      <p:ext uri="{BB962C8B-B14F-4D97-AF65-F5344CB8AC3E}">
        <p14:creationId xmlns:p14="http://schemas.microsoft.com/office/powerpoint/2010/main" val="1522648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o 3"/>
          <p:cNvGrpSpPr>
            <a:grpSpLocks/>
          </p:cNvGrpSpPr>
          <p:nvPr/>
        </p:nvGrpSpPr>
        <p:grpSpPr bwMode="auto">
          <a:xfrm>
            <a:off x="194568" y="188913"/>
            <a:ext cx="8697912" cy="6480175"/>
            <a:chOff x="194662" y="188640"/>
            <a:chExt cx="8697818" cy="6480720"/>
          </a:xfrm>
        </p:grpSpPr>
        <p:pic>
          <p:nvPicPr>
            <p:cNvPr id="205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16632"/>
            <a:ext cx="3600400" cy="1358392"/>
          </a:xfrm>
          <a:prstGeom prst="rect">
            <a:avLst/>
          </a:prstGeom>
        </p:spPr>
      </p:pic>
      <p:sp>
        <p:nvSpPr>
          <p:cNvPr id="12" name="Subtítulo 2"/>
          <p:cNvSpPr txBox="1">
            <a:spLocks/>
          </p:cNvSpPr>
          <p:nvPr/>
        </p:nvSpPr>
        <p:spPr>
          <a:xfrm>
            <a:off x="395536" y="2636912"/>
            <a:ext cx="8424936" cy="27828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defRPr/>
            </a:pPr>
            <a:r>
              <a:rPr lang="pt-BR" sz="2400" b="1" dirty="0" err="1" smtClean="0">
                <a:solidFill>
                  <a:schemeClr val="tx1"/>
                </a:solidFill>
              </a:rPr>
              <a:t>Contact</a:t>
            </a:r>
            <a:r>
              <a:rPr lang="pt-BR" sz="2400" b="1" dirty="0" smtClean="0">
                <a:solidFill>
                  <a:schemeClr val="tx1"/>
                </a:solidFill>
              </a:rPr>
              <a:t>: </a:t>
            </a:r>
            <a:r>
              <a:rPr lang="pt-BR" sz="2400" b="1" dirty="0" smtClean="0">
                <a:solidFill>
                  <a:schemeClr val="tx1"/>
                </a:solidFill>
                <a:hlinkClick r:id="rId5"/>
              </a:rPr>
              <a:t>floradobrasil2020@jbrj.gov.br</a:t>
            </a:r>
            <a:endParaRPr lang="pt-BR" sz="2400" b="1" dirty="0" smtClean="0">
              <a:solidFill>
                <a:schemeClr val="tx1"/>
              </a:solidFill>
            </a:endParaRPr>
          </a:p>
          <a:p>
            <a:pPr algn="just">
              <a:lnSpc>
                <a:spcPct val="120000"/>
              </a:lnSpc>
              <a:defRPr/>
            </a:pPr>
            <a:endParaRPr lang="pt-BR" sz="2400" b="1" dirty="0" smtClean="0">
              <a:solidFill>
                <a:schemeClr val="tx1"/>
              </a:solidFill>
            </a:endParaRPr>
          </a:p>
          <a:p>
            <a:pPr algn="just">
              <a:lnSpc>
                <a:spcPct val="120000"/>
              </a:lnSpc>
              <a:defRPr/>
            </a:pPr>
            <a:r>
              <a:rPr lang="pt-BR" sz="2400" b="1" dirty="0" err="1" smtClean="0">
                <a:solidFill>
                  <a:schemeClr val="tx1"/>
                </a:solidFill>
              </a:rPr>
              <a:t>How</a:t>
            </a:r>
            <a:r>
              <a:rPr lang="pt-BR" sz="2400" b="1" dirty="0" smtClean="0">
                <a:solidFill>
                  <a:schemeClr val="tx1"/>
                </a:solidFill>
              </a:rPr>
              <a:t> </a:t>
            </a:r>
            <a:r>
              <a:rPr lang="pt-BR" sz="2400" b="1" dirty="0" err="1" smtClean="0">
                <a:solidFill>
                  <a:schemeClr val="tx1"/>
                </a:solidFill>
              </a:rPr>
              <a:t>to</a:t>
            </a:r>
            <a:r>
              <a:rPr lang="pt-BR" sz="2400" b="1" dirty="0" smtClean="0">
                <a:solidFill>
                  <a:schemeClr val="tx1"/>
                </a:solidFill>
              </a:rPr>
              <a:t> cite: </a:t>
            </a:r>
            <a:r>
              <a:rPr lang="pt-BR" sz="2400" b="1" dirty="0" err="1" smtClean="0">
                <a:solidFill>
                  <a:schemeClr val="tx1"/>
                </a:solidFill>
              </a:rPr>
              <a:t>Filardi</a:t>
            </a:r>
            <a:r>
              <a:rPr lang="pt-BR" sz="2400" b="1" dirty="0" smtClean="0">
                <a:solidFill>
                  <a:schemeClr val="tx1"/>
                </a:solidFill>
              </a:rPr>
              <a:t>, F.L.R., </a:t>
            </a:r>
            <a:r>
              <a:rPr lang="pt-BR" sz="2400" b="1" dirty="0" err="1" smtClean="0">
                <a:solidFill>
                  <a:schemeClr val="tx1"/>
                </a:solidFill>
              </a:rPr>
              <a:t>Leitman</a:t>
            </a:r>
            <a:r>
              <a:rPr lang="pt-BR" sz="2400" b="1" dirty="0" smtClean="0">
                <a:solidFill>
                  <a:schemeClr val="tx1"/>
                </a:solidFill>
              </a:rPr>
              <a:t>, P.M. &amp; </a:t>
            </a:r>
            <a:r>
              <a:rPr lang="pt-BR" sz="2400" b="1" dirty="0" err="1" smtClean="0">
                <a:solidFill>
                  <a:schemeClr val="tx1"/>
                </a:solidFill>
              </a:rPr>
              <a:t>Forzza</a:t>
            </a:r>
            <a:r>
              <a:rPr lang="pt-BR" sz="2400" b="1" dirty="0" smtClean="0">
                <a:solidFill>
                  <a:schemeClr val="tx1"/>
                </a:solidFill>
              </a:rPr>
              <a:t>, R.C. 2019. </a:t>
            </a:r>
            <a:r>
              <a:rPr lang="pt-BR" sz="2400" b="1" dirty="0" err="1" smtClean="0">
                <a:solidFill>
                  <a:schemeClr val="tx1"/>
                </a:solidFill>
              </a:rPr>
              <a:t>Brazilian</a:t>
            </a:r>
            <a:r>
              <a:rPr lang="pt-BR" sz="2400" b="1" dirty="0" smtClean="0">
                <a:solidFill>
                  <a:schemeClr val="tx1"/>
                </a:solidFill>
              </a:rPr>
              <a:t> Flora 2020 </a:t>
            </a:r>
            <a:r>
              <a:rPr lang="pt-BR" sz="2400" b="1" dirty="0" err="1" smtClean="0">
                <a:solidFill>
                  <a:schemeClr val="tx1"/>
                </a:solidFill>
              </a:rPr>
              <a:t>User</a:t>
            </a:r>
            <a:r>
              <a:rPr lang="pt-BR" sz="2400" b="1" dirty="0" smtClean="0">
                <a:solidFill>
                  <a:schemeClr val="tx1"/>
                </a:solidFill>
              </a:rPr>
              <a:t> Manual. Jardim Botânico do Rio de Janeiro, </a:t>
            </a:r>
            <a:r>
              <a:rPr lang="pt-BR" sz="2400" b="1" dirty="0" smtClean="0">
                <a:solidFill>
                  <a:schemeClr val="tx1"/>
                </a:solidFill>
              </a:rPr>
              <a:t>Rio de Janeiro, V1.0, 53p</a:t>
            </a:r>
            <a:r>
              <a:rPr lang="pt-BR" sz="2400" b="1" dirty="0" smtClean="0">
                <a:solidFill>
                  <a:schemeClr val="tx1"/>
                </a:solidFill>
              </a:rPr>
              <a:t>.</a:t>
            </a:r>
            <a:endParaRPr lang="pt-BR" sz="2400" b="1" dirty="0">
              <a:solidFill>
                <a:schemeClr val="tx1"/>
              </a:solidFill>
            </a:endParaRPr>
          </a:p>
        </p:txBody>
      </p:sp>
    </p:spTree>
    <p:extLst>
      <p:ext uri="{BB962C8B-B14F-4D97-AF65-F5344CB8AC3E}">
        <p14:creationId xmlns:p14="http://schemas.microsoft.com/office/powerpoint/2010/main" val="3663077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 y="764703"/>
            <a:ext cx="8980513" cy="545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19720036">
            <a:off x="1777420" y="5064254"/>
            <a:ext cx="833798" cy="2975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3" name="Título 1"/>
          <p:cNvSpPr txBox="1">
            <a:spLocks/>
          </p:cNvSpPr>
          <p:nvPr/>
        </p:nvSpPr>
        <p:spPr>
          <a:xfrm>
            <a:off x="717476" y="196851"/>
            <a:ext cx="7704856"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0050" lvl="1"/>
            <a:r>
              <a:rPr lang="pt-BR" sz="2400" b="1" kern="0" dirty="0" smtClean="0">
                <a:solidFill>
                  <a:sysClr val="windowText" lastClr="000000"/>
                </a:solidFill>
              </a:rPr>
              <a:t>3.6 </a:t>
            </a:r>
            <a:r>
              <a:rPr lang="en-US" sz="2400" b="1" dirty="0" smtClean="0"/>
              <a:t>Ordering </a:t>
            </a:r>
            <a:r>
              <a:rPr lang="en-US" sz="2400" b="1" dirty="0"/>
              <a:t>the terms </a:t>
            </a:r>
            <a:r>
              <a:rPr lang="en-US" sz="2400" b="1" dirty="0" smtClean="0"/>
              <a:t>of </a:t>
            </a:r>
            <a:r>
              <a:rPr lang="en-US" sz="2400" b="1" dirty="0"/>
              <a:t>the automatic description</a:t>
            </a:r>
            <a:endParaRPr lang="pt-BR" sz="2400" b="1" kern="0" dirty="0">
              <a:solidFill>
                <a:sysClr val="windowText" lastClr="000000"/>
              </a:solidFill>
            </a:endParaRPr>
          </a:p>
        </p:txBody>
      </p:sp>
      <p:sp>
        <p:nvSpPr>
          <p:cNvPr id="12" name="Retângulo 11"/>
          <p:cNvSpPr/>
          <p:nvPr/>
        </p:nvSpPr>
        <p:spPr>
          <a:xfrm>
            <a:off x="2752750" y="103787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187798" y="103204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08795" y="721271"/>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tângulo de cantos arredondados 17"/>
          <p:cNvSpPr/>
          <p:nvPr/>
        </p:nvSpPr>
        <p:spPr>
          <a:xfrm>
            <a:off x="1187624" y="5351421"/>
            <a:ext cx="6192688"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These buttons change the order in which the </a:t>
            </a:r>
            <a:r>
              <a:rPr lang="en-US" sz="1400" b="1" dirty="0" smtClean="0">
                <a:solidFill>
                  <a:schemeClr val="tx1"/>
                </a:solidFill>
              </a:rPr>
              <a:t>character state </a:t>
            </a:r>
            <a:r>
              <a:rPr lang="en-US" sz="1400" dirty="0">
                <a:solidFill>
                  <a:schemeClr val="tx1"/>
                </a:solidFill>
              </a:rPr>
              <a:t>will appear in the </a:t>
            </a:r>
            <a:r>
              <a:rPr lang="en-US" sz="1400" dirty="0" smtClean="0">
                <a:solidFill>
                  <a:schemeClr val="tx1"/>
                </a:solidFill>
              </a:rPr>
              <a:t>automatically generated description </a:t>
            </a:r>
            <a:r>
              <a:rPr lang="en-US" sz="1400" dirty="0">
                <a:solidFill>
                  <a:schemeClr val="tx1"/>
                </a:solidFill>
              </a:rPr>
              <a:t>for the species.</a:t>
            </a:r>
            <a:endParaRPr lang="pt-BR" sz="1400" dirty="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19</a:t>
            </a:fld>
            <a:endParaRPr lang="pt-BR"/>
          </a:p>
        </p:txBody>
      </p:sp>
    </p:spTree>
    <p:extLst>
      <p:ext uri="{BB962C8B-B14F-4D97-AF65-F5344CB8AC3E}">
        <p14:creationId xmlns:p14="http://schemas.microsoft.com/office/powerpoint/2010/main" val="3883918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 y="856287"/>
            <a:ext cx="8980513" cy="545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14580418">
            <a:off x="6348863" y="4966195"/>
            <a:ext cx="643197"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08795" y="817662"/>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de cantos arredondados 12"/>
          <p:cNvSpPr/>
          <p:nvPr/>
        </p:nvSpPr>
        <p:spPr>
          <a:xfrm>
            <a:off x="5004048" y="5373216"/>
            <a:ext cx="3672408"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Button to remove the </a:t>
            </a:r>
            <a:r>
              <a:rPr lang="en-US" sz="1400" b="1" dirty="0">
                <a:solidFill>
                  <a:schemeClr val="tx1"/>
                </a:solidFill>
              </a:rPr>
              <a:t>character and all its character states</a:t>
            </a:r>
            <a:r>
              <a:rPr lang="en-US" sz="1400" dirty="0">
                <a:solidFill>
                  <a:schemeClr val="tx1"/>
                </a:solidFill>
              </a:rPr>
              <a:t>.</a:t>
            </a:r>
            <a:endParaRPr lang="pt-BR" sz="1400" dirty="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20</a:t>
            </a:fld>
            <a:endParaRPr lang="pt-BR"/>
          </a:p>
        </p:txBody>
      </p:sp>
      <p:sp>
        <p:nvSpPr>
          <p:cNvPr id="17" name="Título 1"/>
          <p:cNvSpPr txBox="1">
            <a:spLocks/>
          </p:cNvSpPr>
          <p:nvPr/>
        </p:nvSpPr>
        <p:spPr>
          <a:xfrm>
            <a:off x="683568" y="196851"/>
            <a:ext cx="7776864"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0050" lvl="1"/>
            <a:r>
              <a:rPr lang="pt-BR" sz="2400" b="1" kern="0" dirty="0" smtClean="0">
                <a:solidFill>
                  <a:sysClr val="windowText" lastClr="000000"/>
                </a:solidFill>
              </a:rPr>
              <a:t>3.6 </a:t>
            </a:r>
            <a:r>
              <a:rPr lang="en-US" sz="2400" b="1" dirty="0" smtClean="0"/>
              <a:t>Ordering </a:t>
            </a:r>
            <a:r>
              <a:rPr lang="en-US" sz="2400" b="1" dirty="0"/>
              <a:t>the terms </a:t>
            </a:r>
            <a:r>
              <a:rPr lang="en-US" sz="2400" b="1" dirty="0" smtClean="0"/>
              <a:t>of the </a:t>
            </a:r>
            <a:r>
              <a:rPr lang="en-US" sz="2400" b="1" dirty="0"/>
              <a:t>automatic description</a:t>
            </a:r>
            <a:endParaRPr lang="pt-BR" sz="2400" b="1" kern="0" dirty="0">
              <a:solidFill>
                <a:sysClr val="windowText" lastClr="000000"/>
              </a:solidFill>
            </a:endParaRPr>
          </a:p>
        </p:txBody>
      </p:sp>
    </p:spTree>
    <p:extLst>
      <p:ext uri="{BB962C8B-B14F-4D97-AF65-F5344CB8AC3E}">
        <p14:creationId xmlns:p14="http://schemas.microsoft.com/office/powerpoint/2010/main" val="1779113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 y="856287"/>
            <a:ext cx="8980513" cy="545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eta para a direita 14"/>
          <p:cNvSpPr/>
          <p:nvPr/>
        </p:nvSpPr>
        <p:spPr>
          <a:xfrm rot="19307026">
            <a:off x="6594068" y="5100200"/>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489745" y="821854"/>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ângulo de cantos arredondados 11"/>
          <p:cNvSpPr/>
          <p:nvPr/>
        </p:nvSpPr>
        <p:spPr>
          <a:xfrm>
            <a:off x="4427984" y="5445224"/>
            <a:ext cx="3600400" cy="57579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Button to remove only the </a:t>
            </a:r>
            <a:r>
              <a:rPr lang="en-US" sz="1400" b="1" dirty="0" smtClean="0">
                <a:solidFill>
                  <a:schemeClr val="tx1"/>
                </a:solidFill>
              </a:rPr>
              <a:t>character </a:t>
            </a:r>
            <a:r>
              <a:rPr lang="en-US" sz="1400" b="1" dirty="0">
                <a:solidFill>
                  <a:schemeClr val="tx1"/>
                </a:solidFill>
              </a:rPr>
              <a:t>state </a:t>
            </a:r>
            <a:endParaRPr lang="pt-BR" sz="1400" b="1" dirty="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21</a:t>
            </a:fld>
            <a:endParaRPr lang="pt-BR"/>
          </a:p>
        </p:txBody>
      </p:sp>
      <p:sp>
        <p:nvSpPr>
          <p:cNvPr id="13" name="Título 1"/>
          <p:cNvSpPr txBox="1">
            <a:spLocks/>
          </p:cNvSpPr>
          <p:nvPr/>
        </p:nvSpPr>
        <p:spPr>
          <a:xfrm>
            <a:off x="683568" y="196851"/>
            <a:ext cx="7776864" cy="647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0050" lvl="1"/>
            <a:r>
              <a:rPr lang="pt-BR" sz="2400" b="1" kern="0" dirty="0" smtClean="0">
                <a:solidFill>
                  <a:sysClr val="windowText" lastClr="000000"/>
                </a:solidFill>
              </a:rPr>
              <a:t>3.6 </a:t>
            </a:r>
            <a:r>
              <a:rPr lang="en-US" sz="2400" b="1" dirty="0" smtClean="0"/>
              <a:t>Ordering </a:t>
            </a:r>
            <a:r>
              <a:rPr lang="en-US" sz="2400" b="1" dirty="0"/>
              <a:t>the terms </a:t>
            </a:r>
            <a:r>
              <a:rPr lang="en-US" sz="2400" b="1" dirty="0" smtClean="0"/>
              <a:t>of the </a:t>
            </a:r>
            <a:r>
              <a:rPr lang="en-US" sz="2400" b="1" dirty="0"/>
              <a:t>automatic description</a:t>
            </a:r>
            <a:endParaRPr lang="pt-BR" sz="2400" b="1" kern="0" dirty="0">
              <a:solidFill>
                <a:sysClr val="windowText" lastClr="000000"/>
              </a:solidFill>
            </a:endParaRPr>
          </a:p>
        </p:txBody>
      </p:sp>
    </p:spTree>
    <p:extLst>
      <p:ext uri="{BB962C8B-B14F-4D97-AF65-F5344CB8AC3E}">
        <p14:creationId xmlns:p14="http://schemas.microsoft.com/office/powerpoint/2010/main" val="3757571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ítulo 1"/>
          <p:cNvSpPr>
            <a:spLocks noGrp="1"/>
          </p:cNvSpPr>
          <p:nvPr>
            <p:ph type="title"/>
          </p:nvPr>
        </p:nvSpPr>
        <p:spPr>
          <a:xfrm>
            <a:off x="899592" y="188913"/>
            <a:ext cx="7250687" cy="647799"/>
          </a:xfrm>
        </p:spPr>
        <p:txBody>
          <a:bodyPr>
            <a:normAutofit/>
          </a:bodyPr>
          <a:lstStyle/>
          <a:p>
            <a:r>
              <a:rPr lang="pt-BR" sz="2800" b="1" dirty="0" smtClean="0"/>
              <a:t>4. </a:t>
            </a:r>
            <a:r>
              <a:rPr lang="pt-BR" sz="2800" b="1" dirty="0"/>
              <a:t>Record </a:t>
            </a:r>
            <a:r>
              <a:rPr lang="pt-BR" sz="2800" b="1" dirty="0" err="1" smtClean="0"/>
              <a:t>Fill</a:t>
            </a:r>
            <a:r>
              <a:rPr lang="pt-BR" sz="2800" b="1" dirty="0" smtClean="0"/>
              <a:t> for Genus </a:t>
            </a:r>
            <a:r>
              <a:rPr lang="pt-BR" sz="2800" b="1" dirty="0" err="1" smtClean="0"/>
              <a:t>and</a:t>
            </a:r>
            <a:r>
              <a:rPr lang="pt-BR" sz="2800" b="1" dirty="0" smtClean="0"/>
              <a:t>/</a:t>
            </a:r>
            <a:r>
              <a:rPr lang="pt-BR" sz="2800" b="1" dirty="0" err="1" smtClean="0"/>
              <a:t>or</a:t>
            </a:r>
            <a:r>
              <a:rPr lang="pt-BR" sz="2800" b="1" dirty="0" smtClean="0"/>
              <a:t> Family</a:t>
            </a:r>
            <a:endParaRPr lang="pt-BR" sz="2800" b="1"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 y="1269088"/>
            <a:ext cx="8948737"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ta para a direita 8"/>
          <p:cNvSpPr/>
          <p:nvPr/>
        </p:nvSpPr>
        <p:spPr>
          <a:xfrm rot="9803251">
            <a:off x="1724006" y="2264332"/>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398687" y="1169571"/>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de cantos arredondados 12"/>
          <p:cNvSpPr/>
          <p:nvPr/>
        </p:nvSpPr>
        <p:spPr>
          <a:xfrm>
            <a:off x="2555776" y="2132856"/>
            <a:ext cx="6030293" cy="979367"/>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Click on the </a:t>
            </a:r>
            <a:r>
              <a:rPr lang="en-US" sz="1400" dirty="0" smtClean="0">
                <a:solidFill>
                  <a:schemeClr val="tx1"/>
                </a:solidFill>
              </a:rPr>
              <a:t>“</a:t>
            </a:r>
            <a:r>
              <a:rPr lang="en-US" sz="1400" b="1" dirty="0" smtClean="0">
                <a:solidFill>
                  <a:schemeClr val="tx1"/>
                </a:solidFill>
              </a:rPr>
              <a:t>Record Data</a:t>
            </a:r>
            <a:r>
              <a:rPr lang="en-US" sz="1400" dirty="0" smtClean="0">
                <a:solidFill>
                  <a:schemeClr val="tx1"/>
                </a:solidFill>
              </a:rPr>
              <a:t>" </a:t>
            </a:r>
            <a:r>
              <a:rPr lang="en-US" sz="1400" dirty="0">
                <a:solidFill>
                  <a:schemeClr val="tx1"/>
                </a:solidFill>
              </a:rPr>
              <a:t>to fill out the "</a:t>
            </a:r>
            <a:r>
              <a:rPr lang="en-US" sz="1400" b="1" dirty="0">
                <a:solidFill>
                  <a:schemeClr val="tx1"/>
                </a:solidFill>
              </a:rPr>
              <a:t>Free </a:t>
            </a:r>
            <a:r>
              <a:rPr lang="en-US" sz="1400" b="1" dirty="0" smtClean="0">
                <a:solidFill>
                  <a:schemeClr val="tx1"/>
                </a:solidFill>
              </a:rPr>
              <a:t>text fields</a:t>
            </a:r>
            <a:r>
              <a:rPr lang="en-US" sz="1400" dirty="0">
                <a:solidFill>
                  <a:schemeClr val="tx1"/>
                </a:solidFill>
              </a:rPr>
              <a:t>" of </a:t>
            </a:r>
            <a:r>
              <a:rPr lang="en-US" sz="1400" dirty="0" smtClean="0">
                <a:solidFill>
                  <a:schemeClr val="tx1"/>
                </a:solidFill>
              </a:rPr>
              <a:t>genus and family.</a:t>
            </a:r>
          </a:p>
          <a:p>
            <a:pPr marL="285750" indent="-285750" algn="just">
              <a:buFont typeface="Arial" panose="020B0604020202020204" pitchFamily="34" charset="0"/>
              <a:buChar char="•"/>
            </a:pPr>
            <a:r>
              <a:rPr lang="en-US" sz="1400" dirty="0">
                <a:solidFill>
                  <a:schemeClr val="tx1"/>
                </a:solidFill>
              </a:rPr>
              <a:t>The </a:t>
            </a:r>
            <a:r>
              <a:rPr lang="en-US" sz="1400" dirty="0" smtClean="0">
                <a:solidFill>
                  <a:schemeClr val="tx1"/>
                </a:solidFill>
              </a:rPr>
              <a:t>descriptions for genus and family </a:t>
            </a:r>
            <a:r>
              <a:rPr lang="en-US" sz="1400" dirty="0">
                <a:solidFill>
                  <a:schemeClr val="tx1"/>
                </a:solidFill>
              </a:rPr>
              <a:t>will </a:t>
            </a:r>
            <a:r>
              <a:rPr lang="en-US" sz="1400" dirty="0" smtClean="0">
                <a:solidFill>
                  <a:schemeClr val="tx1"/>
                </a:solidFill>
              </a:rPr>
              <a:t>be “</a:t>
            </a:r>
            <a:r>
              <a:rPr lang="en-US" sz="1400" b="1" dirty="0" smtClean="0">
                <a:solidFill>
                  <a:schemeClr val="tx1"/>
                </a:solidFill>
              </a:rPr>
              <a:t>Free-text Description</a:t>
            </a:r>
            <a:r>
              <a:rPr lang="en-US" sz="1400" dirty="0" smtClean="0">
                <a:solidFill>
                  <a:schemeClr val="tx1"/>
                </a:solidFill>
              </a:rPr>
              <a:t>“ only.</a:t>
            </a:r>
            <a:endParaRPr lang="pt-BR" sz="1400" dirty="0" smtClean="0">
              <a:solidFill>
                <a:schemeClr val="tx1"/>
              </a:solidFill>
            </a:endParaRPr>
          </a:p>
        </p:txBody>
      </p:sp>
      <p:sp>
        <p:nvSpPr>
          <p:cNvPr id="3" name="Espaço Reservado para Número de Slide 2"/>
          <p:cNvSpPr>
            <a:spLocks noGrp="1"/>
          </p:cNvSpPr>
          <p:nvPr>
            <p:ph type="sldNum" sz="quarter" idx="12"/>
          </p:nvPr>
        </p:nvSpPr>
        <p:spPr/>
        <p:txBody>
          <a:bodyPr/>
          <a:lstStyle/>
          <a:p>
            <a:fld id="{29C8F5F1-BC31-42E4-9370-55C4DE4BC43B}" type="slidenum">
              <a:rPr lang="pt-BR" smtClean="0"/>
              <a:t>22</a:t>
            </a:fld>
            <a:endParaRPr lang="pt-BR"/>
          </a:p>
        </p:txBody>
      </p:sp>
    </p:spTree>
    <p:extLst>
      <p:ext uri="{BB962C8B-B14F-4D97-AF65-F5344CB8AC3E}">
        <p14:creationId xmlns:p14="http://schemas.microsoft.com/office/powerpoint/2010/main" val="1808910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 y="1269088"/>
            <a:ext cx="8948737"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ta para a direita 8"/>
          <p:cNvSpPr/>
          <p:nvPr/>
        </p:nvSpPr>
        <p:spPr>
          <a:xfrm rot="9803251">
            <a:off x="3371621" y="3017372"/>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Retângulo 11"/>
          <p:cNvSpPr/>
          <p:nvPr/>
        </p:nvSpPr>
        <p:spPr>
          <a:xfrm>
            <a:off x="2936900" y="1024660"/>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417737" y="1169571"/>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de cantos arredondados 13"/>
          <p:cNvSpPr/>
          <p:nvPr/>
        </p:nvSpPr>
        <p:spPr>
          <a:xfrm>
            <a:off x="4211960" y="1556792"/>
            <a:ext cx="4526036" cy="3384376"/>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b="1" dirty="0">
                <a:solidFill>
                  <a:schemeClr val="tx1"/>
                </a:solidFill>
              </a:rPr>
              <a:t>The genera have the following free </a:t>
            </a:r>
            <a:r>
              <a:rPr lang="en-US" sz="1400" b="1" dirty="0" smtClean="0">
                <a:solidFill>
                  <a:schemeClr val="tx1"/>
                </a:solidFill>
              </a:rPr>
              <a:t>text fields:</a:t>
            </a:r>
            <a:endParaRPr lang="pt-BR" sz="1400" dirty="0" smtClean="0">
              <a:solidFill>
                <a:schemeClr val="tx1"/>
              </a:solidFill>
            </a:endParaRPr>
          </a:p>
          <a:p>
            <a:pPr algn="just"/>
            <a:endParaRPr lang="pt-BR" sz="1400" dirty="0" smtClean="0">
              <a:solidFill>
                <a:schemeClr val="tx1"/>
              </a:solidFill>
            </a:endParaRPr>
          </a:p>
          <a:p>
            <a:pPr marL="342900" indent="-342900" algn="just">
              <a:buFont typeface="+mj-lt"/>
              <a:buAutoNum type="arabicPeriod"/>
            </a:pPr>
            <a:r>
              <a:rPr lang="pt-BR" sz="1400" b="1" dirty="0" err="1" smtClean="0">
                <a:solidFill>
                  <a:schemeClr val="tx1"/>
                </a:solidFill>
              </a:rPr>
              <a:t>Interactive</a:t>
            </a:r>
            <a:r>
              <a:rPr lang="pt-BR" sz="1400" b="1" dirty="0" smtClean="0">
                <a:solidFill>
                  <a:schemeClr val="tx1"/>
                </a:solidFill>
              </a:rPr>
              <a:t> Key</a:t>
            </a:r>
            <a:r>
              <a:rPr lang="pt-BR" sz="1400" dirty="0" smtClean="0">
                <a:solidFill>
                  <a:schemeClr val="tx1"/>
                </a:solidFill>
              </a:rPr>
              <a:t> – </a:t>
            </a:r>
            <a:r>
              <a:rPr lang="en-US" sz="1400" dirty="0">
                <a:solidFill>
                  <a:schemeClr val="tx1"/>
                </a:solidFill>
              </a:rPr>
              <a:t>The user must insert a link to their interactive </a:t>
            </a:r>
            <a:r>
              <a:rPr lang="en-US" sz="1400" dirty="0" smtClean="0">
                <a:solidFill>
                  <a:schemeClr val="tx1"/>
                </a:solidFill>
              </a:rPr>
              <a:t>key</a:t>
            </a:r>
            <a:r>
              <a:rPr lang="pt-BR" sz="1400" dirty="0">
                <a:solidFill>
                  <a:schemeClr val="tx1"/>
                </a:solidFill>
              </a:rPr>
              <a:t> </a:t>
            </a:r>
            <a:r>
              <a:rPr lang="pt-BR" sz="1400" dirty="0" smtClean="0">
                <a:solidFill>
                  <a:schemeClr val="tx1"/>
                </a:solidFill>
              </a:rPr>
              <a:t>if using that (either 1 or 2 is mandatory)</a:t>
            </a:r>
          </a:p>
          <a:p>
            <a:pPr marL="342900" indent="-342900" algn="just">
              <a:buFont typeface="+mj-lt"/>
              <a:buAutoNum type="arabicPeriod"/>
            </a:pPr>
            <a:r>
              <a:rPr lang="pt-BR" sz="1400" b="1" dirty="0" err="1" smtClean="0">
                <a:solidFill>
                  <a:schemeClr val="tx1"/>
                </a:solidFill>
              </a:rPr>
              <a:t>Dichotomous</a:t>
            </a:r>
            <a:r>
              <a:rPr lang="pt-BR" sz="1400" b="1" dirty="0" smtClean="0">
                <a:solidFill>
                  <a:schemeClr val="tx1"/>
                </a:solidFill>
              </a:rPr>
              <a:t> Key</a:t>
            </a:r>
            <a:r>
              <a:rPr lang="pt-BR" sz="1400" dirty="0" smtClean="0">
                <a:solidFill>
                  <a:schemeClr val="tx1"/>
                </a:solidFill>
              </a:rPr>
              <a:t> – </a:t>
            </a:r>
            <a:r>
              <a:rPr lang="en-US" sz="1400" dirty="0">
                <a:solidFill>
                  <a:schemeClr val="tx1"/>
                </a:solidFill>
              </a:rPr>
              <a:t>Text box for the user to type or paste your </a:t>
            </a:r>
            <a:r>
              <a:rPr lang="en-US" sz="1400" dirty="0" smtClean="0">
                <a:solidFill>
                  <a:schemeClr val="tx1"/>
                </a:solidFill>
              </a:rPr>
              <a:t>key</a:t>
            </a:r>
            <a:r>
              <a:rPr lang="en-US" sz="1400" dirty="0">
                <a:solidFill>
                  <a:schemeClr val="tx1"/>
                </a:solidFill>
              </a:rPr>
              <a:t> </a:t>
            </a:r>
            <a:r>
              <a:rPr lang="en-US" sz="1400" dirty="0" smtClean="0">
                <a:solidFill>
                  <a:schemeClr val="tx1"/>
                </a:solidFill>
              </a:rPr>
              <a:t>if using this.</a:t>
            </a:r>
          </a:p>
          <a:p>
            <a:pPr marL="342900" indent="-342900" algn="just">
              <a:buFont typeface="+mj-lt"/>
              <a:buAutoNum type="arabicPeriod"/>
            </a:pPr>
            <a:r>
              <a:rPr lang="pt-BR" sz="1400" b="1" dirty="0" err="1" smtClean="0">
                <a:solidFill>
                  <a:schemeClr val="tx1"/>
                </a:solidFill>
              </a:rPr>
              <a:t>Comments</a:t>
            </a:r>
            <a:r>
              <a:rPr lang="pt-BR" sz="1400" dirty="0" smtClean="0">
                <a:solidFill>
                  <a:schemeClr val="tx1"/>
                </a:solidFill>
              </a:rPr>
              <a:t> – </a:t>
            </a:r>
            <a:r>
              <a:rPr lang="en-US" sz="1400" dirty="0">
                <a:solidFill>
                  <a:schemeClr val="tx1"/>
                </a:solidFill>
              </a:rPr>
              <a:t>Comments related to the </a:t>
            </a:r>
            <a:r>
              <a:rPr lang="en-US" sz="1400" dirty="0" smtClean="0">
                <a:solidFill>
                  <a:schemeClr val="tx1"/>
                </a:solidFill>
              </a:rPr>
              <a:t>genus </a:t>
            </a:r>
            <a:r>
              <a:rPr lang="en-US" sz="1400" dirty="0">
                <a:solidFill>
                  <a:schemeClr val="tx1"/>
                </a:solidFill>
              </a:rPr>
              <a:t>that will appear on the public page. </a:t>
            </a:r>
            <a:endParaRPr lang="en-US" sz="1400" dirty="0" smtClean="0">
              <a:solidFill>
                <a:schemeClr val="tx1"/>
              </a:solidFill>
            </a:endParaRPr>
          </a:p>
          <a:p>
            <a:pPr marL="342900" indent="-342900" algn="just">
              <a:buFont typeface="+mj-lt"/>
              <a:buAutoNum type="arabicPeriod"/>
            </a:pPr>
            <a:r>
              <a:rPr lang="pt-BR" sz="1400" b="1" dirty="0" err="1" smtClean="0">
                <a:solidFill>
                  <a:schemeClr val="tx1"/>
                </a:solidFill>
              </a:rPr>
              <a:t>Free-text</a:t>
            </a:r>
            <a:r>
              <a:rPr lang="pt-BR" sz="1400" b="1" dirty="0" smtClean="0">
                <a:solidFill>
                  <a:schemeClr val="tx1"/>
                </a:solidFill>
              </a:rPr>
              <a:t> </a:t>
            </a:r>
            <a:r>
              <a:rPr lang="pt-BR" sz="1400" b="1" dirty="0" err="1" smtClean="0">
                <a:solidFill>
                  <a:schemeClr val="tx1"/>
                </a:solidFill>
              </a:rPr>
              <a:t>Description</a:t>
            </a:r>
            <a:r>
              <a:rPr lang="pt-BR" sz="1400" dirty="0" smtClean="0">
                <a:solidFill>
                  <a:schemeClr val="tx1"/>
                </a:solidFill>
              </a:rPr>
              <a:t> – </a:t>
            </a:r>
            <a:r>
              <a:rPr lang="en-US" sz="1400" dirty="0">
                <a:solidFill>
                  <a:schemeClr val="tx1"/>
                </a:solidFill>
              </a:rPr>
              <a:t>Text box for the user to type or </a:t>
            </a:r>
            <a:r>
              <a:rPr lang="en-US" sz="1400" dirty="0" smtClean="0">
                <a:solidFill>
                  <a:schemeClr val="tx1"/>
                </a:solidFill>
              </a:rPr>
              <a:t>paste the description. </a:t>
            </a:r>
          </a:p>
          <a:p>
            <a:pPr marL="342900" indent="-342900" algn="just">
              <a:buFont typeface="+mj-lt"/>
              <a:buAutoNum type="arabicPeriod"/>
            </a:pPr>
            <a:r>
              <a:rPr lang="pt-BR" sz="1400" b="1" dirty="0" smtClean="0">
                <a:solidFill>
                  <a:schemeClr val="tx1"/>
                </a:solidFill>
              </a:rPr>
              <a:t>Private </a:t>
            </a:r>
            <a:r>
              <a:rPr lang="pt-BR" sz="1400" b="1" dirty="0" err="1" smtClean="0">
                <a:solidFill>
                  <a:schemeClr val="tx1"/>
                </a:solidFill>
              </a:rPr>
              <a:t>Comments</a:t>
            </a:r>
            <a:r>
              <a:rPr lang="pt-BR" sz="1400" dirty="0" smtClean="0">
                <a:solidFill>
                  <a:schemeClr val="tx1"/>
                </a:solidFill>
              </a:rPr>
              <a:t> – </a:t>
            </a:r>
            <a:r>
              <a:rPr lang="en-US" sz="1400" dirty="0">
                <a:solidFill>
                  <a:schemeClr val="tx1"/>
                </a:solidFill>
              </a:rPr>
              <a:t>Comments that appear only in </a:t>
            </a:r>
            <a:r>
              <a:rPr lang="en-US" sz="1400" dirty="0" smtClean="0">
                <a:solidFill>
                  <a:schemeClr val="tx1"/>
                </a:solidFill>
              </a:rPr>
              <a:t>the work area of the system </a:t>
            </a:r>
            <a:r>
              <a:rPr lang="en-US" sz="1400" dirty="0">
                <a:solidFill>
                  <a:schemeClr val="tx1"/>
                </a:solidFill>
              </a:rPr>
              <a:t>and </a:t>
            </a:r>
            <a:r>
              <a:rPr lang="en-US" sz="1400" dirty="0" smtClean="0">
                <a:solidFill>
                  <a:schemeClr val="tx1"/>
                </a:solidFill>
              </a:rPr>
              <a:t>that </a:t>
            </a:r>
            <a:r>
              <a:rPr lang="en-US" sz="1400" dirty="0">
                <a:solidFill>
                  <a:schemeClr val="tx1"/>
                </a:solidFill>
              </a:rPr>
              <a:t>may assist in communication between </a:t>
            </a:r>
            <a:r>
              <a:rPr lang="en-US" sz="1400" dirty="0" smtClean="0">
                <a:solidFill>
                  <a:schemeClr val="tx1"/>
                </a:solidFill>
              </a:rPr>
              <a:t>multi-authored </a:t>
            </a:r>
            <a:r>
              <a:rPr lang="en-US" sz="1400" dirty="0">
                <a:solidFill>
                  <a:schemeClr val="tx1"/>
                </a:solidFill>
              </a:rPr>
              <a:t>monographs.</a:t>
            </a:r>
            <a:endParaRPr lang="pt-BR" sz="1400" dirty="0" smtClean="0">
              <a:solidFill>
                <a:schemeClr val="tx1"/>
              </a:solidFill>
            </a:endParaRPr>
          </a:p>
        </p:txBody>
      </p:sp>
      <p:sp>
        <p:nvSpPr>
          <p:cNvPr id="16" name="Título 1"/>
          <p:cNvSpPr txBox="1">
            <a:spLocks/>
          </p:cNvSpPr>
          <p:nvPr/>
        </p:nvSpPr>
        <p:spPr>
          <a:xfrm>
            <a:off x="947217" y="323131"/>
            <a:ext cx="7250687" cy="647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t>4. Record </a:t>
            </a:r>
            <a:r>
              <a:rPr lang="pt-BR" sz="2800" b="1" dirty="0" err="1" smtClean="0"/>
              <a:t>Fill</a:t>
            </a:r>
            <a:r>
              <a:rPr lang="pt-BR" sz="2800" b="1" dirty="0" smtClean="0"/>
              <a:t> for Genus </a:t>
            </a:r>
            <a:r>
              <a:rPr lang="pt-BR" sz="2800" b="1" dirty="0" err="1" smtClean="0"/>
              <a:t>and</a:t>
            </a:r>
            <a:r>
              <a:rPr lang="pt-BR" sz="2800" b="1" dirty="0" smtClean="0"/>
              <a:t>/</a:t>
            </a:r>
            <a:r>
              <a:rPr lang="pt-BR" sz="2800" b="1" dirty="0" err="1" smtClean="0"/>
              <a:t>or</a:t>
            </a:r>
            <a:r>
              <a:rPr lang="pt-BR" sz="2800" b="1" dirty="0" smtClean="0"/>
              <a:t> Family</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23</a:t>
            </a:fld>
            <a:endParaRPr lang="pt-BR"/>
          </a:p>
        </p:txBody>
      </p:sp>
    </p:spTree>
    <p:extLst>
      <p:ext uri="{BB962C8B-B14F-4D97-AF65-F5344CB8AC3E}">
        <p14:creationId xmlns:p14="http://schemas.microsoft.com/office/powerpoint/2010/main" val="646917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053336"/>
            <a:ext cx="9143999"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ta para a direita 8"/>
          <p:cNvSpPr/>
          <p:nvPr/>
        </p:nvSpPr>
        <p:spPr>
          <a:xfrm rot="13343393">
            <a:off x="2043673" y="3043035"/>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1" name="Retângulo 10"/>
          <p:cNvSpPr/>
          <p:nvPr/>
        </p:nvSpPr>
        <p:spPr>
          <a:xfrm>
            <a:off x="2682900" y="97437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117948" y="96854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189137" y="1017171"/>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tângulo de cantos arredondados 14"/>
          <p:cNvSpPr/>
          <p:nvPr/>
        </p:nvSpPr>
        <p:spPr>
          <a:xfrm>
            <a:off x="2699792" y="3284984"/>
            <a:ext cx="5176589"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Select the species to be filled in the taxonomic tree</a:t>
            </a:r>
            <a:r>
              <a:rPr lang="pt-BR" sz="1400" dirty="0" smtClean="0">
                <a:solidFill>
                  <a:schemeClr val="tx1"/>
                </a:solidFill>
              </a:rPr>
              <a:t>.</a:t>
            </a:r>
            <a:endParaRPr lang="pt-BR" sz="1400" dirty="0">
              <a:solidFill>
                <a:schemeClr val="tx1"/>
              </a:solidFill>
            </a:endParaRPr>
          </a:p>
        </p:txBody>
      </p:sp>
      <p:sp>
        <p:nvSpPr>
          <p:cNvPr id="16" name="Título 1"/>
          <p:cNvSpPr txBox="1">
            <a:spLocks/>
          </p:cNvSpPr>
          <p:nvPr/>
        </p:nvSpPr>
        <p:spPr>
          <a:xfrm>
            <a:off x="947217" y="323131"/>
            <a:ext cx="7250687" cy="647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t>5. Record Fill for </a:t>
            </a:r>
            <a:r>
              <a:rPr lang="pt-BR" sz="2800" b="1" dirty="0"/>
              <a:t>a</a:t>
            </a:r>
            <a:r>
              <a:rPr lang="pt-BR" sz="2800" b="1" dirty="0" smtClean="0"/>
              <a:t> Species within a Genus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24</a:t>
            </a:fld>
            <a:endParaRPr lang="pt-BR"/>
          </a:p>
        </p:txBody>
      </p:sp>
    </p:spTree>
    <p:extLst>
      <p:ext uri="{BB962C8B-B14F-4D97-AF65-F5344CB8AC3E}">
        <p14:creationId xmlns:p14="http://schemas.microsoft.com/office/powerpoint/2010/main" val="793053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7352"/>
            <a:ext cx="9144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ângulo 10"/>
          <p:cNvSpPr/>
          <p:nvPr/>
        </p:nvSpPr>
        <p:spPr>
          <a:xfrm>
            <a:off x="2625750" y="103787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rot="17615734">
            <a:off x="7646034" y="1910986"/>
            <a:ext cx="757998" cy="3273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187624" y="1140996"/>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de cantos arredondados 12"/>
          <p:cNvSpPr/>
          <p:nvPr/>
        </p:nvSpPr>
        <p:spPr>
          <a:xfrm>
            <a:off x="4767312" y="2348880"/>
            <a:ext cx="4125863"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Click </a:t>
            </a:r>
            <a:r>
              <a:rPr lang="en-US" sz="1400" dirty="0" smtClean="0">
                <a:solidFill>
                  <a:schemeClr val="tx1"/>
                </a:solidFill>
              </a:rPr>
              <a:t>on the </a:t>
            </a:r>
            <a:r>
              <a:rPr lang="en-US" sz="1400" dirty="0">
                <a:solidFill>
                  <a:schemeClr val="tx1"/>
                </a:solidFill>
              </a:rPr>
              <a:t>"</a:t>
            </a:r>
            <a:r>
              <a:rPr lang="en-US" sz="1400" b="1" dirty="0">
                <a:solidFill>
                  <a:schemeClr val="tx1"/>
                </a:solidFill>
              </a:rPr>
              <a:t>Edit</a:t>
            </a:r>
            <a:r>
              <a:rPr lang="en-US" sz="1400" dirty="0">
                <a:solidFill>
                  <a:schemeClr val="tx1"/>
                </a:solidFill>
              </a:rPr>
              <a:t>" button to fill in the "</a:t>
            </a:r>
            <a:r>
              <a:rPr lang="en-US" sz="1400" b="1" dirty="0">
                <a:solidFill>
                  <a:schemeClr val="tx1"/>
                </a:solidFill>
              </a:rPr>
              <a:t>Controlled Fields</a:t>
            </a:r>
            <a:r>
              <a:rPr lang="en-US" sz="1400" dirty="0">
                <a:solidFill>
                  <a:schemeClr val="tx1"/>
                </a:solidFill>
              </a:rPr>
              <a:t>" and "</a:t>
            </a:r>
            <a:r>
              <a:rPr lang="en-US" sz="1400" b="1" dirty="0" smtClean="0">
                <a:solidFill>
                  <a:schemeClr val="tx1"/>
                </a:solidFill>
              </a:rPr>
              <a:t>Free text </a:t>
            </a:r>
            <a:r>
              <a:rPr lang="en-US" sz="1400" b="1" dirty="0">
                <a:solidFill>
                  <a:schemeClr val="tx1"/>
                </a:solidFill>
              </a:rPr>
              <a:t>Fields</a:t>
            </a:r>
            <a:r>
              <a:rPr lang="en-US" sz="1400" dirty="0">
                <a:solidFill>
                  <a:schemeClr val="tx1"/>
                </a:solidFill>
              </a:rPr>
              <a:t>" </a:t>
            </a:r>
            <a:r>
              <a:rPr lang="en-US" sz="1400" dirty="0" smtClean="0">
                <a:solidFill>
                  <a:schemeClr val="tx1"/>
                </a:solidFill>
              </a:rPr>
              <a:t>for </a:t>
            </a:r>
            <a:r>
              <a:rPr lang="en-US" sz="1400" dirty="0">
                <a:solidFill>
                  <a:schemeClr val="tx1"/>
                </a:solidFill>
              </a:rPr>
              <a:t>the species.</a:t>
            </a:r>
            <a:endParaRPr lang="pt-BR" sz="1400" dirty="0">
              <a:solidFill>
                <a:schemeClr val="tx1"/>
              </a:solidFill>
            </a:endParaRPr>
          </a:p>
        </p:txBody>
      </p:sp>
      <p:sp>
        <p:nvSpPr>
          <p:cNvPr id="14" name="Título 1"/>
          <p:cNvSpPr txBox="1">
            <a:spLocks/>
          </p:cNvSpPr>
          <p:nvPr/>
        </p:nvSpPr>
        <p:spPr>
          <a:xfrm>
            <a:off x="947217" y="323131"/>
            <a:ext cx="7250687" cy="647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a:t>5. Record Fill for a Species within a Genus</a:t>
            </a: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25</a:t>
            </a:fld>
            <a:endParaRPr lang="pt-BR"/>
          </a:p>
        </p:txBody>
      </p:sp>
    </p:spTree>
    <p:extLst>
      <p:ext uri="{BB962C8B-B14F-4D97-AF65-F5344CB8AC3E}">
        <p14:creationId xmlns:p14="http://schemas.microsoft.com/office/powerpoint/2010/main" val="1315734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ítulo 1"/>
          <p:cNvSpPr>
            <a:spLocks noGrp="1"/>
          </p:cNvSpPr>
          <p:nvPr>
            <p:ph type="title"/>
          </p:nvPr>
        </p:nvSpPr>
        <p:spPr>
          <a:xfrm>
            <a:off x="899592" y="188913"/>
            <a:ext cx="7250687" cy="647799"/>
          </a:xfrm>
        </p:spPr>
        <p:txBody>
          <a:bodyPr>
            <a:normAutofit/>
          </a:bodyPr>
          <a:lstStyle/>
          <a:p>
            <a:r>
              <a:rPr lang="pt-BR" sz="2800" b="1" dirty="0" smtClean="0"/>
              <a:t>5.1 </a:t>
            </a:r>
            <a:r>
              <a:rPr lang="pt-BR" sz="2800" b="1" dirty="0" err="1" smtClean="0"/>
              <a:t>Controlled</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751"/>
          <a:stretch/>
        </p:blipFill>
        <p:spPr bwMode="auto">
          <a:xfrm>
            <a:off x="143321" y="1147911"/>
            <a:ext cx="88931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10800000">
            <a:off x="2771800" y="4205041"/>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Seta para a direita 11"/>
          <p:cNvSpPr/>
          <p:nvPr/>
        </p:nvSpPr>
        <p:spPr>
          <a:xfrm rot="9396499">
            <a:off x="2828953" y="4676392"/>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3" name="Retângulo 12"/>
          <p:cNvSpPr/>
          <p:nvPr/>
        </p:nvSpPr>
        <p:spPr>
          <a:xfrm>
            <a:off x="2838962" y="105057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274010" y="104474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398687" y="1112421"/>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a:off x="3563888" y="4189768"/>
            <a:ext cx="4824536"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b="1" dirty="0">
                <a:solidFill>
                  <a:schemeClr val="tx1"/>
                </a:solidFill>
              </a:rPr>
              <a:t>Select the character states to describe the </a:t>
            </a:r>
            <a:r>
              <a:rPr lang="en-US" sz="1400" b="1" dirty="0" smtClean="0">
                <a:solidFill>
                  <a:schemeClr val="tx1"/>
                </a:solidFill>
              </a:rPr>
              <a:t>species</a:t>
            </a:r>
            <a:r>
              <a:rPr lang="pt-BR" sz="1400" dirty="0" smtClean="0">
                <a:solidFill>
                  <a:schemeClr val="tx1"/>
                </a:solidFill>
              </a:rPr>
              <a:t>.</a:t>
            </a:r>
            <a:endParaRPr lang="pt-BR" sz="1400" dirty="0">
              <a:solidFill>
                <a:schemeClr val="tx1"/>
              </a:solidFill>
            </a:endParaRPr>
          </a:p>
        </p:txBody>
      </p:sp>
      <p:sp>
        <p:nvSpPr>
          <p:cNvPr id="3" name="Espaço Reservado para Número de Slide 2"/>
          <p:cNvSpPr>
            <a:spLocks noGrp="1"/>
          </p:cNvSpPr>
          <p:nvPr>
            <p:ph type="sldNum" sz="quarter" idx="12"/>
          </p:nvPr>
        </p:nvSpPr>
        <p:spPr/>
        <p:txBody>
          <a:bodyPr/>
          <a:lstStyle/>
          <a:p>
            <a:fld id="{29C8F5F1-BC31-42E4-9370-55C4DE4BC43B}" type="slidenum">
              <a:rPr lang="pt-BR" smtClean="0"/>
              <a:t>26</a:t>
            </a:fld>
            <a:endParaRPr lang="pt-BR"/>
          </a:p>
        </p:txBody>
      </p:sp>
      <p:sp>
        <p:nvSpPr>
          <p:cNvPr id="17" name="Retângulo de cantos arredondados 16"/>
          <p:cNvSpPr/>
          <p:nvPr/>
        </p:nvSpPr>
        <p:spPr>
          <a:xfrm>
            <a:off x="2527201" y="2060848"/>
            <a:ext cx="576065" cy="27837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de cantos arredondados 17"/>
          <p:cNvSpPr/>
          <p:nvPr/>
        </p:nvSpPr>
        <p:spPr>
          <a:xfrm>
            <a:off x="2838963" y="1102317"/>
            <a:ext cx="5996860"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Arial" panose="020B0604020202020204" pitchFamily="34" charset="0"/>
              <a:buChar char="•"/>
            </a:pPr>
            <a:r>
              <a:rPr lang="en-US" sz="1400" b="1" dirty="0">
                <a:solidFill>
                  <a:schemeClr val="tx1"/>
                </a:solidFill>
              </a:rPr>
              <a:t>Filling out the controlled fields is mandatory for species of vascular plants - Angiosperms, Gymnosperms, </a:t>
            </a:r>
            <a:r>
              <a:rPr lang="en-US" sz="1400" b="1" dirty="0" smtClean="0">
                <a:solidFill>
                  <a:schemeClr val="tx1"/>
                </a:solidFill>
              </a:rPr>
              <a:t>Ferns </a:t>
            </a:r>
            <a:r>
              <a:rPr lang="en-US" sz="1400" b="1" dirty="0">
                <a:solidFill>
                  <a:schemeClr val="tx1"/>
                </a:solidFill>
              </a:rPr>
              <a:t>and </a:t>
            </a:r>
            <a:r>
              <a:rPr lang="en-US" sz="1400" b="1" dirty="0" err="1" smtClean="0">
                <a:solidFill>
                  <a:schemeClr val="tx1"/>
                </a:solidFill>
              </a:rPr>
              <a:t>Lycophytes</a:t>
            </a:r>
            <a:r>
              <a:rPr lang="en-US" sz="1400" b="1" dirty="0">
                <a:solidFill>
                  <a:schemeClr val="tx1"/>
                </a:solidFill>
              </a:rPr>
              <a:t>.</a:t>
            </a:r>
            <a:endParaRPr lang="pt-BR" sz="1400" b="1" dirty="0">
              <a:solidFill>
                <a:schemeClr val="tx1"/>
              </a:solidFill>
            </a:endParaRPr>
          </a:p>
        </p:txBody>
      </p:sp>
    </p:spTree>
    <p:extLst>
      <p:ext uri="{BB962C8B-B14F-4D97-AF65-F5344CB8AC3E}">
        <p14:creationId xmlns:p14="http://schemas.microsoft.com/office/powerpoint/2010/main" val="1196288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751"/>
          <a:stretch/>
        </p:blipFill>
        <p:spPr bwMode="auto">
          <a:xfrm>
            <a:off x="143321" y="1147911"/>
            <a:ext cx="88931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13731336">
            <a:off x="4684225" y="3073224"/>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3" name="Retângulo 12"/>
          <p:cNvSpPr/>
          <p:nvPr/>
        </p:nvSpPr>
        <p:spPr>
          <a:xfrm>
            <a:off x="2849984" y="103787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285032" y="103204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398687" y="1112421"/>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ângulo de cantos arredondados 16"/>
          <p:cNvSpPr/>
          <p:nvPr/>
        </p:nvSpPr>
        <p:spPr>
          <a:xfrm>
            <a:off x="3995936" y="3541696"/>
            <a:ext cx="3960440"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As the fields are </a:t>
            </a:r>
            <a:r>
              <a:rPr lang="en-US" sz="1400" dirty="0" smtClean="0">
                <a:solidFill>
                  <a:schemeClr val="tx1"/>
                </a:solidFill>
              </a:rPr>
              <a:t>filled </a:t>
            </a:r>
            <a:r>
              <a:rPr lang="en-US" sz="1400" dirty="0">
                <a:solidFill>
                  <a:schemeClr val="tx1"/>
                </a:solidFill>
              </a:rPr>
              <a:t>the system will generate </a:t>
            </a:r>
            <a:r>
              <a:rPr lang="en-US" sz="1400" b="1" dirty="0">
                <a:solidFill>
                  <a:schemeClr val="tx1"/>
                </a:solidFill>
              </a:rPr>
              <a:t>automatic description of the species</a:t>
            </a:r>
            <a:r>
              <a:rPr lang="pt-BR" sz="1400" dirty="0" smtClean="0">
                <a:solidFill>
                  <a:schemeClr val="tx1"/>
                </a:solidFill>
              </a:rPr>
              <a:t>.</a:t>
            </a:r>
            <a:endParaRPr lang="pt-BR" sz="1400" dirty="0">
              <a:solidFill>
                <a:schemeClr val="tx1"/>
              </a:solidFill>
            </a:endParaRPr>
          </a:p>
        </p:txBody>
      </p:sp>
      <p:sp>
        <p:nvSpPr>
          <p:cNvPr id="19" name="Título 1"/>
          <p:cNvSpPr>
            <a:spLocks noGrp="1"/>
          </p:cNvSpPr>
          <p:nvPr>
            <p:ph type="title"/>
          </p:nvPr>
        </p:nvSpPr>
        <p:spPr>
          <a:xfrm>
            <a:off x="899592" y="188913"/>
            <a:ext cx="7250687" cy="647799"/>
          </a:xfrm>
        </p:spPr>
        <p:txBody>
          <a:bodyPr>
            <a:normAutofit/>
          </a:bodyPr>
          <a:lstStyle/>
          <a:p>
            <a:r>
              <a:rPr lang="pt-BR" sz="2800" b="1" dirty="0" smtClean="0"/>
              <a:t>5.1 </a:t>
            </a:r>
            <a:r>
              <a:rPr lang="pt-BR" sz="2800" b="1" dirty="0" err="1" smtClean="0"/>
              <a:t>Controlled</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27</a:t>
            </a:fld>
            <a:endParaRPr lang="pt-BR"/>
          </a:p>
        </p:txBody>
      </p:sp>
    </p:spTree>
    <p:extLst>
      <p:ext uri="{BB962C8B-B14F-4D97-AF65-F5344CB8AC3E}">
        <p14:creationId xmlns:p14="http://schemas.microsoft.com/office/powerpoint/2010/main" val="1908551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751"/>
          <a:stretch/>
        </p:blipFill>
        <p:spPr bwMode="auto">
          <a:xfrm>
            <a:off x="143321" y="1147911"/>
            <a:ext cx="88931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12168559">
            <a:off x="2370775" y="2973875"/>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3" name="Retângulo de cantos arredondados 2"/>
          <p:cNvSpPr/>
          <p:nvPr/>
        </p:nvSpPr>
        <p:spPr>
          <a:xfrm>
            <a:off x="1116788" y="2814836"/>
            <a:ext cx="1203244" cy="164727"/>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13" name="Retângulo 12"/>
          <p:cNvSpPr/>
          <p:nvPr/>
        </p:nvSpPr>
        <p:spPr>
          <a:xfrm>
            <a:off x="2848000" y="105057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283048" y="104474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398687" y="1112421"/>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ângulo de cantos arredondados 16"/>
          <p:cNvSpPr/>
          <p:nvPr/>
        </p:nvSpPr>
        <p:spPr>
          <a:xfrm>
            <a:off x="2724190" y="3215026"/>
            <a:ext cx="6024273" cy="244622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While there </a:t>
            </a:r>
            <a:r>
              <a:rPr lang="en-US" sz="1400" dirty="0" smtClean="0">
                <a:solidFill>
                  <a:schemeClr val="tx1"/>
                </a:solidFill>
              </a:rPr>
              <a:t>are characters still without a selected character state the </a:t>
            </a:r>
            <a:r>
              <a:rPr lang="en-US" sz="1400" dirty="0">
                <a:solidFill>
                  <a:schemeClr val="tx1"/>
                </a:solidFill>
              </a:rPr>
              <a:t>system will not </a:t>
            </a:r>
            <a:r>
              <a:rPr lang="en-US" sz="1400" dirty="0" smtClean="0">
                <a:solidFill>
                  <a:schemeClr val="tx1"/>
                </a:solidFill>
              </a:rPr>
              <a:t>allow the </a:t>
            </a:r>
            <a:r>
              <a:rPr lang="en-US" sz="1400" dirty="0">
                <a:solidFill>
                  <a:schemeClr val="tx1"/>
                </a:solidFill>
              </a:rPr>
              <a:t>data </a:t>
            </a:r>
            <a:r>
              <a:rPr lang="en-US" sz="1400" dirty="0" smtClean="0">
                <a:solidFill>
                  <a:schemeClr val="tx1"/>
                </a:solidFill>
              </a:rPr>
              <a:t>of the tab </a:t>
            </a:r>
            <a:r>
              <a:rPr lang="en-US" sz="1400" dirty="0">
                <a:solidFill>
                  <a:schemeClr val="tx1"/>
                </a:solidFill>
              </a:rPr>
              <a:t>"Morphology" to be published in the public </a:t>
            </a:r>
            <a:r>
              <a:rPr lang="en-US" sz="1400" dirty="0" smtClean="0">
                <a:solidFill>
                  <a:schemeClr val="tx1"/>
                </a:solidFill>
              </a:rPr>
              <a:t>page.</a:t>
            </a:r>
          </a:p>
          <a:p>
            <a:pPr algn="just"/>
            <a:endParaRPr lang="pt-BR" sz="1400" dirty="0" smtClean="0">
              <a:solidFill>
                <a:schemeClr val="tx1"/>
              </a:solidFill>
            </a:endParaRPr>
          </a:p>
          <a:p>
            <a:pPr marL="285750" indent="-285750" algn="just">
              <a:buFont typeface="Arial" panose="020B0604020202020204" pitchFamily="34" charset="0"/>
              <a:buChar char="•"/>
            </a:pPr>
            <a:r>
              <a:rPr lang="en-US" sz="1400" dirty="0">
                <a:solidFill>
                  <a:schemeClr val="tx1"/>
                </a:solidFill>
              </a:rPr>
              <a:t>If the </a:t>
            </a:r>
            <a:r>
              <a:rPr lang="en-US" sz="1400" dirty="0" smtClean="0">
                <a:solidFill>
                  <a:schemeClr val="tx1"/>
                </a:solidFill>
              </a:rPr>
              <a:t>selection of the controlled fields of one </a:t>
            </a:r>
            <a:r>
              <a:rPr lang="en-US" sz="1400" dirty="0">
                <a:solidFill>
                  <a:schemeClr val="tx1"/>
                </a:solidFill>
              </a:rPr>
              <a:t>species is </a:t>
            </a:r>
            <a:r>
              <a:rPr lang="en-US" sz="1400" dirty="0" smtClean="0">
                <a:solidFill>
                  <a:schemeClr val="tx1"/>
                </a:solidFill>
              </a:rPr>
              <a:t>identical to the one of a previously filled species</a:t>
            </a:r>
            <a:r>
              <a:rPr lang="en-US" sz="1400" dirty="0">
                <a:solidFill>
                  <a:schemeClr val="tx1"/>
                </a:solidFill>
              </a:rPr>
              <a:t>, the system informs you that "</a:t>
            </a:r>
            <a:r>
              <a:rPr lang="en-US" sz="1400" b="1" dirty="0">
                <a:solidFill>
                  <a:schemeClr val="tx1"/>
                </a:solidFill>
              </a:rPr>
              <a:t>There are </a:t>
            </a:r>
            <a:r>
              <a:rPr lang="en-US" sz="1400" b="1" dirty="0" smtClean="0">
                <a:solidFill>
                  <a:schemeClr val="tx1"/>
                </a:solidFill>
              </a:rPr>
              <a:t>issues preventing publication</a:t>
            </a:r>
            <a:r>
              <a:rPr lang="en-US" sz="1400" dirty="0" smtClean="0">
                <a:solidFill>
                  <a:schemeClr val="tx1"/>
                </a:solidFill>
              </a:rPr>
              <a:t>“.</a:t>
            </a:r>
          </a:p>
          <a:p>
            <a:pPr marL="285750" indent="-285750" algn="just">
              <a:buFont typeface="Arial" panose="020B0604020202020204" pitchFamily="34" charset="0"/>
              <a:buChar char="•"/>
            </a:pPr>
            <a:endParaRPr lang="pt-BR" sz="1400" dirty="0" smtClean="0">
              <a:solidFill>
                <a:schemeClr val="tx1"/>
              </a:solidFill>
            </a:endParaRPr>
          </a:p>
          <a:p>
            <a:pPr marL="285750" indent="-285750" algn="just">
              <a:buFont typeface="Arial" panose="020B0604020202020204" pitchFamily="34" charset="0"/>
              <a:buChar char="•"/>
            </a:pPr>
            <a:r>
              <a:rPr lang="en-US" sz="1400" dirty="0">
                <a:solidFill>
                  <a:schemeClr val="tx1"/>
                </a:solidFill>
              </a:rPr>
              <a:t>In this case the user will have to modify the </a:t>
            </a:r>
            <a:r>
              <a:rPr lang="en-US" sz="1400" dirty="0" smtClean="0">
                <a:solidFill>
                  <a:schemeClr val="tx1"/>
                </a:solidFill>
              </a:rPr>
              <a:t>completion for one of the conflicting species </a:t>
            </a:r>
            <a:r>
              <a:rPr lang="en-US" sz="1400" dirty="0">
                <a:solidFill>
                  <a:schemeClr val="tx1"/>
                </a:solidFill>
              </a:rPr>
              <a:t>or </a:t>
            </a:r>
            <a:r>
              <a:rPr lang="en-US" sz="1400" dirty="0" smtClean="0">
                <a:solidFill>
                  <a:schemeClr val="tx1"/>
                </a:solidFill>
              </a:rPr>
              <a:t>will have to inform </a:t>
            </a:r>
            <a:r>
              <a:rPr lang="en-US" sz="1400" dirty="0">
                <a:solidFill>
                  <a:schemeClr val="tx1"/>
                </a:solidFill>
              </a:rPr>
              <a:t>in the </a:t>
            </a:r>
            <a:r>
              <a:rPr lang="en-US" sz="1400" dirty="0" smtClean="0">
                <a:solidFill>
                  <a:schemeClr val="tx1"/>
                </a:solidFill>
              </a:rPr>
              <a:t>“Free text Description" </a:t>
            </a:r>
            <a:r>
              <a:rPr lang="en-US" sz="1400" dirty="0">
                <a:solidFill>
                  <a:schemeClr val="tx1"/>
                </a:solidFill>
              </a:rPr>
              <a:t>a feature that </a:t>
            </a:r>
            <a:r>
              <a:rPr lang="en-US" sz="1400" dirty="0" smtClean="0">
                <a:solidFill>
                  <a:schemeClr val="tx1"/>
                </a:solidFill>
              </a:rPr>
              <a:t>distinguishes this species from the other</a:t>
            </a:r>
            <a:r>
              <a:rPr lang="pt-BR" sz="1400" dirty="0" smtClean="0">
                <a:solidFill>
                  <a:schemeClr val="tx1"/>
                </a:solidFill>
              </a:rPr>
              <a:t>.</a:t>
            </a:r>
            <a:endParaRPr lang="pt-BR" sz="1400" dirty="0">
              <a:solidFill>
                <a:schemeClr val="tx1"/>
              </a:solidFill>
            </a:endParaRPr>
          </a:p>
        </p:txBody>
      </p:sp>
      <p:sp>
        <p:nvSpPr>
          <p:cNvPr id="19" name="Título 1"/>
          <p:cNvSpPr>
            <a:spLocks noGrp="1"/>
          </p:cNvSpPr>
          <p:nvPr>
            <p:ph type="title"/>
          </p:nvPr>
        </p:nvSpPr>
        <p:spPr>
          <a:xfrm>
            <a:off x="899592" y="188913"/>
            <a:ext cx="7250687" cy="647799"/>
          </a:xfrm>
        </p:spPr>
        <p:txBody>
          <a:bodyPr>
            <a:normAutofit/>
          </a:bodyPr>
          <a:lstStyle/>
          <a:p>
            <a:r>
              <a:rPr lang="pt-BR" sz="2800" b="1" dirty="0" smtClean="0"/>
              <a:t>5.1 </a:t>
            </a:r>
            <a:r>
              <a:rPr lang="pt-BR" sz="2800" b="1" dirty="0" err="1" smtClean="0"/>
              <a:t>Controlled</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28</a:t>
            </a:fld>
            <a:endParaRPr lang="pt-BR"/>
          </a:p>
        </p:txBody>
      </p:sp>
    </p:spTree>
    <p:extLst>
      <p:ext uri="{BB962C8B-B14F-4D97-AF65-F5344CB8AC3E}">
        <p14:creationId xmlns:p14="http://schemas.microsoft.com/office/powerpoint/2010/main" val="536377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266576" y="116632"/>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aixaDeTexto 8"/>
          <p:cNvSpPr txBox="1"/>
          <p:nvPr/>
        </p:nvSpPr>
        <p:spPr>
          <a:xfrm>
            <a:off x="178812" y="188640"/>
            <a:ext cx="888385" cy="461665"/>
          </a:xfrm>
          <a:prstGeom prst="rect">
            <a:avLst/>
          </a:prstGeom>
          <a:noFill/>
        </p:spPr>
        <p:txBody>
          <a:bodyPr wrap="none" rtlCol="0">
            <a:spAutoFit/>
          </a:bodyPr>
          <a:lstStyle/>
          <a:p>
            <a:r>
              <a:rPr lang="pt-BR" sz="2400" b="1" dirty="0" smtClean="0"/>
              <a:t>Index</a:t>
            </a:r>
            <a:endParaRPr lang="pt-BR" sz="2400" b="1" dirty="0"/>
          </a:p>
        </p:txBody>
      </p:sp>
      <p:sp>
        <p:nvSpPr>
          <p:cNvPr id="10" name="Espaço Reservado para Número de Slide 9"/>
          <p:cNvSpPr>
            <a:spLocks noGrp="1"/>
          </p:cNvSpPr>
          <p:nvPr>
            <p:ph type="sldNum" sz="quarter" idx="12"/>
          </p:nvPr>
        </p:nvSpPr>
        <p:spPr>
          <a:xfrm>
            <a:off x="7489304" y="6356350"/>
            <a:ext cx="2133600" cy="365125"/>
          </a:xfrm>
        </p:spPr>
        <p:txBody>
          <a:bodyPr/>
          <a:lstStyle/>
          <a:p>
            <a:fld id="{29C8F5F1-BC31-42E4-9370-55C4DE4BC43B}" type="slidenum">
              <a:rPr lang="pt-BR" smtClean="0"/>
              <a:t>2</a:t>
            </a:fld>
            <a:endParaRPr lang="pt-BR" dirty="0"/>
          </a:p>
        </p:txBody>
      </p:sp>
      <p:sp>
        <p:nvSpPr>
          <p:cNvPr id="11" name="Espaço Reservado para Conteúdo 2"/>
          <p:cNvSpPr txBox="1">
            <a:spLocks/>
          </p:cNvSpPr>
          <p:nvPr/>
        </p:nvSpPr>
        <p:spPr>
          <a:xfrm>
            <a:off x="179512" y="764967"/>
            <a:ext cx="8784976" cy="5976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AutoNum type="arabicPeriod"/>
            </a:pPr>
            <a:r>
              <a:rPr lang="pt-BR" sz="1400" b="1" dirty="0" smtClean="0">
                <a:hlinkClick r:id="rId3" action="ppaction://hlinksldjump"/>
              </a:rPr>
              <a:t>General </a:t>
            </a:r>
            <a:r>
              <a:rPr lang="pt-BR" sz="1400" b="1" dirty="0" err="1" smtClean="0">
                <a:hlinkClick r:id="rId3" action="ppaction://hlinksldjump"/>
              </a:rPr>
              <a:t>Information</a:t>
            </a:r>
            <a:endParaRPr lang="pt-BR" sz="1400" b="1" dirty="0" smtClean="0"/>
          </a:p>
          <a:p>
            <a:pPr>
              <a:buFont typeface="Arial" panose="020B0604020202020204" pitchFamily="34" charset="0"/>
              <a:buAutoNum type="arabicPeriod"/>
            </a:pPr>
            <a:r>
              <a:rPr lang="pt-BR" sz="1400" b="1" dirty="0" err="1" smtClean="0">
                <a:hlinkClick r:id="rId4" action="ppaction://hlinksldjump"/>
              </a:rPr>
              <a:t>Accessing</a:t>
            </a:r>
            <a:r>
              <a:rPr lang="pt-BR" sz="1400" b="1" dirty="0" smtClean="0">
                <a:hlinkClick r:id="rId4" action="ppaction://hlinksldjump"/>
              </a:rPr>
              <a:t> </a:t>
            </a:r>
            <a:r>
              <a:rPr lang="pt-BR" sz="1400" b="1" dirty="0" err="1" smtClean="0">
                <a:hlinkClick r:id="rId4" action="ppaction://hlinksldjump"/>
              </a:rPr>
              <a:t>the</a:t>
            </a:r>
            <a:r>
              <a:rPr lang="pt-BR" sz="1400" b="1" dirty="0" smtClean="0">
                <a:hlinkClick r:id="rId4" action="ppaction://hlinksldjump"/>
              </a:rPr>
              <a:t> </a:t>
            </a:r>
            <a:r>
              <a:rPr lang="pt-BR" sz="1400" b="1" dirty="0" err="1" smtClean="0">
                <a:hlinkClick r:id="rId4" action="ppaction://hlinksldjump"/>
              </a:rPr>
              <a:t>workspace</a:t>
            </a:r>
            <a:endParaRPr lang="pt-BR" sz="1400" b="1" dirty="0" smtClean="0"/>
          </a:p>
          <a:p>
            <a:pPr>
              <a:buFont typeface="Arial" panose="020B0604020202020204" pitchFamily="34" charset="0"/>
              <a:buAutoNum type="arabicPeriod"/>
            </a:pPr>
            <a:r>
              <a:rPr lang="pt-BR" sz="1400" b="1" dirty="0" err="1" smtClean="0">
                <a:hlinkClick r:id="rId5" action="ppaction://hlinksldjump"/>
              </a:rPr>
              <a:t>Configuration</a:t>
            </a:r>
            <a:r>
              <a:rPr lang="pt-BR" sz="1400" b="1" dirty="0" smtClean="0">
                <a:hlinkClick r:id="rId5" action="ppaction://hlinksldjump"/>
              </a:rPr>
              <a:t> </a:t>
            </a:r>
            <a:r>
              <a:rPr lang="pt-BR" sz="1400" b="1" dirty="0" err="1" smtClean="0">
                <a:hlinkClick r:id="rId5" action="ppaction://hlinksldjump"/>
              </a:rPr>
              <a:t>of</a:t>
            </a:r>
            <a:r>
              <a:rPr lang="pt-BR" sz="1400" b="1" dirty="0" smtClean="0">
                <a:hlinkClick r:id="rId5" action="ppaction://hlinksldjump"/>
              </a:rPr>
              <a:t> </a:t>
            </a:r>
            <a:r>
              <a:rPr lang="pt-BR" sz="1400" b="1" dirty="0" err="1" smtClean="0">
                <a:hlinkClick r:id="rId5" action="ppaction://hlinksldjump"/>
              </a:rPr>
              <a:t>controlled</a:t>
            </a:r>
            <a:r>
              <a:rPr lang="pt-BR" sz="1400" b="1" dirty="0" smtClean="0">
                <a:hlinkClick r:id="rId5" action="ppaction://hlinksldjump"/>
              </a:rPr>
              <a:t> </a:t>
            </a:r>
            <a:r>
              <a:rPr lang="pt-BR" sz="1400" b="1" dirty="0" err="1" smtClean="0">
                <a:hlinkClick r:id="rId5" action="ppaction://hlinksldjump"/>
              </a:rPr>
              <a:t>fields</a:t>
            </a:r>
            <a:r>
              <a:rPr lang="pt-BR" sz="1400" b="1" dirty="0">
                <a:hlinkClick r:id="rId5" action="ppaction://hlinksldjump"/>
              </a:rPr>
              <a:t> </a:t>
            </a:r>
            <a:r>
              <a:rPr lang="pt-BR" sz="1400" b="1" dirty="0" smtClean="0">
                <a:hlinkClick r:id="rId5" action="ppaction://hlinksldjump"/>
              </a:rPr>
              <a:t>for a </a:t>
            </a:r>
            <a:r>
              <a:rPr lang="pt-BR" sz="1400" b="1" dirty="0" err="1" smtClean="0">
                <a:hlinkClick r:id="rId5" action="ppaction://hlinksldjump"/>
              </a:rPr>
              <a:t>species</a:t>
            </a:r>
            <a:r>
              <a:rPr lang="pt-BR" sz="1400" b="1" dirty="0" smtClean="0">
                <a:hlinkClick r:id="rId5" action="ppaction://hlinksldjump"/>
              </a:rPr>
              <a:t> file</a:t>
            </a:r>
            <a:endParaRPr lang="pt-BR" sz="1200" b="1" dirty="0" smtClean="0"/>
          </a:p>
          <a:p>
            <a:pPr marL="400050" lvl="1" indent="0">
              <a:buFont typeface="Arial" panose="020B0604020202020204" pitchFamily="34" charset="0"/>
              <a:buNone/>
            </a:pPr>
            <a:r>
              <a:rPr lang="pt-BR" sz="1200" b="1" dirty="0" smtClean="0"/>
              <a:t>3.1</a:t>
            </a:r>
            <a:r>
              <a:rPr lang="pt-BR" sz="1200" dirty="0" smtClean="0"/>
              <a:t>  </a:t>
            </a:r>
            <a:r>
              <a:rPr lang="pt-BR" sz="1200" dirty="0" err="1" smtClean="0">
                <a:hlinkClick r:id="rId6" action="ppaction://hlinksldjump"/>
              </a:rPr>
              <a:t>Inclusion</a:t>
            </a:r>
            <a:r>
              <a:rPr lang="pt-BR" sz="1200" dirty="0" smtClean="0">
                <a:hlinkClick r:id="rId6" action="ppaction://hlinksldjump"/>
              </a:rPr>
              <a:t> </a:t>
            </a:r>
            <a:r>
              <a:rPr lang="pt-BR" sz="1200" dirty="0" err="1" smtClean="0">
                <a:hlinkClick r:id="rId6" action="ppaction://hlinksldjump"/>
              </a:rPr>
              <a:t>of</a:t>
            </a:r>
            <a:r>
              <a:rPr lang="pt-BR" sz="1200" dirty="0" smtClean="0">
                <a:hlinkClick r:id="rId6" action="ppaction://hlinksldjump"/>
              </a:rPr>
              <a:t> a </a:t>
            </a:r>
            <a:r>
              <a:rPr lang="pt-BR" sz="1200" dirty="0" err="1" smtClean="0">
                <a:hlinkClick r:id="rId6" action="ppaction://hlinksldjump"/>
              </a:rPr>
              <a:t>character</a:t>
            </a:r>
            <a:endParaRPr lang="pt-BR" sz="1200" dirty="0" smtClean="0"/>
          </a:p>
          <a:p>
            <a:pPr marL="400050" lvl="1" indent="0">
              <a:buFont typeface="Arial" panose="020B0604020202020204" pitchFamily="34" charset="0"/>
              <a:buNone/>
            </a:pPr>
            <a:r>
              <a:rPr lang="pt-BR" sz="1200" b="1" dirty="0" smtClean="0"/>
              <a:t>3.2</a:t>
            </a:r>
            <a:r>
              <a:rPr lang="pt-BR" sz="1200" dirty="0" smtClean="0"/>
              <a:t>  </a:t>
            </a:r>
            <a:r>
              <a:rPr lang="pt-BR" sz="1200" dirty="0" err="1" smtClean="0">
                <a:hlinkClick r:id="rId7" action="ppaction://hlinksldjump"/>
              </a:rPr>
              <a:t>Selecting</a:t>
            </a:r>
            <a:r>
              <a:rPr lang="pt-BR" sz="1200" dirty="0" smtClean="0">
                <a:hlinkClick r:id="rId7" action="ppaction://hlinksldjump"/>
              </a:rPr>
              <a:t> </a:t>
            </a:r>
            <a:r>
              <a:rPr lang="pt-BR" sz="1200" dirty="0" err="1" smtClean="0">
                <a:hlinkClick r:id="rId7" action="ppaction://hlinksldjump"/>
              </a:rPr>
              <a:t>terms</a:t>
            </a:r>
            <a:r>
              <a:rPr lang="pt-BR" sz="1200" dirty="0" smtClean="0">
                <a:hlinkClick r:id="rId7" action="ppaction://hlinksldjump"/>
              </a:rPr>
              <a:t> </a:t>
            </a:r>
            <a:r>
              <a:rPr lang="pt-BR" sz="1200" dirty="0" err="1" smtClean="0">
                <a:hlinkClick r:id="rId7" action="ppaction://hlinksldjump"/>
              </a:rPr>
              <a:t>from</a:t>
            </a:r>
            <a:r>
              <a:rPr lang="pt-BR" sz="1200" dirty="0" smtClean="0">
                <a:hlinkClick r:id="rId7" action="ppaction://hlinksldjump"/>
              </a:rPr>
              <a:t> </a:t>
            </a:r>
            <a:r>
              <a:rPr lang="pt-BR" sz="1200" dirty="0" err="1" smtClean="0">
                <a:hlinkClick r:id="rId7" action="ppaction://hlinksldjump"/>
              </a:rPr>
              <a:t>the</a:t>
            </a:r>
            <a:r>
              <a:rPr lang="pt-BR" sz="1200" dirty="0" smtClean="0">
                <a:hlinkClick r:id="rId7" action="ppaction://hlinksldjump"/>
              </a:rPr>
              <a:t> </a:t>
            </a:r>
            <a:r>
              <a:rPr lang="pt-BR" sz="1200" dirty="0" err="1" smtClean="0">
                <a:hlinkClick r:id="rId7" action="ppaction://hlinksldjump"/>
              </a:rPr>
              <a:t>glossary</a:t>
            </a:r>
            <a:r>
              <a:rPr lang="pt-BR" sz="1200" dirty="0" smtClean="0">
                <a:hlinkClick r:id="rId7" action="ppaction://hlinksldjump"/>
              </a:rPr>
              <a:t> </a:t>
            </a:r>
            <a:r>
              <a:rPr lang="pt-BR" sz="1200" dirty="0" err="1" smtClean="0">
                <a:hlinkClick r:id="rId7" action="ppaction://hlinksldjump"/>
              </a:rPr>
              <a:t>Terms</a:t>
            </a:r>
            <a:endParaRPr lang="pt-BR" sz="1200" dirty="0" smtClean="0"/>
          </a:p>
          <a:p>
            <a:pPr marL="400050" lvl="1" indent="0">
              <a:buFont typeface="Arial" panose="020B0604020202020204" pitchFamily="34" charset="0"/>
              <a:buNone/>
            </a:pPr>
            <a:r>
              <a:rPr lang="pt-BR" sz="1200" b="1" dirty="0" smtClean="0"/>
              <a:t>3.3</a:t>
            </a:r>
            <a:r>
              <a:rPr lang="pt-BR" sz="1200" dirty="0" smtClean="0"/>
              <a:t>  </a:t>
            </a:r>
            <a:r>
              <a:rPr lang="pt-BR" sz="1200" dirty="0" err="1" smtClean="0">
                <a:hlinkClick r:id="rId8" action="ppaction://hlinksldjump"/>
              </a:rPr>
              <a:t>Combining</a:t>
            </a:r>
            <a:r>
              <a:rPr lang="pt-BR" sz="1200" dirty="0" smtClean="0">
                <a:hlinkClick r:id="rId8" action="ppaction://hlinksldjump"/>
              </a:rPr>
              <a:t> </a:t>
            </a:r>
            <a:r>
              <a:rPr lang="pt-BR" sz="1200" dirty="0" err="1" smtClean="0">
                <a:hlinkClick r:id="rId8" action="ppaction://hlinksldjump"/>
              </a:rPr>
              <a:t>glossary</a:t>
            </a:r>
            <a:r>
              <a:rPr lang="pt-BR" sz="1200" dirty="0" smtClean="0">
                <a:hlinkClick r:id="rId8" action="ppaction://hlinksldjump"/>
              </a:rPr>
              <a:t> </a:t>
            </a:r>
            <a:r>
              <a:rPr lang="pt-BR" sz="1200" dirty="0" err="1" smtClean="0">
                <a:hlinkClick r:id="rId8" action="ppaction://hlinksldjump"/>
              </a:rPr>
              <a:t>terms</a:t>
            </a:r>
            <a:r>
              <a:rPr lang="pt-BR" sz="1200" dirty="0" smtClean="0">
                <a:hlinkClick r:id="rId8" action="ppaction://hlinksldjump"/>
              </a:rPr>
              <a:t> </a:t>
            </a:r>
            <a:r>
              <a:rPr lang="pt-BR" sz="1200" dirty="0" err="1" smtClean="0">
                <a:hlinkClick r:id="rId8" action="ppaction://hlinksldjump"/>
              </a:rPr>
              <a:t>and</a:t>
            </a:r>
            <a:r>
              <a:rPr lang="pt-BR" sz="1200" dirty="0" smtClean="0">
                <a:hlinkClick r:id="rId8" action="ppaction://hlinksldjump"/>
              </a:rPr>
              <a:t> </a:t>
            </a:r>
            <a:r>
              <a:rPr lang="pt-BR" sz="1200" dirty="0" err="1" smtClean="0">
                <a:hlinkClick r:id="rId8" action="ppaction://hlinksldjump"/>
              </a:rPr>
              <a:t>including</a:t>
            </a:r>
            <a:r>
              <a:rPr lang="pt-BR" sz="1200" dirty="0" smtClean="0">
                <a:hlinkClick r:id="rId8" action="ppaction://hlinksldjump"/>
              </a:rPr>
              <a:t> </a:t>
            </a:r>
            <a:r>
              <a:rPr lang="pt-BR" sz="1200" dirty="0" err="1" smtClean="0">
                <a:hlinkClick r:id="rId8" action="ppaction://hlinksldjump"/>
              </a:rPr>
              <a:t>numbers</a:t>
            </a:r>
            <a:r>
              <a:rPr lang="pt-BR" sz="1200" dirty="0" smtClean="0"/>
              <a:t> </a:t>
            </a:r>
          </a:p>
          <a:p>
            <a:pPr marL="400050" lvl="1" indent="0">
              <a:buFont typeface="Arial" panose="020B0604020202020204" pitchFamily="34" charset="0"/>
              <a:buNone/>
            </a:pPr>
            <a:r>
              <a:rPr lang="pt-BR" sz="1200" b="1" dirty="0" smtClean="0"/>
              <a:t>3.4</a:t>
            </a:r>
            <a:r>
              <a:rPr lang="pt-BR" sz="1200" dirty="0" smtClean="0"/>
              <a:t>  </a:t>
            </a:r>
            <a:r>
              <a:rPr lang="pt-BR" sz="1200" dirty="0" err="1" smtClean="0">
                <a:hlinkClick r:id="rId9" action="ppaction://hlinksldjump"/>
              </a:rPr>
              <a:t>Inclusion</a:t>
            </a:r>
            <a:r>
              <a:rPr lang="pt-BR" sz="1200" dirty="0" smtClean="0">
                <a:hlinkClick r:id="rId9" action="ppaction://hlinksldjump"/>
              </a:rPr>
              <a:t> </a:t>
            </a:r>
            <a:r>
              <a:rPr lang="pt-BR" sz="1200" dirty="0" err="1" smtClean="0">
                <a:hlinkClick r:id="rId9" action="ppaction://hlinksldjump"/>
              </a:rPr>
              <a:t>of</a:t>
            </a:r>
            <a:r>
              <a:rPr lang="pt-BR" sz="1200" dirty="0" smtClean="0">
                <a:hlinkClick r:id="rId9" action="ppaction://hlinksldjump"/>
              </a:rPr>
              <a:t> </a:t>
            </a:r>
            <a:r>
              <a:rPr lang="pt-BR" sz="1200" dirty="0" err="1" smtClean="0">
                <a:hlinkClick r:id="rId9" action="ppaction://hlinksldjump"/>
              </a:rPr>
              <a:t>character</a:t>
            </a:r>
            <a:r>
              <a:rPr lang="pt-BR" sz="1200" dirty="0" smtClean="0">
                <a:hlinkClick r:id="rId9" action="ppaction://hlinksldjump"/>
              </a:rPr>
              <a:t> </a:t>
            </a:r>
            <a:r>
              <a:rPr lang="pt-BR" sz="1200" dirty="0" err="1" smtClean="0">
                <a:hlinkClick r:id="rId9" action="ppaction://hlinksldjump"/>
              </a:rPr>
              <a:t>states</a:t>
            </a:r>
            <a:endParaRPr lang="pt-BR" sz="1200" dirty="0" smtClean="0"/>
          </a:p>
          <a:p>
            <a:pPr marL="400050" lvl="1" indent="0">
              <a:buFont typeface="Arial" panose="020B0604020202020204" pitchFamily="34" charset="0"/>
              <a:buNone/>
            </a:pPr>
            <a:r>
              <a:rPr lang="pt-BR" sz="1200" b="1" dirty="0" smtClean="0"/>
              <a:t>3.5</a:t>
            </a:r>
            <a:r>
              <a:rPr lang="pt-BR" sz="1200" dirty="0" smtClean="0"/>
              <a:t>  </a:t>
            </a:r>
            <a:r>
              <a:rPr lang="pt-BR" sz="1200" dirty="0" smtClean="0">
                <a:hlinkClick r:id="rId10" action="ppaction://hlinksldjump"/>
              </a:rPr>
              <a:t>Default </a:t>
            </a:r>
            <a:r>
              <a:rPr lang="pt-BR" sz="1200" dirty="0" err="1" smtClean="0">
                <a:hlinkClick r:id="rId10" action="ppaction://hlinksldjump"/>
              </a:rPr>
              <a:t>option</a:t>
            </a:r>
            <a:r>
              <a:rPr lang="pt-BR" sz="1200" dirty="0" smtClean="0">
                <a:hlinkClick r:id="rId10" action="ppaction://hlinksldjump"/>
              </a:rPr>
              <a:t> for a </a:t>
            </a:r>
            <a:r>
              <a:rPr lang="pt-BR" sz="1200" dirty="0" err="1" smtClean="0">
                <a:hlinkClick r:id="rId10" action="ppaction://hlinksldjump"/>
              </a:rPr>
              <a:t>character</a:t>
            </a:r>
            <a:r>
              <a:rPr lang="pt-BR" sz="1200" dirty="0" smtClean="0">
                <a:hlinkClick r:id="rId10" action="ppaction://hlinksldjump"/>
              </a:rPr>
              <a:t> </a:t>
            </a:r>
            <a:r>
              <a:rPr lang="pt-BR" sz="1200" dirty="0" err="1" smtClean="0">
                <a:hlinkClick r:id="rId10" action="ppaction://hlinksldjump"/>
              </a:rPr>
              <a:t>state</a:t>
            </a:r>
            <a:r>
              <a:rPr lang="pt-BR" sz="1200" dirty="0" smtClean="0">
                <a:hlinkClick r:id="rId10" action="ppaction://hlinksldjump"/>
              </a:rPr>
              <a:t> </a:t>
            </a:r>
            <a:endParaRPr lang="pt-BR" sz="1200" dirty="0" smtClean="0"/>
          </a:p>
          <a:p>
            <a:pPr marL="400050" lvl="1" indent="0">
              <a:buFont typeface="Arial" panose="020B0604020202020204" pitchFamily="34" charset="0"/>
              <a:buNone/>
            </a:pPr>
            <a:r>
              <a:rPr lang="pt-BR" sz="1200" b="1" dirty="0" smtClean="0"/>
              <a:t>3.6</a:t>
            </a:r>
            <a:r>
              <a:rPr lang="pt-BR" sz="1200" dirty="0" smtClean="0"/>
              <a:t>  </a:t>
            </a:r>
            <a:r>
              <a:rPr lang="pt-BR" sz="1200" dirty="0" err="1" smtClean="0">
                <a:hlinkClick r:id="rId11" action="ppaction://hlinksldjump"/>
              </a:rPr>
              <a:t>Ordering</a:t>
            </a:r>
            <a:r>
              <a:rPr lang="pt-BR" sz="1200" dirty="0" smtClean="0">
                <a:hlinkClick r:id="rId11" action="ppaction://hlinksldjump"/>
              </a:rPr>
              <a:t> </a:t>
            </a:r>
            <a:r>
              <a:rPr lang="pt-BR" sz="1200" dirty="0" err="1" smtClean="0">
                <a:hlinkClick r:id="rId11" action="ppaction://hlinksldjump"/>
              </a:rPr>
              <a:t>the</a:t>
            </a:r>
            <a:r>
              <a:rPr lang="pt-BR" sz="1200" dirty="0" smtClean="0">
                <a:hlinkClick r:id="rId11" action="ppaction://hlinksldjump"/>
              </a:rPr>
              <a:t> terms of the </a:t>
            </a:r>
            <a:r>
              <a:rPr lang="pt-BR" sz="1200" dirty="0" err="1" smtClean="0">
                <a:hlinkClick r:id="rId11" action="ppaction://hlinksldjump"/>
              </a:rPr>
              <a:t>automatic</a:t>
            </a:r>
            <a:r>
              <a:rPr lang="pt-BR" sz="1200" dirty="0" smtClean="0">
                <a:hlinkClick r:id="rId11" action="ppaction://hlinksldjump"/>
              </a:rPr>
              <a:t> </a:t>
            </a:r>
            <a:r>
              <a:rPr lang="pt-BR" sz="1200" dirty="0" err="1" smtClean="0">
                <a:hlinkClick r:id="rId11" action="ppaction://hlinksldjump"/>
              </a:rPr>
              <a:t>description</a:t>
            </a:r>
            <a:endParaRPr lang="pt-BR" sz="1200" dirty="0" smtClean="0"/>
          </a:p>
          <a:p>
            <a:pPr marL="0" indent="0">
              <a:buFont typeface="Arial" panose="020B0604020202020204" pitchFamily="34" charset="0"/>
              <a:buNone/>
            </a:pPr>
            <a:r>
              <a:rPr lang="pt-BR" sz="1400" b="1" dirty="0" smtClean="0"/>
              <a:t>4. </a:t>
            </a:r>
            <a:r>
              <a:rPr lang="pt-BR" sz="1400" b="1" dirty="0" smtClean="0">
                <a:hlinkClick r:id="rId12" action="ppaction://hlinksldjump"/>
              </a:rPr>
              <a:t>Record </a:t>
            </a:r>
            <a:r>
              <a:rPr lang="pt-BR" sz="1400" b="1" dirty="0" err="1" smtClean="0">
                <a:hlinkClick r:id="rId12" action="ppaction://hlinksldjump"/>
              </a:rPr>
              <a:t>fill</a:t>
            </a:r>
            <a:r>
              <a:rPr lang="pt-BR" sz="1400" b="1" dirty="0" smtClean="0">
                <a:hlinkClick r:id="rId12" action="ppaction://hlinksldjump"/>
              </a:rPr>
              <a:t> for genus </a:t>
            </a:r>
            <a:r>
              <a:rPr lang="pt-BR" sz="1400" b="1" dirty="0" err="1" smtClean="0">
                <a:hlinkClick r:id="rId12" action="ppaction://hlinksldjump"/>
              </a:rPr>
              <a:t>and</a:t>
            </a:r>
            <a:r>
              <a:rPr lang="pt-BR" sz="1400" b="1" dirty="0" smtClean="0">
                <a:hlinkClick r:id="rId12" action="ppaction://hlinksldjump"/>
              </a:rPr>
              <a:t>/</a:t>
            </a:r>
            <a:r>
              <a:rPr lang="pt-BR" sz="1400" b="1" dirty="0" err="1" smtClean="0">
                <a:hlinkClick r:id="rId12" action="ppaction://hlinksldjump"/>
              </a:rPr>
              <a:t>or</a:t>
            </a:r>
            <a:r>
              <a:rPr lang="pt-BR" sz="1400" b="1" dirty="0" smtClean="0">
                <a:hlinkClick r:id="rId12" action="ppaction://hlinksldjump"/>
              </a:rPr>
              <a:t> </a:t>
            </a:r>
            <a:r>
              <a:rPr lang="pt-BR" sz="1400" b="1" dirty="0" err="1" smtClean="0">
                <a:hlinkClick r:id="rId12" action="ppaction://hlinksldjump"/>
              </a:rPr>
              <a:t>family</a:t>
            </a:r>
            <a:endParaRPr lang="pt-BR" sz="1400" b="1" dirty="0" smtClean="0"/>
          </a:p>
          <a:p>
            <a:pPr marL="0" indent="0">
              <a:buFont typeface="Arial" panose="020B0604020202020204" pitchFamily="34" charset="0"/>
              <a:buNone/>
            </a:pPr>
            <a:r>
              <a:rPr lang="pt-BR" sz="1400" b="1" dirty="0" smtClean="0"/>
              <a:t>5. </a:t>
            </a:r>
            <a:r>
              <a:rPr lang="pt-BR" sz="1400" b="1" dirty="0" smtClean="0">
                <a:hlinkClick r:id="rId13" action="ppaction://hlinksldjump"/>
              </a:rPr>
              <a:t>Record </a:t>
            </a:r>
            <a:r>
              <a:rPr lang="pt-BR" sz="1400" b="1" dirty="0" err="1" smtClean="0">
                <a:hlinkClick r:id="rId13" action="ppaction://hlinksldjump"/>
              </a:rPr>
              <a:t>fill</a:t>
            </a:r>
            <a:r>
              <a:rPr lang="pt-BR" sz="1400" b="1" dirty="0" smtClean="0">
                <a:hlinkClick r:id="rId13" action="ppaction://hlinksldjump"/>
              </a:rPr>
              <a:t> for a </a:t>
            </a:r>
            <a:r>
              <a:rPr lang="pt-BR" sz="1400" b="1" dirty="0" err="1" smtClean="0">
                <a:hlinkClick r:id="rId13" action="ppaction://hlinksldjump"/>
              </a:rPr>
              <a:t>species</a:t>
            </a:r>
            <a:r>
              <a:rPr lang="pt-BR" sz="1400" b="1" dirty="0" smtClean="0">
                <a:hlinkClick r:id="rId13" action="ppaction://hlinksldjump"/>
              </a:rPr>
              <a:t> </a:t>
            </a:r>
            <a:r>
              <a:rPr lang="pt-BR" sz="1400" b="1" dirty="0" err="1" smtClean="0">
                <a:hlinkClick r:id="rId13" action="ppaction://hlinksldjump"/>
              </a:rPr>
              <a:t>within</a:t>
            </a:r>
            <a:r>
              <a:rPr lang="pt-BR" sz="1400" b="1" dirty="0" smtClean="0">
                <a:hlinkClick r:id="rId13" action="ppaction://hlinksldjump"/>
              </a:rPr>
              <a:t> a genus</a:t>
            </a:r>
            <a:endParaRPr lang="pt-BR" sz="1400" b="1" dirty="0" smtClean="0"/>
          </a:p>
          <a:p>
            <a:pPr marL="365125" indent="0">
              <a:buFont typeface="Arial" panose="020B0604020202020204" pitchFamily="34" charset="0"/>
              <a:buNone/>
            </a:pPr>
            <a:r>
              <a:rPr lang="pt-BR" sz="1200" b="1" dirty="0" smtClean="0"/>
              <a:t>5.1</a:t>
            </a:r>
            <a:r>
              <a:rPr lang="pt-BR" sz="1200" dirty="0" smtClean="0"/>
              <a:t>  </a:t>
            </a:r>
            <a:r>
              <a:rPr lang="pt-BR" sz="1200" dirty="0" err="1" smtClean="0">
                <a:hlinkClick r:id="rId14" action="ppaction://hlinksldjump"/>
              </a:rPr>
              <a:t>Controlled</a:t>
            </a:r>
            <a:r>
              <a:rPr lang="pt-BR" sz="1200" dirty="0" smtClean="0">
                <a:hlinkClick r:id="rId14" action="ppaction://hlinksldjump"/>
              </a:rPr>
              <a:t> </a:t>
            </a:r>
            <a:r>
              <a:rPr lang="pt-BR" sz="1200" dirty="0" err="1" smtClean="0">
                <a:hlinkClick r:id="rId14" action="ppaction://hlinksldjump"/>
              </a:rPr>
              <a:t>fields</a:t>
            </a:r>
            <a:r>
              <a:rPr lang="pt-BR" sz="1200" dirty="0" smtClean="0">
                <a:hlinkClick r:id="rId14" action="ppaction://hlinksldjump"/>
              </a:rPr>
              <a:t> for </a:t>
            </a:r>
            <a:r>
              <a:rPr lang="pt-BR" sz="1200" dirty="0" err="1" smtClean="0">
                <a:hlinkClick r:id="rId14" action="ppaction://hlinksldjump"/>
              </a:rPr>
              <a:t>species</a:t>
            </a:r>
            <a:r>
              <a:rPr lang="pt-BR" sz="1200" dirty="0" smtClean="0"/>
              <a:t> </a:t>
            </a:r>
          </a:p>
          <a:p>
            <a:pPr marL="365125" indent="0">
              <a:buFont typeface="Arial" panose="020B0604020202020204" pitchFamily="34" charset="0"/>
              <a:buNone/>
            </a:pPr>
            <a:r>
              <a:rPr lang="pt-BR" sz="1200" b="1" dirty="0" smtClean="0"/>
              <a:t>5.2</a:t>
            </a:r>
            <a:r>
              <a:rPr lang="pt-BR" sz="1200" dirty="0" smtClean="0"/>
              <a:t>  </a:t>
            </a:r>
            <a:r>
              <a:rPr lang="pt-BR" sz="1200" dirty="0" err="1" smtClean="0">
                <a:hlinkClick r:id="rId15" action="ppaction://hlinksldjump"/>
              </a:rPr>
              <a:t>Free</a:t>
            </a:r>
            <a:r>
              <a:rPr lang="pt-BR" sz="1200" dirty="0" smtClean="0">
                <a:hlinkClick r:id="rId15" action="ppaction://hlinksldjump"/>
              </a:rPr>
              <a:t> </a:t>
            </a:r>
            <a:r>
              <a:rPr lang="pt-BR" sz="1200" dirty="0" err="1" smtClean="0">
                <a:hlinkClick r:id="rId15" action="ppaction://hlinksldjump"/>
              </a:rPr>
              <a:t>text</a:t>
            </a:r>
            <a:r>
              <a:rPr lang="pt-BR" sz="1200" dirty="0" smtClean="0">
                <a:hlinkClick r:id="rId15" action="ppaction://hlinksldjump"/>
              </a:rPr>
              <a:t> </a:t>
            </a:r>
            <a:r>
              <a:rPr lang="pt-BR" sz="1200" dirty="0" err="1" smtClean="0">
                <a:hlinkClick r:id="rId15" action="ppaction://hlinksldjump"/>
              </a:rPr>
              <a:t>fields</a:t>
            </a:r>
            <a:r>
              <a:rPr lang="pt-BR" sz="1200" dirty="0" smtClean="0">
                <a:hlinkClick r:id="rId15" action="ppaction://hlinksldjump"/>
              </a:rPr>
              <a:t> for </a:t>
            </a:r>
            <a:r>
              <a:rPr lang="pt-BR" sz="1200" dirty="0" err="1" smtClean="0">
                <a:hlinkClick r:id="rId15" action="ppaction://hlinksldjump"/>
              </a:rPr>
              <a:t>species</a:t>
            </a:r>
            <a:endParaRPr lang="pt-BR" sz="1200" dirty="0" smtClean="0"/>
          </a:p>
          <a:p>
            <a:pPr marL="0" indent="0">
              <a:buFont typeface="Arial" panose="020B0604020202020204" pitchFamily="34" charset="0"/>
              <a:buNone/>
            </a:pPr>
            <a:r>
              <a:rPr lang="pt-BR" sz="1400" b="1" dirty="0" smtClean="0"/>
              <a:t>6. </a:t>
            </a:r>
            <a:r>
              <a:rPr lang="pt-BR" sz="1400" b="1" dirty="0" err="1" smtClean="0">
                <a:hlinkClick r:id="rId16" action="ppaction://hlinksldjump"/>
              </a:rPr>
              <a:t>Algae</a:t>
            </a:r>
            <a:r>
              <a:rPr lang="pt-BR" sz="1400" b="1" dirty="0" smtClean="0">
                <a:hlinkClick r:id="rId16" action="ppaction://hlinksldjump"/>
              </a:rPr>
              <a:t>, </a:t>
            </a:r>
            <a:r>
              <a:rPr lang="pt-BR" sz="1400" b="1" dirty="0" err="1" smtClean="0">
                <a:hlinkClick r:id="rId16" action="ppaction://hlinksldjump"/>
              </a:rPr>
              <a:t>Bryophytes</a:t>
            </a:r>
            <a:r>
              <a:rPr lang="pt-BR" sz="1400" b="1" dirty="0" smtClean="0">
                <a:hlinkClick r:id="rId16" action="ppaction://hlinksldjump"/>
              </a:rPr>
              <a:t> </a:t>
            </a:r>
            <a:r>
              <a:rPr lang="pt-BR" sz="1400" b="1" dirty="0" err="1" smtClean="0">
                <a:hlinkClick r:id="rId16" action="ppaction://hlinksldjump"/>
              </a:rPr>
              <a:t>and</a:t>
            </a:r>
            <a:r>
              <a:rPr lang="pt-BR" sz="1400" b="1" dirty="0" smtClean="0">
                <a:hlinkClick r:id="rId16" action="ppaction://hlinksldjump"/>
              </a:rPr>
              <a:t> </a:t>
            </a:r>
            <a:r>
              <a:rPr lang="pt-BR" sz="1400" b="1" dirty="0" err="1" smtClean="0">
                <a:hlinkClick r:id="rId16" action="ppaction://hlinksldjump"/>
              </a:rPr>
              <a:t>Fungi</a:t>
            </a:r>
            <a:r>
              <a:rPr lang="pt-BR" sz="1400" b="1" dirty="0" smtClean="0"/>
              <a:t> </a:t>
            </a:r>
          </a:p>
          <a:p>
            <a:pPr marL="0" indent="0">
              <a:buFont typeface="Arial" panose="020B0604020202020204" pitchFamily="34" charset="0"/>
              <a:buNone/>
            </a:pPr>
            <a:r>
              <a:rPr lang="pt-BR" sz="1400" b="1" dirty="0" smtClean="0"/>
              <a:t>7. </a:t>
            </a:r>
            <a:r>
              <a:rPr lang="pt-BR" sz="1400" b="1" dirty="0" err="1" smtClean="0">
                <a:hlinkClick r:id="rId17" action="ppaction://hlinksldjump"/>
              </a:rPr>
              <a:t>See</a:t>
            </a:r>
            <a:r>
              <a:rPr lang="pt-BR" sz="1400" b="1" dirty="0" smtClean="0">
                <a:hlinkClick r:id="rId17" action="ppaction://hlinksldjump"/>
              </a:rPr>
              <a:t> </a:t>
            </a:r>
            <a:r>
              <a:rPr lang="pt-BR" sz="1400" b="1" dirty="0" err="1" smtClean="0">
                <a:hlinkClick r:id="rId17" action="ppaction://hlinksldjump"/>
              </a:rPr>
              <a:t>list</a:t>
            </a:r>
            <a:r>
              <a:rPr lang="pt-BR" sz="1400" b="1" dirty="0" smtClean="0">
                <a:hlinkClick r:id="rId17" action="ppaction://hlinksldjump"/>
              </a:rPr>
              <a:t> </a:t>
            </a:r>
            <a:r>
              <a:rPr lang="pt-BR" sz="1400" b="1" dirty="0" err="1" smtClean="0">
                <a:hlinkClick r:id="rId17" action="ppaction://hlinksldjump"/>
              </a:rPr>
              <a:t>of</a:t>
            </a:r>
            <a:r>
              <a:rPr lang="pt-BR" sz="1400" b="1" dirty="0" smtClean="0">
                <a:hlinkClick r:id="rId17" action="ppaction://hlinksldjump"/>
              </a:rPr>
              <a:t> </a:t>
            </a:r>
            <a:r>
              <a:rPr lang="pt-BR" sz="1400" b="1" dirty="0" err="1" smtClean="0">
                <a:hlinkClick r:id="rId17" action="ppaction://hlinksldjump"/>
              </a:rPr>
              <a:t>Glossary</a:t>
            </a:r>
            <a:r>
              <a:rPr lang="pt-BR" sz="1400" b="1" dirty="0" smtClean="0">
                <a:hlinkClick r:id="rId17" action="ppaction://hlinksldjump"/>
              </a:rPr>
              <a:t> </a:t>
            </a:r>
            <a:r>
              <a:rPr lang="pt-BR" sz="1400" b="1" dirty="0" err="1" smtClean="0">
                <a:hlinkClick r:id="rId17" action="ppaction://hlinksldjump"/>
              </a:rPr>
              <a:t>Terms</a:t>
            </a:r>
            <a:endParaRPr lang="pt-BR" sz="1400" b="1" dirty="0" smtClean="0"/>
          </a:p>
          <a:p>
            <a:pPr marL="0" indent="0">
              <a:buFont typeface="Arial" panose="020B0604020202020204" pitchFamily="34" charset="0"/>
              <a:buNone/>
            </a:pPr>
            <a:r>
              <a:rPr lang="pt-BR" sz="1400" b="1" dirty="0" smtClean="0"/>
              <a:t>8. </a:t>
            </a:r>
            <a:r>
              <a:rPr lang="pt-BR" sz="1400" b="1" dirty="0" smtClean="0">
                <a:hlinkClick r:id="rId18" action="ppaction://hlinksldjump"/>
              </a:rPr>
              <a:t>See list of </a:t>
            </a:r>
            <a:r>
              <a:rPr lang="pt-BR" sz="1400" b="1" dirty="0" err="1" smtClean="0">
                <a:hlinkClick r:id="rId18" action="ppaction://hlinksldjump"/>
              </a:rPr>
              <a:t>Glossary</a:t>
            </a:r>
            <a:r>
              <a:rPr lang="pt-BR" sz="1400" b="1" dirty="0" smtClean="0">
                <a:hlinkClick r:id="rId18" action="ppaction://hlinksldjump"/>
              </a:rPr>
              <a:t> </a:t>
            </a:r>
            <a:r>
              <a:rPr lang="pt-BR" sz="1400" b="1" dirty="0" err="1" smtClean="0">
                <a:hlinkClick r:id="rId18" action="ppaction://hlinksldjump"/>
              </a:rPr>
              <a:t>Colours</a:t>
            </a:r>
            <a:r>
              <a:rPr lang="pt-BR" sz="1400" b="1" dirty="0" smtClean="0"/>
              <a:t> </a:t>
            </a:r>
          </a:p>
          <a:p>
            <a:pPr marL="0" indent="0">
              <a:buFont typeface="Arial" panose="020B0604020202020204" pitchFamily="34" charset="0"/>
              <a:buNone/>
            </a:pPr>
            <a:r>
              <a:rPr lang="pt-BR" sz="1400" b="1" dirty="0" smtClean="0"/>
              <a:t>9. </a:t>
            </a:r>
            <a:r>
              <a:rPr lang="pt-BR" sz="1400" b="1" dirty="0" err="1" smtClean="0">
                <a:hlinkClick r:id="rId19" action="ppaction://hlinksldjump"/>
              </a:rPr>
              <a:t>Edition</a:t>
            </a:r>
            <a:r>
              <a:rPr lang="pt-BR" sz="1400" b="1" dirty="0" smtClean="0">
                <a:hlinkClick r:id="rId19" action="ppaction://hlinksldjump"/>
              </a:rPr>
              <a:t> </a:t>
            </a:r>
            <a:r>
              <a:rPr lang="pt-BR" sz="1400" b="1" dirty="0" err="1" smtClean="0">
                <a:hlinkClick r:id="rId19" action="ppaction://hlinksldjump"/>
              </a:rPr>
              <a:t>of</a:t>
            </a:r>
            <a:r>
              <a:rPr lang="pt-BR" sz="1400" b="1" dirty="0" smtClean="0">
                <a:hlinkClick r:id="rId19" action="ppaction://hlinksldjump"/>
              </a:rPr>
              <a:t> </a:t>
            </a:r>
            <a:r>
              <a:rPr lang="pt-BR" sz="1400" b="1" dirty="0" err="1" smtClean="0">
                <a:hlinkClick r:id="rId19" action="ppaction://hlinksldjump"/>
              </a:rPr>
              <a:t>the</a:t>
            </a:r>
            <a:r>
              <a:rPr lang="pt-BR" sz="1400" b="1" dirty="0" smtClean="0">
                <a:hlinkClick r:id="rId19" action="ppaction://hlinksldjump"/>
              </a:rPr>
              <a:t> </a:t>
            </a:r>
            <a:r>
              <a:rPr lang="pt-BR" sz="1400" b="1" dirty="0" err="1" smtClean="0">
                <a:hlinkClick r:id="rId19" action="ppaction://hlinksldjump"/>
              </a:rPr>
              <a:t>tab</a:t>
            </a:r>
            <a:r>
              <a:rPr lang="pt-BR" sz="1400" b="1" dirty="0" smtClean="0">
                <a:hlinkClick r:id="rId19" action="ppaction://hlinksldjump"/>
              </a:rPr>
              <a:t> </a:t>
            </a:r>
            <a:r>
              <a:rPr lang="pt-BR" sz="1400" b="1" dirty="0" err="1" smtClean="0">
                <a:hlinkClick r:id="rId19" action="ppaction://hlinksldjump"/>
              </a:rPr>
              <a:t>Nomenclature</a:t>
            </a:r>
            <a:r>
              <a:rPr lang="pt-BR" sz="1400" b="1" dirty="0" smtClean="0">
                <a:hlinkClick r:id="rId19" action="ppaction://hlinksldjump"/>
              </a:rPr>
              <a:t>, Life </a:t>
            </a:r>
            <a:r>
              <a:rPr lang="pt-BR" sz="1400" b="1" dirty="0" err="1" smtClean="0">
                <a:hlinkClick r:id="rId19" action="ppaction://hlinksldjump"/>
              </a:rPr>
              <a:t>Form</a:t>
            </a:r>
            <a:r>
              <a:rPr lang="pt-BR" sz="1400" b="1" dirty="0" smtClean="0">
                <a:hlinkClick r:id="rId19" action="ppaction://hlinksldjump"/>
              </a:rPr>
              <a:t> </a:t>
            </a:r>
            <a:r>
              <a:rPr lang="pt-BR" sz="1400" b="1" dirty="0" err="1" smtClean="0">
                <a:hlinkClick r:id="rId19" action="ppaction://hlinksldjump"/>
              </a:rPr>
              <a:t>and</a:t>
            </a:r>
            <a:r>
              <a:rPr lang="pt-BR" sz="1400" b="1" dirty="0" smtClean="0">
                <a:hlinkClick r:id="rId19" action="ppaction://hlinksldjump"/>
              </a:rPr>
              <a:t> </a:t>
            </a:r>
            <a:r>
              <a:rPr lang="pt-BR" sz="1400" b="1" dirty="0" err="1" smtClean="0">
                <a:hlinkClick r:id="rId19" action="ppaction://hlinksldjump"/>
              </a:rPr>
              <a:t>Distribution</a:t>
            </a:r>
            <a:r>
              <a:rPr lang="pt-BR" sz="1400" b="1" dirty="0" smtClean="0"/>
              <a:t> </a:t>
            </a:r>
          </a:p>
          <a:p>
            <a:pPr marL="0" indent="365125">
              <a:buFont typeface="Arial" panose="020B0604020202020204" pitchFamily="34" charset="0"/>
              <a:buNone/>
            </a:pPr>
            <a:r>
              <a:rPr lang="pt-BR" sz="1200" b="1" dirty="0" smtClean="0"/>
              <a:t>9.1  </a:t>
            </a:r>
            <a:r>
              <a:rPr lang="pt-BR" sz="1200" dirty="0" err="1" smtClean="0">
                <a:hlinkClick r:id="rId19" action="ppaction://hlinksldjump"/>
              </a:rPr>
              <a:t>Nomenclature</a:t>
            </a:r>
            <a:endParaRPr lang="pt-BR" sz="1200" dirty="0" smtClean="0"/>
          </a:p>
          <a:p>
            <a:pPr marL="0" indent="361950">
              <a:buFont typeface="Arial" panose="020B0604020202020204" pitchFamily="34" charset="0"/>
              <a:buNone/>
            </a:pPr>
            <a:r>
              <a:rPr lang="pt-BR" sz="1200" b="1" dirty="0" smtClean="0"/>
              <a:t>9.2  </a:t>
            </a:r>
            <a:r>
              <a:rPr lang="pt-BR" sz="1200" dirty="0" smtClean="0">
                <a:hlinkClick r:id="rId20" action="ppaction://hlinksldjump"/>
              </a:rPr>
              <a:t>Voucher </a:t>
            </a:r>
            <a:r>
              <a:rPr lang="pt-BR" sz="1200" dirty="0" err="1" smtClean="0">
                <a:hlinkClick r:id="rId20" action="ppaction://hlinksldjump"/>
              </a:rPr>
              <a:t>Inclusion</a:t>
            </a:r>
            <a:r>
              <a:rPr lang="pt-BR" sz="1200" dirty="0" smtClean="0">
                <a:hlinkClick r:id="rId20" action="ppaction://hlinksldjump"/>
              </a:rPr>
              <a:t> </a:t>
            </a:r>
            <a:endParaRPr lang="pt-BR" sz="1200" dirty="0" smtClean="0"/>
          </a:p>
          <a:p>
            <a:pPr marL="0" indent="361950">
              <a:buNone/>
            </a:pPr>
            <a:r>
              <a:rPr lang="pt-BR" sz="1200" b="1" dirty="0" smtClean="0"/>
              <a:t>9.3  </a:t>
            </a:r>
            <a:r>
              <a:rPr lang="pt-BR" sz="1200" dirty="0" err="1">
                <a:hlinkClick r:id="rId21" action="ppaction://hlinksldjump"/>
              </a:rPr>
              <a:t>Associating</a:t>
            </a:r>
            <a:r>
              <a:rPr lang="pt-BR" sz="1200" dirty="0">
                <a:hlinkClick r:id="rId21" action="ppaction://hlinksldjump"/>
              </a:rPr>
              <a:t> </a:t>
            </a:r>
            <a:r>
              <a:rPr lang="pt-BR" sz="1200" dirty="0" err="1">
                <a:hlinkClick r:id="rId21" action="ppaction://hlinksldjump"/>
              </a:rPr>
              <a:t>images</a:t>
            </a:r>
            <a:r>
              <a:rPr lang="pt-BR" sz="1200" dirty="0">
                <a:hlinkClick r:id="rId21" action="ppaction://hlinksldjump"/>
              </a:rPr>
              <a:t> </a:t>
            </a:r>
            <a:r>
              <a:rPr lang="pt-BR" sz="1200" dirty="0" err="1">
                <a:hlinkClick r:id="rId21" action="ppaction://hlinksldjump"/>
              </a:rPr>
              <a:t>of</a:t>
            </a:r>
            <a:r>
              <a:rPr lang="pt-BR" sz="1200" dirty="0">
                <a:hlinkClick r:id="rId21" action="ppaction://hlinksldjump"/>
              </a:rPr>
              <a:t> </a:t>
            </a:r>
            <a:r>
              <a:rPr lang="pt-BR" sz="1200" dirty="0" err="1" smtClean="0">
                <a:hlinkClick r:id="rId21" action="ppaction://hlinksldjump"/>
              </a:rPr>
              <a:t>specimens</a:t>
            </a:r>
            <a:endParaRPr lang="pt-BR" sz="1200" dirty="0"/>
          </a:p>
          <a:p>
            <a:pPr marL="0" indent="361950">
              <a:buFont typeface="Arial" panose="020B0604020202020204" pitchFamily="34" charset="0"/>
              <a:buNone/>
            </a:pPr>
            <a:r>
              <a:rPr lang="pt-BR" sz="1200" b="1" dirty="0" smtClean="0"/>
              <a:t>9.4  </a:t>
            </a:r>
            <a:r>
              <a:rPr lang="pt-BR" sz="1200" dirty="0" err="1" smtClean="0">
                <a:hlinkClick r:id="rId22" action="ppaction://hlinksldjump"/>
              </a:rPr>
              <a:t>Reference</a:t>
            </a:r>
            <a:r>
              <a:rPr lang="pt-BR" sz="1200" dirty="0" smtClean="0">
                <a:hlinkClick r:id="rId22" action="ppaction://hlinksldjump"/>
              </a:rPr>
              <a:t> </a:t>
            </a:r>
            <a:r>
              <a:rPr lang="pt-BR" sz="1200" dirty="0" err="1" smtClean="0">
                <a:hlinkClick r:id="rId22" action="ppaction://hlinksldjump"/>
              </a:rPr>
              <a:t>and</a:t>
            </a:r>
            <a:r>
              <a:rPr lang="pt-BR" sz="1200" dirty="0" smtClean="0">
                <a:hlinkClick r:id="rId22" action="ppaction://hlinksldjump"/>
              </a:rPr>
              <a:t> </a:t>
            </a:r>
            <a:r>
              <a:rPr lang="pt-BR" sz="1200" dirty="0" err="1" smtClean="0">
                <a:hlinkClick r:id="rId22" action="ppaction://hlinksldjump"/>
              </a:rPr>
              <a:t>Association</a:t>
            </a:r>
            <a:r>
              <a:rPr lang="pt-BR" sz="1200" dirty="0" smtClean="0">
                <a:hlinkClick r:id="rId22" action="ppaction://hlinksldjump"/>
              </a:rPr>
              <a:t> </a:t>
            </a:r>
            <a:r>
              <a:rPr lang="pt-BR" sz="1200" dirty="0" err="1" smtClean="0">
                <a:hlinkClick r:id="rId22" action="ppaction://hlinksldjump"/>
              </a:rPr>
              <a:t>of</a:t>
            </a:r>
            <a:r>
              <a:rPr lang="pt-BR" sz="1200" dirty="0" smtClean="0">
                <a:hlinkClick r:id="rId22" action="ppaction://hlinksldjump"/>
              </a:rPr>
              <a:t> </a:t>
            </a:r>
            <a:r>
              <a:rPr lang="pt-BR" sz="1200" dirty="0" err="1" smtClean="0">
                <a:hlinkClick r:id="rId22" action="ppaction://hlinksldjump"/>
              </a:rPr>
              <a:t>Images</a:t>
            </a:r>
            <a:r>
              <a:rPr lang="pt-BR" sz="1200" dirty="0" smtClean="0">
                <a:hlinkClick r:id="rId22" action="ppaction://hlinksldjump"/>
              </a:rPr>
              <a:t> </a:t>
            </a:r>
            <a:r>
              <a:rPr lang="pt-BR" sz="1200" dirty="0" err="1" smtClean="0">
                <a:hlinkClick r:id="rId22" action="ppaction://hlinksldjump"/>
              </a:rPr>
              <a:t>from</a:t>
            </a:r>
            <a:r>
              <a:rPr lang="pt-BR" sz="1200" dirty="0" smtClean="0">
                <a:hlinkClick r:id="rId22" action="ppaction://hlinksldjump"/>
              </a:rPr>
              <a:t> </a:t>
            </a:r>
            <a:r>
              <a:rPr lang="pt-BR" sz="1200" i="1" dirty="0" smtClean="0">
                <a:hlinkClick r:id="rId22" action="ppaction://hlinksldjump"/>
              </a:rPr>
              <a:t>Flora brasiliensis</a:t>
            </a:r>
            <a:endParaRPr lang="pt-BR" sz="1200" i="1" dirty="0" smtClean="0"/>
          </a:p>
          <a:p>
            <a:pPr marL="0" indent="361950">
              <a:buFont typeface="Arial" panose="020B0604020202020204" pitchFamily="34" charset="0"/>
              <a:buNone/>
            </a:pPr>
            <a:r>
              <a:rPr lang="pt-BR" sz="1200" b="1" dirty="0" smtClean="0"/>
              <a:t>9.5  </a:t>
            </a:r>
            <a:r>
              <a:rPr lang="pt-BR" sz="1200" dirty="0" smtClean="0">
                <a:hlinkClick r:id="rId23" action="ppaction://hlinksldjump"/>
              </a:rPr>
              <a:t>Life </a:t>
            </a:r>
            <a:r>
              <a:rPr lang="pt-BR" sz="1200" dirty="0" err="1" smtClean="0">
                <a:hlinkClick r:id="rId23" action="ppaction://hlinksldjump"/>
              </a:rPr>
              <a:t>Form</a:t>
            </a:r>
            <a:r>
              <a:rPr lang="pt-BR" sz="1200" dirty="0" smtClean="0">
                <a:hlinkClick r:id="rId23" action="ppaction://hlinksldjump"/>
              </a:rPr>
              <a:t> </a:t>
            </a:r>
            <a:r>
              <a:rPr lang="pt-BR" sz="1200" dirty="0" err="1" smtClean="0">
                <a:hlinkClick r:id="rId23" action="ppaction://hlinksldjump"/>
              </a:rPr>
              <a:t>and</a:t>
            </a:r>
            <a:r>
              <a:rPr lang="pt-BR" sz="1200" dirty="0" smtClean="0">
                <a:hlinkClick r:id="rId23" action="ppaction://hlinksldjump"/>
              </a:rPr>
              <a:t> </a:t>
            </a:r>
            <a:r>
              <a:rPr lang="pt-BR" sz="1200" dirty="0" err="1" smtClean="0">
                <a:hlinkClick r:id="rId23" action="ppaction://hlinksldjump"/>
              </a:rPr>
              <a:t>Substrate</a:t>
            </a:r>
            <a:endParaRPr lang="pt-BR" sz="1200" dirty="0" smtClean="0"/>
          </a:p>
          <a:p>
            <a:pPr marL="0" indent="361950">
              <a:buFont typeface="Arial" panose="020B0604020202020204" pitchFamily="34" charset="0"/>
              <a:buNone/>
            </a:pPr>
            <a:r>
              <a:rPr lang="pt-BR" sz="1200" b="1" dirty="0" smtClean="0"/>
              <a:t>9.6  </a:t>
            </a:r>
            <a:r>
              <a:rPr lang="pt-BR" sz="1200" dirty="0" err="1" smtClean="0">
                <a:hlinkClick r:id="rId24" action="ppaction://hlinksldjump"/>
              </a:rPr>
              <a:t>Distribution</a:t>
            </a:r>
            <a:endParaRPr lang="pt-BR" sz="1200" dirty="0" smtClean="0"/>
          </a:p>
          <a:p>
            <a:pPr marL="0" indent="361950">
              <a:buFont typeface="Arial" panose="020B0604020202020204" pitchFamily="34" charset="0"/>
              <a:buNone/>
            </a:pPr>
            <a:r>
              <a:rPr lang="pt-BR" sz="1200" b="1" dirty="0" smtClean="0"/>
              <a:t>9.7  </a:t>
            </a:r>
            <a:r>
              <a:rPr lang="pt-BR" sz="1200" dirty="0" smtClean="0">
                <a:hlinkClick r:id="rId25" action="ppaction://hlinksldjump"/>
              </a:rPr>
              <a:t>Vernacular</a:t>
            </a:r>
            <a:r>
              <a:rPr lang="pt-BR" sz="1200" b="1" dirty="0" smtClean="0">
                <a:hlinkClick r:id="rId25" action="ppaction://hlinksldjump"/>
              </a:rPr>
              <a:t> </a:t>
            </a:r>
            <a:r>
              <a:rPr lang="pt-BR" sz="1200" dirty="0" smtClean="0">
                <a:hlinkClick r:id="rId25" action="ppaction://hlinksldjump"/>
              </a:rPr>
              <a:t>Names, References and </a:t>
            </a:r>
            <a:r>
              <a:rPr lang="pt-BR" sz="1200" dirty="0" err="1" smtClean="0">
                <a:hlinkClick r:id="rId25" action="ppaction://hlinksldjump"/>
              </a:rPr>
              <a:t>Internal</a:t>
            </a:r>
            <a:r>
              <a:rPr lang="pt-BR" sz="1200" dirty="0" smtClean="0">
                <a:hlinkClick r:id="rId25" action="ppaction://hlinksldjump"/>
              </a:rPr>
              <a:t> </a:t>
            </a:r>
            <a:r>
              <a:rPr lang="pt-BR" sz="1200" dirty="0" err="1" smtClean="0">
                <a:hlinkClick r:id="rId25" action="ppaction://hlinksldjump"/>
              </a:rPr>
              <a:t>Remarks</a:t>
            </a:r>
            <a:r>
              <a:rPr lang="pt-BR" sz="1200" dirty="0" smtClean="0"/>
              <a:t> </a:t>
            </a:r>
          </a:p>
          <a:p>
            <a:pPr marL="0" indent="361950">
              <a:buFont typeface="Arial" panose="020B0604020202020204" pitchFamily="34" charset="0"/>
              <a:buNone/>
            </a:pPr>
            <a:r>
              <a:rPr lang="pt-BR" sz="1200" b="1" dirty="0" smtClean="0"/>
              <a:t>9.8  </a:t>
            </a:r>
            <a:r>
              <a:rPr lang="pt-BR" sz="1200" dirty="0" err="1" smtClean="0">
                <a:hlinkClick r:id="rId26" action="ppaction://hlinksldjump"/>
              </a:rPr>
              <a:t>Inclusion</a:t>
            </a:r>
            <a:r>
              <a:rPr lang="pt-BR" sz="1200" dirty="0" smtClean="0">
                <a:hlinkClick r:id="rId26" action="ppaction://hlinksldjump"/>
              </a:rPr>
              <a:t> </a:t>
            </a:r>
            <a:r>
              <a:rPr lang="pt-BR" sz="1200" dirty="0" err="1" smtClean="0">
                <a:hlinkClick r:id="rId26" action="ppaction://hlinksldjump"/>
              </a:rPr>
              <a:t>of</a:t>
            </a:r>
            <a:r>
              <a:rPr lang="pt-BR" sz="1200" dirty="0" smtClean="0">
                <a:hlinkClick r:id="rId26" action="ppaction://hlinksldjump"/>
              </a:rPr>
              <a:t> Field </a:t>
            </a:r>
            <a:r>
              <a:rPr lang="pt-BR" sz="1200" dirty="0" err="1" smtClean="0">
                <a:hlinkClick r:id="rId26" action="ppaction://hlinksldjump"/>
              </a:rPr>
              <a:t>Images</a:t>
            </a:r>
            <a:r>
              <a:rPr lang="pt-BR" sz="1200" dirty="0" smtClean="0">
                <a:hlinkClick r:id="rId26" action="ppaction://hlinksldjump"/>
              </a:rPr>
              <a:t> </a:t>
            </a:r>
            <a:r>
              <a:rPr lang="pt-BR" sz="1200" dirty="0" err="1" smtClean="0">
                <a:hlinkClick r:id="rId26" action="ppaction://hlinksldjump"/>
              </a:rPr>
              <a:t>and</a:t>
            </a:r>
            <a:r>
              <a:rPr lang="pt-BR" sz="1200" dirty="0" smtClean="0">
                <a:hlinkClick r:id="rId26" action="ppaction://hlinksldjump"/>
              </a:rPr>
              <a:t> </a:t>
            </a:r>
            <a:r>
              <a:rPr lang="pt-BR" sz="1200" dirty="0" err="1" smtClean="0">
                <a:hlinkClick r:id="rId26" action="ppaction://hlinksldjump"/>
              </a:rPr>
              <a:t>Scientific</a:t>
            </a:r>
            <a:r>
              <a:rPr lang="pt-BR" sz="1200" dirty="0" smtClean="0">
                <a:hlinkClick r:id="rId26" action="ppaction://hlinksldjump"/>
              </a:rPr>
              <a:t> </a:t>
            </a:r>
            <a:r>
              <a:rPr lang="pt-BR" sz="1200" dirty="0" err="1" smtClean="0">
                <a:hlinkClick r:id="rId26" action="ppaction://hlinksldjump"/>
              </a:rPr>
              <a:t>Illustrations</a:t>
            </a:r>
            <a:endParaRPr lang="pt-BR" sz="1200" b="1" dirty="0" smtClean="0"/>
          </a:p>
        </p:txBody>
      </p:sp>
    </p:spTree>
    <p:extLst>
      <p:ext uri="{BB962C8B-B14F-4D97-AF65-F5344CB8AC3E}">
        <p14:creationId xmlns:p14="http://schemas.microsoft.com/office/powerpoint/2010/main" val="3036700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3336"/>
            <a:ext cx="9036496"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12637890">
            <a:off x="2209376" y="3196362"/>
            <a:ext cx="561018" cy="22248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3" name="Retângulo 12"/>
          <p:cNvSpPr/>
          <p:nvPr/>
        </p:nvSpPr>
        <p:spPr>
          <a:xfrm>
            <a:off x="2721000" y="99342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156048" y="98759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265337" y="1064796"/>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a:off x="2699792" y="3284984"/>
            <a:ext cx="5760640" cy="95428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After filling out all the required fields and </a:t>
            </a:r>
            <a:r>
              <a:rPr lang="en-US" sz="1400" dirty="0" smtClean="0">
                <a:solidFill>
                  <a:schemeClr val="tx1"/>
                </a:solidFill>
              </a:rPr>
              <a:t>solving </a:t>
            </a:r>
            <a:r>
              <a:rPr lang="en-US" sz="1400" dirty="0">
                <a:solidFill>
                  <a:schemeClr val="tx1"/>
                </a:solidFill>
              </a:rPr>
              <a:t>possible problems </a:t>
            </a:r>
            <a:r>
              <a:rPr lang="en-US" sz="1400" dirty="0" smtClean="0">
                <a:solidFill>
                  <a:schemeClr val="tx1"/>
                </a:solidFill>
              </a:rPr>
              <a:t> </a:t>
            </a:r>
            <a:r>
              <a:rPr lang="en-US" sz="1400" dirty="0">
                <a:solidFill>
                  <a:schemeClr val="tx1"/>
                </a:solidFill>
              </a:rPr>
              <a:t>the system releases the data </a:t>
            </a:r>
            <a:r>
              <a:rPr lang="en-US" sz="1400" dirty="0" smtClean="0">
                <a:solidFill>
                  <a:schemeClr val="tx1"/>
                </a:solidFill>
              </a:rPr>
              <a:t>of the tab </a:t>
            </a:r>
            <a:r>
              <a:rPr lang="en-US" sz="1400" dirty="0">
                <a:solidFill>
                  <a:schemeClr val="tx1"/>
                </a:solidFill>
              </a:rPr>
              <a:t>"</a:t>
            </a:r>
            <a:r>
              <a:rPr lang="en-US" sz="1400" b="1" dirty="0">
                <a:solidFill>
                  <a:schemeClr val="tx1"/>
                </a:solidFill>
              </a:rPr>
              <a:t>Morphology</a:t>
            </a:r>
            <a:r>
              <a:rPr lang="en-US" sz="1400" dirty="0">
                <a:solidFill>
                  <a:schemeClr val="tx1"/>
                </a:solidFill>
              </a:rPr>
              <a:t>" </a:t>
            </a:r>
            <a:r>
              <a:rPr lang="en-US" sz="1400" dirty="0" smtClean="0">
                <a:solidFill>
                  <a:schemeClr val="tx1"/>
                </a:solidFill>
              </a:rPr>
              <a:t>to be published </a:t>
            </a:r>
            <a:r>
              <a:rPr lang="en-US" sz="1400" dirty="0">
                <a:solidFill>
                  <a:schemeClr val="tx1"/>
                </a:solidFill>
              </a:rPr>
              <a:t>in the public </a:t>
            </a:r>
            <a:r>
              <a:rPr lang="en-US" sz="1400" dirty="0" smtClean="0">
                <a:solidFill>
                  <a:schemeClr val="tx1"/>
                </a:solidFill>
              </a:rPr>
              <a:t>page</a:t>
            </a:r>
            <a:r>
              <a:rPr lang="pt-BR" sz="1400" dirty="0" smtClean="0">
                <a:solidFill>
                  <a:schemeClr val="tx1"/>
                </a:solidFill>
              </a:rPr>
              <a:t>.</a:t>
            </a:r>
            <a:endParaRPr lang="pt-BR" sz="1400" dirty="0">
              <a:solidFill>
                <a:schemeClr val="tx1"/>
              </a:solidFill>
            </a:endParaRPr>
          </a:p>
        </p:txBody>
      </p:sp>
      <p:sp>
        <p:nvSpPr>
          <p:cNvPr id="18" name="Título 1"/>
          <p:cNvSpPr>
            <a:spLocks noGrp="1"/>
          </p:cNvSpPr>
          <p:nvPr>
            <p:ph type="title"/>
          </p:nvPr>
        </p:nvSpPr>
        <p:spPr>
          <a:xfrm>
            <a:off x="899592" y="188913"/>
            <a:ext cx="7250687" cy="647799"/>
          </a:xfrm>
        </p:spPr>
        <p:txBody>
          <a:bodyPr>
            <a:normAutofit/>
          </a:bodyPr>
          <a:lstStyle/>
          <a:p>
            <a:r>
              <a:rPr lang="pt-BR" sz="2800" b="1" dirty="0" smtClean="0"/>
              <a:t>5.1 </a:t>
            </a:r>
            <a:r>
              <a:rPr lang="pt-BR" sz="2800" b="1" dirty="0" err="1" smtClean="0"/>
              <a:t>Controlled</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29</a:t>
            </a:fld>
            <a:endParaRPr lang="pt-BR"/>
          </a:p>
        </p:txBody>
      </p:sp>
    </p:spTree>
    <p:extLst>
      <p:ext uri="{BB962C8B-B14F-4D97-AF65-F5344CB8AC3E}">
        <p14:creationId xmlns:p14="http://schemas.microsoft.com/office/powerpoint/2010/main" val="3146944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5344"/>
            <a:ext cx="9036496"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12992709">
            <a:off x="3606092" y="3742772"/>
            <a:ext cx="75799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Retângulo 11"/>
          <p:cNvSpPr/>
          <p:nvPr/>
        </p:nvSpPr>
        <p:spPr>
          <a:xfrm>
            <a:off x="2721000" y="99977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156048" y="99394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265337" y="1140996"/>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tângulo de cantos arredondados 14"/>
          <p:cNvSpPr/>
          <p:nvPr/>
        </p:nvSpPr>
        <p:spPr>
          <a:xfrm>
            <a:off x="3275855" y="4077072"/>
            <a:ext cx="5472609" cy="950798"/>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After any change </a:t>
            </a:r>
            <a:r>
              <a:rPr lang="en-US" sz="1400" dirty="0" smtClean="0">
                <a:solidFill>
                  <a:schemeClr val="tx1"/>
                </a:solidFill>
              </a:rPr>
              <a:t>in the </a:t>
            </a:r>
            <a:r>
              <a:rPr lang="en-US" sz="1400" dirty="0">
                <a:solidFill>
                  <a:schemeClr val="tx1"/>
                </a:solidFill>
              </a:rPr>
              <a:t>species </a:t>
            </a:r>
            <a:r>
              <a:rPr lang="en-US" sz="1400" dirty="0" smtClean="0">
                <a:solidFill>
                  <a:schemeClr val="tx1"/>
                </a:solidFill>
              </a:rPr>
              <a:t>record, </a:t>
            </a:r>
            <a:r>
              <a:rPr lang="en-US" sz="1400" dirty="0">
                <a:solidFill>
                  <a:schemeClr val="tx1"/>
                </a:solidFill>
              </a:rPr>
              <a:t>the system requires the user to confirm responsibility for the information</a:t>
            </a:r>
            <a:r>
              <a:rPr lang="pt-BR" sz="1400" dirty="0" smtClean="0">
                <a:solidFill>
                  <a:schemeClr val="tx1"/>
                </a:solidFill>
              </a:rPr>
              <a:t>.</a:t>
            </a:r>
          </a:p>
        </p:txBody>
      </p:sp>
      <p:sp>
        <p:nvSpPr>
          <p:cNvPr id="17" name="Título 1"/>
          <p:cNvSpPr>
            <a:spLocks noGrp="1"/>
          </p:cNvSpPr>
          <p:nvPr>
            <p:ph type="title"/>
          </p:nvPr>
        </p:nvSpPr>
        <p:spPr>
          <a:xfrm>
            <a:off x="899592" y="188913"/>
            <a:ext cx="7250687" cy="647799"/>
          </a:xfrm>
        </p:spPr>
        <p:txBody>
          <a:bodyPr>
            <a:normAutofit/>
          </a:bodyPr>
          <a:lstStyle/>
          <a:p>
            <a:r>
              <a:rPr lang="pt-BR" sz="2800" b="1" dirty="0" smtClean="0"/>
              <a:t>5.1 </a:t>
            </a:r>
            <a:r>
              <a:rPr lang="pt-BR" sz="2800" b="1" dirty="0" err="1" smtClean="0"/>
              <a:t>Controlled</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30</a:t>
            </a:fld>
            <a:endParaRPr lang="pt-BR"/>
          </a:p>
        </p:txBody>
      </p:sp>
    </p:spTree>
    <p:extLst>
      <p:ext uri="{BB962C8B-B14F-4D97-AF65-F5344CB8AC3E}">
        <p14:creationId xmlns:p14="http://schemas.microsoft.com/office/powerpoint/2010/main" val="1468489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29" y="1125344"/>
            <a:ext cx="889317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ta para a direita 8"/>
          <p:cNvSpPr/>
          <p:nvPr/>
        </p:nvSpPr>
        <p:spPr>
          <a:xfrm rot="8068039">
            <a:off x="4664789" y="3788880"/>
            <a:ext cx="756053"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1" name="Retângulo 10"/>
          <p:cNvSpPr/>
          <p:nvPr/>
        </p:nvSpPr>
        <p:spPr>
          <a:xfrm>
            <a:off x="2632100" y="1044228"/>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1067148" y="1038396"/>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332012" y="1074321"/>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de cantos arredondados 13"/>
          <p:cNvSpPr/>
          <p:nvPr/>
        </p:nvSpPr>
        <p:spPr>
          <a:xfrm>
            <a:off x="4499992" y="2420888"/>
            <a:ext cx="4393183" cy="1331529"/>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smtClean="0">
                <a:solidFill>
                  <a:schemeClr val="tx1"/>
                </a:solidFill>
              </a:rPr>
              <a:t>After the </a:t>
            </a:r>
            <a:r>
              <a:rPr lang="en-US" sz="1400" dirty="0">
                <a:solidFill>
                  <a:schemeClr val="tx1"/>
                </a:solidFill>
              </a:rPr>
              <a:t>"</a:t>
            </a:r>
            <a:r>
              <a:rPr lang="en-US" sz="1400" b="1" dirty="0">
                <a:solidFill>
                  <a:schemeClr val="tx1"/>
                </a:solidFill>
              </a:rPr>
              <a:t>Controlled Fields</a:t>
            </a:r>
            <a:r>
              <a:rPr lang="en-US" sz="1400" dirty="0">
                <a:solidFill>
                  <a:schemeClr val="tx1"/>
                </a:solidFill>
              </a:rPr>
              <a:t>" </a:t>
            </a:r>
            <a:r>
              <a:rPr lang="en-US" sz="1400" dirty="0" smtClean="0">
                <a:solidFill>
                  <a:schemeClr val="tx1"/>
                </a:solidFill>
              </a:rPr>
              <a:t>are complete, the </a:t>
            </a:r>
            <a:r>
              <a:rPr lang="en-US" sz="1400" dirty="0">
                <a:solidFill>
                  <a:schemeClr val="tx1"/>
                </a:solidFill>
              </a:rPr>
              <a:t>system generates </a:t>
            </a:r>
            <a:r>
              <a:rPr lang="en-US" sz="1400" dirty="0" smtClean="0">
                <a:solidFill>
                  <a:schemeClr val="tx1"/>
                </a:solidFill>
              </a:rPr>
              <a:t>an automatic </a:t>
            </a:r>
            <a:r>
              <a:rPr lang="en-US" sz="1400" dirty="0">
                <a:solidFill>
                  <a:schemeClr val="tx1"/>
                </a:solidFill>
              </a:rPr>
              <a:t>description of the species, which appears in the same </a:t>
            </a:r>
            <a:r>
              <a:rPr lang="en-US" sz="1400" dirty="0" smtClean="0">
                <a:solidFill>
                  <a:schemeClr val="tx1"/>
                </a:solidFill>
              </a:rPr>
              <a:t>place </a:t>
            </a:r>
            <a:r>
              <a:rPr lang="en-US" sz="1400" dirty="0">
                <a:solidFill>
                  <a:schemeClr val="tx1"/>
                </a:solidFill>
              </a:rPr>
              <a:t>that </a:t>
            </a:r>
            <a:r>
              <a:rPr lang="en-US" sz="1400" dirty="0" smtClean="0">
                <a:solidFill>
                  <a:schemeClr val="tx1"/>
                </a:solidFill>
              </a:rPr>
              <a:t>displays </a:t>
            </a:r>
            <a:r>
              <a:rPr lang="en-US" sz="1400" dirty="0">
                <a:solidFill>
                  <a:schemeClr val="tx1"/>
                </a:solidFill>
              </a:rPr>
              <a:t>information </a:t>
            </a:r>
            <a:r>
              <a:rPr lang="en-US" sz="1400" dirty="0" smtClean="0">
                <a:solidFill>
                  <a:schemeClr val="tx1"/>
                </a:solidFill>
              </a:rPr>
              <a:t>about </a:t>
            </a:r>
            <a:r>
              <a:rPr lang="en-US" sz="1400" dirty="0">
                <a:solidFill>
                  <a:schemeClr val="tx1"/>
                </a:solidFill>
              </a:rPr>
              <a:t>nomenclature, </a:t>
            </a:r>
            <a:r>
              <a:rPr lang="en-US" sz="1400" dirty="0" smtClean="0">
                <a:solidFill>
                  <a:schemeClr val="tx1"/>
                </a:solidFill>
              </a:rPr>
              <a:t>life form, </a:t>
            </a:r>
            <a:r>
              <a:rPr lang="en-US" sz="1400" dirty="0">
                <a:solidFill>
                  <a:schemeClr val="tx1"/>
                </a:solidFill>
              </a:rPr>
              <a:t>and distribution.</a:t>
            </a:r>
            <a:endParaRPr lang="pt-BR" sz="1400" dirty="0">
              <a:solidFill>
                <a:schemeClr val="tx1"/>
              </a:solidFill>
            </a:endParaRPr>
          </a:p>
        </p:txBody>
      </p:sp>
      <p:sp>
        <p:nvSpPr>
          <p:cNvPr id="15" name="Título 1"/>
          <p:cNvSpPr>
            <a:spLocks noGrp="1"/>
          </p:cNvSpPr>
          <p:nvPr>
            <p:ph type="title"/>
          </p:nvPr>
        </p:nvSpPr>
        <p:spPr>
          <a:xfrm>
            <a:off x="899592" y="188913"/>
            <a:ext cx="7250687" cy="647799"/>
          </a:xfrm>
        </p:spPr>
        <p:txBody>
          <a:bodyPr>
            <a:normAutofit/>
          </a:bodyPr>
          <a:lstStyle/>
          <a:p>
            <a:r>
              <a:rPr lang="pt-BR" sz="2800" b="1" dirty="0" smtClean="0"/>
              <a:t>5.1 </a:t>
            </a:r>
            <a:r>
              <a:rPr lang="pt-BR" sz="2800" b="1" dirty="0" err="1" smtClean="0"/>
              <a:t>Controlled</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31</a:t>
            </a:fld>
            <a:endParaRPr lang="pt-BR"/>
          </a:p>
        </p:txBody>
      </p:sp>
    </p:spTree>
    <p:extLst>
      <p:ext uri="{BB962C8B-B14F-4D97-AF65-F5344CB8AC3E}">
        <p14:creationId xmlns:p14="http://schemas.microsoft.com/office/powerpoint/2010/main" val="2912889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ítulo 1"/>
          <p:cNvSpPr>
            <a:spLocks noGrp="1"/>
          </p:cNvSpPr>
          <p:nvPr>
            <p:ph type="title"/>
          </p:nvPr>
        </p:nvSpPr>
        <p:spPr>
          <a:xfrm>
            <a:off x="1767110" y="188913"/>
            <a:ext cx="5588819" cy="647799"/>
          </a:xfrm>
        </p:spPr>
        <p:txBody>
          <a:bodyPr>
            <a:normAutofit/>
          </a:bodyPr>
          <a:lstStyle/>
          <a:p>
            <a:r>
              <a:rPr lang="pt-BR" sz="2800" b="1" dirty="0" smtClean="0"/>
              <a:t>5.2 </a:t>
            </a:r>
            <a:r>
              <a:rPr lang="pt-BR" sz="2800" b="1" dirty="0" err="1" smtClean="0"/>
              <a:t>Free</a:t>
            </a:r>
            <a:r>
              <a:rPr lang="pt-BR" sz="2800" b="1" dirty="0" smtClean="0"/>
              <a:t> </a:t>
            </a:r>
            <a:r>
              <a:rPr lang="pt-BR" sz="2800" b="1" dirty="0" err="1" smtClean="0"/>
              <a:t>Text</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79" y="1062352"/>
            <a:ext cx="8785671"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10121290">
            <a:off x="3868917" y="3155415"/>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4" name="Seta para a direita 13"/>
          <p:cNvSpPr/>
          <p:nvPr/>
        </p:nvSpPr>
        <p:spPr>
          <a:xfrm rot="10121290">
            <a:off x="2044243" y="5946740"/>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6" name="Retângulo 15"/>
          <p:cNvSpPr/>
          <p:nvPr/>
        </p:nvSpPr>
        <p:spPr>
          <a:xfrm>
            <a:off x="2849984" y="986560"/>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1285032" y="980728"/>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03462" y="965870"/>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ângulo de cantos arredondados 18"/>
          <p:cNvSpPr/>
          <p:nvPr/>
        </p:nvSpPr>
        <p:spPr>
          <a:xfrm>
            <a:off x="2699792" y="5877272"/>
            <a:ext cx="5040560"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Click on "</a:t>
            </a:r>
            <a:r>
              <a:rPr lang="en-US" sz="1400" b="1" dirty="0" smtClean="0">
                <a:solidFill>
                  <a:schemeClr val="tx1"/>
                </a:solidFill>
              </a:rPr>
              <a:t>Free text </a:t>
            </a:r>
            <a:r>
              <a:rPr lang="en-US" sz="1400" b="1" dirty="0">
                <a:solidFill>
                  <a:schemeClr val="tx1"/>
                </a:solidFill>
              </a:rPr>
              <a:t>Fields</a:t>
            </a:r>
            <a:r>
              <a:rPr lang="en-US" sz="1400" dirty="0">
                <a:solidFill>
                  <a:schemeClr val="tx1"/>
                </a:solidFill>
              </a:rPr>
              <a:t>" to see the other options (Comments and </a:t>
            </a:r>
            <a:r>
              <a:rPr lang="en-US" sz="1400" dirty="0" smtClean="0">
                <a:solidFill>
                  <a:schemeClr val="tx1"/>
                </a:solidFill>
              </a:rPr>
              <a:t>Description</a:t>
            </a:r>
            <a:r>
              <a:rPr lang="en-US" sz="1400" dirty="0">
                <a:solidFill>
                  <a:schemeClr val="tx1"/>
                </a:solidFill>
              </a:rPr>
              <a:t>)</a:t>
            </a:r>
            <a:r>
              <a:rPr lang="pt-BR" sz="1400" dirty="0" smtClean="0">
                <a:solidFill>
                  <a:schemeClr val="tx1"/>
                </a:solidFill>
              </a:rPr>
              <a:t>.</a:t>
            </a:r>
            <a:endParaRPr lang="pt-BR" sz="1400" dirty="0">
              <a:solidFill>
                <a:schemeClr val="tx1"/>
              </a:solidFill>
            </a:endParaRPr>
          </a:p>
        </p:txBody>
      </p:sp>
      <p:sp>
        <p:nvSpPr>
          <p:cNvPr id="20" name="Retângulo de cantos arredondados 19"/>
          <p:cNvSpPr/>
          <p:nvPr/>
        </p:nvSpPr>
        <p:spPr>
          <a:xfrm>
            <a:off x="4499992" y="1268760"/>
            <a:ext cx="4526036" cy="3384376"/>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b="1" dirty="0">
                <a:solidFill>
                  <a:schemeClr val="tx1"/>
                </a:solidFill>
              </a:rPr>
              <a:t>The </a:t>
            </a:r>
            <a:r>
              <a:rPr lang="en-US" sz="1400" b="1" dirty="0" smtClean="0">
                <a:solidFill>
                  <a:schemeClr val="tx1"/>
                </a:solidFill>
              </a:rPr>
              <a:t>species </a:t>
            </a:r>
            <a:r>
              <a:rPr lang="en-US" sz="1400" b="1" dirty="0">
                <a:solidFill>
                  <a:schemeClr val="tx1"/>
                </a:solidFill>
              </a:rPr>
              <a:t>have the following free </a:t>
            </a:r>
            <a:r>
              <a:rPr lang="en-US" sz="1400" b="1" dirty="0" smtClean="0">
                <a:solidFill>
                  <a:schemeClr val="tx1"/>
                </a:solidFill>
              </a:rPr>
              <a:t>text fields: </a:t>
            </a:r>
            <a:endParaRPr lang="pt-BR" sz="1400" dirty="0" smtClean="0">
              <a:solidFill>
                <a:schemeClr val="tx1"/>
              </a:solidFill>
            </a:endParaRPr>
          </a:p>
          <a:p>
            <a:pPr algn="just"/>
            <a:endParaRPr lang="pt-BR" sz="1400" dirty="0" smtClean="0">
              <a:solidFill>
                <a:schemeClr val="tx1"/>
              </a:solidFill>
            </a:endParaRPr>
          </a:p>
          <a:p>
            <a:pPr marL="342900" indent="-342900" algn="just">
              <a:buFont typeface="+mj-lt"/>
              <a:buAutoNum type="arabicPeriod"/>
            </a:pPr>
            <a:r>
              <a:rPr lang="pt-BR" sz="1400" b="1" dirty="0" err="1" smtClean="0">
                <a:solidFill>
                  <a:schemeClr val="tx1"/>
                </a:solidFill>
              </a:rPr>
              <a:t>Interactive</a:t>
            </a:r>
            <a:r>
              <a:rPr lang="pt-BR" sz="1400" b="1" dirty="0" smtClean="0">
                <a:solidFill>
                  <a:schemeClr val="tx1"/>
                </a:solidFill>
              </a:rPr>
              <a:t> Key</a:t>
            </a:r>
            <a:r>
              <a:rPr lang="pt-BR" sz="1400" dirty="0" smtClean="0">
                <a:solidFill>
                  <a:schemeClr val="tx1"/>
                </a:solidFill>
              </a:rPr>
              <a:t> – </a:t>
            </a:r>
            <a:r>
              <a:rPr lang="en-US" sz="1400" dirty="0">
                <a:solidFill>
                  <a:schemeClr val="tx1"/>
                </a:solidFill>
              </a:rPr>
              <a:t>The user </a:t>
            </a:r>
            <a:r>
              <a:rPr lang="en-US" sz="1400" dirty="0" smtClean="0">
                <a:solidFill>
                  <a:schemeClr val="tx1"/>
                </a:solidFill>
              </a:rPr>
              <a:t>can </a:t>
            </a:r>
            <a:r>
              <a:rPr lang="en-US" sz="1400" dirty="0">
                <a:solidFill>
                  <a:schemeClr val="tx1"/>
                </a:solidFill>
              </a:rPr>
              <a:t>insert a link to their interactive </a:t>
            </a:r>
            <a:r>
              <a:rPr lang="en-US" sz="1400" dirty="0" smtClean="0">
                <a:solidFill>
                  <a:schemeClr val="tx1"/>
                </a:solidFill>
              </a:rPr>
              <a:t>key</a:t>
            </a:r>
            <a:r>
              <a:rPr lang="pt-BR" sz="1400" dirty="0">
                <a:solidFill>
                  <a:schemeClr val="tx1"/>
                </a:solidFill>
              </a:rPr>
              <a:t> </a:t>
            </a:r>
            <a:r>
              <a:rPr lang="pt-BR" sz="1400" dirty="0" smtClean="0">
                <a:solidFill>
                  <a:schemeClr val="tx1"/>
                </a:solidFill>
              </a:rPr>
              <a:t>if there are infraspecific taxa</a:t>
            </a:r>
          </a:p>
          <a:p>
            <a:pPr marL="342900" indent="-342900" algn="just">
              <a:buFont typeface="+mj-lt"/>
              <a:buAutoNum type="arabicPeriod"/>
            </a:pPr>
            <a:r>
              <a:rPr lang="pt-BR" sz="1400" b="1" dirty="0" err="1" smtClean="0">
                <a:solidFill>
                  <a:schemeClr val="tx1"/>
                </a:solidFill>
              </a:rPr>
              <a:t>Dichotomous</a:t>
            </a:r>
            <a:r>
              <a:rPr lang="pt-BR" sz="1400" b="1" dirty="0" smtClean="0">
                <a:solidFill>
                  <a:schemeClr val="tx1"/>
                </a:solidFill>
              </a:rPr>
              <a:t> Key</a:t>
            </a:r>
            <a:r>
              <a:rPr lang="pt-BR" sz="1400" dirty="0" smtClean="0">
                <a:solidFill>
                  <a:schemeClr val="tx1"/>
                </a:solidFill>
              </a:rPr>
              <a:t> – </a:t>
            </a:r>
            <a:r>
              <a:rPr lang="en-US" sz="1400" dirty="0">
                <a:solidFill>
                  <a:schemeClr val="tx1"/>
                </a:solidFill>
              </a:rPr>
              <a:t>Text box for the user to type or paste </a:t>
            </a:r>
            <a:r>
              <a:rPr lang="en-US" sz="1400" dirty="0" smtClean="0">
                <a:solidFill>
                  <a:schemeClr val="tx1"/>
                </a:solidFill>
              </a:rPr>
              <a:t>key if there are </a:t>
            </a:r>
            <a:r>
              <a:rPr lang="en-US" sz="1400" dirty="0" err="1" smtClean="0">
                <a:solidFill>
                  <a:schemeClr val="tx1"/>
                </a:solidFill>
              </a:rPr>
              <a:t>infraspecific</a:t>
            </a:r>
            <a:r>
              <a:rPr lang="en-US" sz="1400" dirty="0" smtClean="0">
                <a:solidFill>
                  <a:schemeClr val="tx1"/>
                </a:solidFill>
              </a:rPr>
              <a:t> taxa</a:t>
            </a:r>
          </a:p>
          <a:p>
            <a:pPr marL="342900" indent="-342900" algn="just">
              <a:buFont typeface="+mj-lt"/>
              <a:buAutoNum type="arabicPeriod"/>
            </a:pPr>
            <a:r>
              <a:rPr lang="pt-BR" sz="1400" b="1" dirty="0" err="1" smtClean="0">
                <a:solidFill>
                  <a:schemeClr val="tx1"/>
                </a:solidFill>
              </a:rPr>
              <a:t>Comments</a:t>
            </a:r>
            <a:r>
              <a:rPr lang="pt-BR" sz="1400" dirty="0" smtClean="0">
                <a:solidFill>
                  <a:schemeClr val="tx1"/>
                </a:solidFill>
              </a:rPr>
              <a:t> – </a:t>
            </a:r>
            <a:r>
              <a:rPr lang="en-US" sz="1400" dirty="0">
                <a:solidFill>
                  <a:schemeClr val="tx1"/>
                </a:solidFill>
              </a:rPr>
              <a:t>Comments related to the </a:t>
            </a:r>
            <a:r>
              <a:rPr lang="en-US" sz="1400" dirty="0" smtClean="0">
                <a:solidFill>
                  <a:schemeClr val="tx1"/>
                </a:solidFill>
              </a:rPr>
              <a:t>species </a:t>
            </a:r>
            <a:r>
              <a:rPr lang="en-US" sz="1400" dirty="0">
                <a:solidFill>
                  <a:schemeClr val="tx1"/>
                </a:solidFill>
              </a:rPr>
              <a:t>that will appear on the public page. </a:t>
            </a:r>
            <a:endParaRPr lang="en-US" sz="1400" dirty="0" smtClean="0">
              <a:solidFill>
                <a:schemeClr val="tx1"/>
              </a:solidFill>
            </a:endParaRPr>
          </a:p>
          <a:p>
            <a:pPr marL="342900" indent="-342900" algn="just">
              <a:buFont typeface="+mj-lt"/>
              <a:buAutoNum type="arabicPeriod"/>
            </a:pPr>
            <a:r>
              <a:rPr lang="pt-BR" sz="1400" b="1" dirty="0" err="1" smtClean="0">
                <a:solidFill>
                  <a:schemeClr val="tx1"/>
                </a:solidFill>
              </a:rPr>
              <a:t>Free-text</a:t>
            </a:r>
            <a:r>
              <a:rPr lang="pt-BR" sz="1400" b="1" dirty="0" smtClean="0">
                <a:solidFill>
                  <a:schemeClr val="tx1"/>
                </a:solidFill>
              </a:rPr>
              <a:t> </a:t>
            </a:r>
            <a:r>
              <a:rPr lang="pt-BR" sz="1400" b="1" dirty="0" err="1" smtClean="0">
                <a:solidFill>
                  <a:schemeClr val="tx1"/>
                </a:solidFill>
              </a:rPr>
              <a:t>Description</a:t>
            </a:r>
            <a:r>
              <a:rPr lang="pt-BR" sz="1400" dirty="0" smtClean="0">
                <a:solidFill>
                  <a:schemeClr val="tx1"/>
                </a:solidFill>
              </a:rPr>
              <a:t> – </a:t>
            </a:r>
            <a:r>
              <a:rPr lang="en-US" sz="1400" dirty="0">
                <a:solidFill>
                  <a:schemeClr val="tx1"/>
                </a:solidFill>
              </a:rPr>
              <a:t>Text box for the user to type or </a:t>
            </a:r>
            <a:r>
              <a:rPr lang="en-US" sz="1400" dirty="0" smtClean="0">
                <a:solidFill>
                  <a:schemeClr val="tx1"/>
                </a:solidFill>
              </a:rPr>
              <a:t>paste a description</a:t>
            </a:r>
            <a:r>
              <a:rPr lang="en-US" sz="1400" dirty="0">
                <a:solidFill>
                  <a:schemeClr val="tx1"/>
                </a:solidFill>
              </a:rPr>
              <a:t> </a:t>
            </a:r>
            <a:r>
              <a:rPr lang="en-US" sz="1400" dirty="0" smtClean="0">
                <a:solidFill>
                  <a:schemeClr val="tx1"/>
                </a:solidFill>
              </a:rPr>
              <a:t>or to differentiate between similar species</a:t>
            </a:r>
          </a:p>
          <a:p>
            <a:pPr marL="342900" indent="-342900" algn="just">
              <a:buFont typeface="+mj-lt"/>
              <a:buAutoNum type="arabicPeriod"/>
            </a:pPr>
            <a:r>
              <a:rPr lang="pt-BR" sz="1400" b="1" dirty="0" smtClean="0">
                <a:solidFill>
                  <a:schemeClr val="tx1"/>
                </a:solidFill>
              </a:rPr>
              <a:t>Private </a:t>
            </a:r>
            <a:r>
              <a:rPr lang="pt-BR" sz="1400" b="1" dirty="0" err="1" smtClean="0">
                <a:solidFill>
                  <a:schemeClr val="tx1"/>
                </a:solidFill>
              </a:rPr>
              <a:t>Comments</a:t>
            </a:r>
            <a:r>
              <a:rPr lang="pt-BR" sz="1400" dirty="0" smtClean="0">
                <a:solidFill>
                  <a:schemeClr val="tx1"/>
                </a:solidFill>
              </a:rPr>
              <a:t> – </a:t>
            </a:r>
            <a:r>
              <a:rPr lang="en-US" sz="1400" dirty="0">
                <a:solidFill>
                  <a:schemeClr val="tx1"/>
                </a:solidFill>
              </a:rPr>
              <a:t>Comments that appear only in the system work area and which may assist in communication between those responsible for </a:t>
            </a:r>
            <a:r>
              <a:rPr lang="en-US" sz="1400" dirty="0" smtClean="0">
                <a:solidFill>
                  <a:schemeClr val="tx1"/>
                </a:solidFill>
              </a:rPr>
              <a:t>multi-authored monographs</a:t>
            </a:r>
            <a:r>
              <a:rPr lang="en-US" sz="1400" dirty="0">
                <a:solidFill>
                  <a:schemeClr val="tx1"/>
                </a:solidFill>
              </a:rPr>
              <a:t>.</a:t>
            </a:r>
            <a:endParaRPr lang="pt-BR" sz="1400" dirty="0" smtClean="0">
              <a:solidFill>
                <a:schemeClr val="tx1"/>
              </a:solidFill>
            </a:endParaRPr>
          </a:p>
        </p:txBody>
      </p:sp>
      <p:sp>
        <p:nvSpPr>
          <p:cNvPr id="3" name="Espaço Reservado para Número de Slide 2"/>
          <p:cNvSpPr>
            <a:spLocks noGrp="1"/>
          </p:cNvSpPr>
          <p:nvPr>
            <p:ph type="sldNum" sz="quarter" idx="12"/>
          </p:nvPr>
        </p:nvSpPr>
        <p:spPr/>
        <p:txBody>
          <a:bodyPr/>
          <a:lstStyle/>
          <a:p>
            <a:fld id="{29C8F5F1-BC31-42E4-9370-55C4DE4BC43B}" type="slidenum">
              <a:rPr lang="pt-BR" smtClean="0"/>
              <a:t>32</a:t>
            </a:fld>
            <a:endParaRPr lang="pt-BR"/>
          </a:p>
        </p:txBody>
      </p:sp>
    </p:spTree>
    <p:extLst>
      <p:ext uri="{BB962C8B-B14F-4D97-AF65-F5344CB8AC3E}">
        <p14:creationId xmlns:p14="http://schemas.microsoft.com/office/powerpoint/2010/main" val="688964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79" y="1062352"/>
            <a:ext cx="8785671"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10121290">
            <a:off x="3086235" y="3630577"/>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Retângulo 11"/>
          <p:cNvSpPr/>
          <p:nvPr/>
        </p:nvSpPr>
        <p:spPr>
          <a:xfrm>
            <a:off x="2864362" y="992910"/>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299410" y="987078"/>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03462" y="975395"/>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a:off x="3923928" y="3140968"/>
            <a:ext cx="4839051" cy="144016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400" b="1" dirty="0" smtClean="0">
                <a:solidFill>
                  <a:schemeClr val="tx1"/>
                </a:solidFill>
              </a:rPr>
              <a:t>Key </a:t>
            </a:r>
            <a:r>
              <a:rPr lang="pt-BR" sz="1400" b="1" dirty="0" err="1" smtClean="0">
                <a:solidFill>
                  <a:schemeClr val="tx1"/>
                </a:solidFill>
              </a:rPr>
              <a:t>field</a:t>
            </a:r>
            <a:r>
              <a:rPr lang="pt-BR" sz="1400" b="1" dirty="0" smtClean="0">
                <a:solidFill>
                  <a:schemeClr val="tx1"/>
                </a:solidFill>
              </a:rPr>
              <a:t> </a:t>
            </a:r>
          </a:p>
          <a:p>
            <a:pPr marL="285750" indent="-285750" algn="just">
              <a:buFont typeface="Arial" panose="020B0604020202020204" pitchFamily="34" charset="0"/>
              <a:buChar char="•"/>
            </a:pPr>
            <a:r>
              <a:rPr lang="en-US" sz="1400" dirty="0">
                <a:solidFill>
                  <a:schemeClr val="tx1"/>
                </a:solidFill>
              </a:rPr>
              <a:t>This field is only available for </a:t>
            </a:r>
            <a:r>
              <a:rPr lang="en-US" sz="1400" dirty="0" smtClean="0">
                <a:solidFill>
                  <a:schemeClr val="tx1"/>
                </a:solidFill>
              </a:rPr>
              <a:t>species with </a:t>
            </a:r>
            <a:r>
              <a:rPr lang="en-US" sz="1400" dirty="0" err="1" smtClean="0">
                <a:solidFill>
                  <a:schemeClr val="tx1"/>
                </a:solidFill>
              </a:rPr>
              <a:t>infraspecific</a:t>
            </a:r>
            <a:r>
              <a:rPr lang="en-US" sz="1400" dirty="0" smtClean="0">
                <a:solidFill>
                  <a:schemeClr val="tx1"/>
                </a:solidFill>
              </a:rPr>
              <a:t> taxa</a:t>
            </a:r>
            <a:endParaRPr lang="pt-BR" sz="1400" dirty="0" smtClean="0">
              <a:solidFill>
                <a:schemeClr val="tx1"/>
              </a:solidFill>
            </a:endParaRPr>
          </a:p>
          <a:p>
            <a:pPr marL="285750" indent="-285750" algn="just">
              <a:buFont typeface="Arial" panose="020B0604020202020204" pitchFamily="34" charset="0"/>
              <a:buChar char="•"/>
            </a:pPr>
            <a:r>
              <a:rPr lang="en-US" sz="1400" dirty="0">
                <a:solidFill>
                  <a:schemeClr val="tx1"/>
                </a:solidFill>
              </a:rPr>
              <a:t>The user may choose to complete the </a:t>
            </a:r>
            <a:r>
              <a:rPr lang="en-US" sz="1400" b="1" dirty="0">
                <a:solidFill>
                  <a:schemeClr val="tx1"/>
                </a:solidFill>
              </a:rPr>
              <a:t>Interactive Key OR Dichotomous Key</a:t>
            </a:r>
            <a:r>
              <a:rPr lang="en-US" sz="1400" dirty="0">
                <a:solidFill>
                  <a:schemeClr val="tx1"/>
                </a:solidFill>
              </a:rPr>
              <a:t>.</a:t>
            </a:r>
            <a:endParaRPr lang="pt-BR" sz="1400" dirty="0">
              <a:solidFill>
                <a:schemeClr val="tx1"/>
              </a:solidFill>
            </a:endParaRPr>
          </a:p>
        </p:txBody>
      </p:sp>
      <p:sp>
        <p:nvSpPr>
          <p:cNvPr id="19" name="Título 1"/>
          <p:cNvSpPr>
            <a:spLocks noGrp="1"/>
          </p:cNvSpPr>
          <p:nvPr>
            <p:ph type="title"/>
          </p:nvPr>
        </p:nvSpPr>
        <p:spPr>
          <a:xfrm>
            <a:off x="1767110" y="188913"/>
            <a:ext cx="5588819" cy="647799"/>
          </a:xfrm>
        </p:spPr>
        <p:txBody>
          <a:bodyPr>
            <a:normAutofit/>
          </a:bodyPr>
          <a:lstStyle/>
          <a:p>
            <a:r>
              <a:rPr lang="pt-BR" sz="2800" b="1" dirty="0" smtClean="0"/>
              <a:t>5.2 </a:t>
            </a:r>
            <a:r>
              <a:rPr lang="pt-BR" sz="2800" b="1" dirty="0" err="1" smtClean="0"/>
              <a:t>Free</a:t>
            </a:r>
            <a:r>
              <a:rPr lang="pt-BR" sz="2800" b="1" dirty="0" smtClean="0"/>
              <a:t> </a:t>
            </a:r>
            <a:r>
              <a:rPr lang="pt-BR" sz="2800" b="1" dirty="0" err="1" smtClean="0"/>
              <a:t>Text</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33</a:t>
            </a:fld>
            <a:endParaRPr lang="pt-BR"/>
          </a:p>
        </p:txBody>
      </p:sp>
    </p:spTree>
    <p:extLst>
      <p:ext uri="{BB962C8B-B14F-4D97-AF65-F5344CB8AC3E}">
        <p14:creationId xmlns:p14="http://schemas.microsoft.com/office/powerpoint/2010/main" val="64943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79" y="1062352"/>
            <a:ext cx="8785671"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9877736">
            <a:off x="3111475" y="3596148"/>
            <a:ext cx="757998" cy="2975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3" name="Retângulo de cantos arredondados 2"/>
          <p:cNvSpPr/>
          <p:nvPr/>
        </p:nvSpPr>
        <p:spPr>
          <a:xfrm>
            <a:off x="1206674" y="3926582"/>
            <a:ext cx="1872208" cy="263662"/>
          </a:xfrm>
          <a:prstGeom prst="roundRect">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13" name="Retângulo 12"/>
          <p:cNvSpPr/>
          <p:nvPr/>
        </p:nvSpPr>
        <p:spPr>
          <a:xfrm>
            <a:off x="2872870" y="992910"/>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307918" y="987078"/>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579150" y="1030826"/>
            <a:ext cx="448698" cy="18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a:off x="3779912" y="3325672"/>
            <a:ext cx="3918649" cy="7514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Text formatting tool for </a:t>
            </a:r>
            <a:r>
              <a:rPr lang="en-US" sz="1400" b="1" dirty="0">
                <a:solidFill>
                  <a:schemeClr val="tx1"/>
                </a:solidFill>
              </a:rPr>
              <a:t>Dichotomous Key</a:t>
            </a:r>
            <a:r>
              <a:rPr lang="en-US" sz="1400" dirty="0">
                <a:solidFill>
                  <a:schemeClr val="tx1"/>
                </a:solidFill>
              </a:rPr>
              <a:t>.</a:t>
            </a:r>
            <a:endParaRPr lang="pt-BR" sz="1400" dirty="0">
              <a:solidFill>
                <a:schemeClr val="tx1"/>
              </a:solidFill>
            </a:endParaRPr>
          </a:p>
        </p:txBody>
      </p:sp>
      <p:sp>
        <p:nvSpPr>
          <p:cNvPr id="19" name="Título 1"/>
          <p:cNvSpPr>
            <a:spLocks noGrp="1"/>
          </p:cNvSpPr>
          <p:nvPr>
            <p:ph type="title"/>
          </p:nvPr>
        </p:nvSpPr>
        <p:spPr>
          <a:xfrm>
            <a:off x="1767110" y="188913"/>
            <a:ext cx="5588819" cy="647799"/>
          </a:xfrm>
        </p:spPr>
        <p:txBody>
          <a:bodyPr>
            <a:normAutofit/>
          </a:bodyPr>
          <a:lstStyle/>
          <a:p>
            <a:r>
              <a:rPr lang="pt-BR" sz="2800" b="1" dirty="0" smtClean="0"/>
              <a:t>5.2 </a:t>
            </a:r>
            <a:r>
              <a:rPr lang="pt-BR" sz="2800" b="1" dirty="0" err="1" smtClean="0"/>
              <a:t>Free</a:t>
            </a:r>
            <a:r>
              <a:rPr lang="pt-BR" sz="2800" b="1" dirty="0" smtClean="0"/>
              <a:t> </a:t>
            </a:r>
            <a:r>
              <a:rPr lang="pt-BR" sz="2800" b="1" dirty="0" err="1" smtClean="0"/>
              <a:t>Text</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34</a:t>
            </a:fld>
            <a:endParaRPr lang="pt-BR"/>
          </a:p>
        </p:txBody>
      </p:sp>
    </p:spTree>
    <p:extLst>
      <p:ext uri="{BB962C8B-B14F-4D97-AF65-F5344CB8AC3E}">
        <p14:creationId xmlns:p14="http://schemas.microsoft.com/office/powerpoint/2010/main" val="3064561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 y="981328"/>
            <a:ext cx="8841233"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12"/>
          <p:cNvSpPr/>
          <p:nvPr/>
        </p:nvSpPr>
        <p:spPr>
          <a:xfrm>
            <a:off x="2688596" y="992910"/>
            <a:ext cx="646568" cy="8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rot="9495452">
            <a:off x="1932621" y="3122574"/>
            <a:ext cx="1174264"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5" name="Seta para a direita 14"/>
          <p:cNvSpPr/>
          <p:nvPr/>
        </p:nvSpPr>
        <p:spPr>
          <a:xfrm rot="8312776">
            <a:off x="2253361" y="3437776"/>
            <a:ext cx="1174264"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6" name="Retângulo de cantos arredondados 15"/>
          <p:cNvSpPr/>
          <p:nvPr/>
        </p:nvSpPr>
        <p:spPr>
          <a:xfrm>
            <a:off x="3001348" y="2852936"/>
            <a:ext cx="4896544" cy="918365"/>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pt-BR" sz="1400" dirty="0" err="1" smtClean="0">
                <a:solidFill>
                  <a:schemeClr val="tx1"/>
                </a:solidFill>
              </a:rPr>
              <a:t>Option</a:t>
            </a:r>
            <a:r>
              <a:rPr lang="pt-BR" sz="1400" dirty="0" smtClean="0">
                <a:solidFill>
                  <a:schemeClr val="tx1"/>
                </a:solidFill>
              </a:rPr>
              <a:t> for </a:t>
            </a:r>
            <a:r>
              <a:rPr lang="pt-BR" sz="1400" b="1" dirty="0" err="1" smtClean="0">
                <a:solidFill>
                  <a:schemeClr val="tx1"/>
                </a:solidFill>
              </a:rPr>
              <a:t>Interactive</a:t>
            </a:r>
            <a:r>
              <a:rPr lang="pt-BR" sz="1400" b="1" dirty="0" smtClean="0">
                <a:solidFill>
                  <a:schemeClr val="tx1"/>
                </a:solidFill>
              </a:rPr>
              <a:t> Key</a:t>
            </a:r>
            <a:r>
              <a:rPr lang="pt-BR" sz="1400" dirty="0" smtClean="0">
                <a:solidFill>
                  <a:schemeClr val="tx1"/>
                </a:solidFill>
              </a:rPr>
              <a:t>. </a:t>
            </a:r>
          </a:p>
          <a:p>
            <a:pPr marL="285750" indent="-285750" algn="just">
              <a:buFont typeface="Arial" panose="020B0604020202020204" pitchFamily="34" charset="0"/>
              <a:buChar char="•"/>
            </a:pPr>
            <a:r>
              <a:rPr lang="en-US" sz="1400" dirty="0">
                <a:solidFill>
                  <a:schemeClr val="tx1"/>
                </a:solidFill>
              </a:rPr>
              <a:t>The user must inform the link </a:t>
            </a:r>
            <a:r>
              <a:rPr lang="en-US" sz="1400" dirty="0" smtClean="0">
                <a:solidFill>
                  <a:schemeClr val="tx1"/>
                </a:solidFill>
              </a:rPr>
              <a:t>where </a:t>
            </a:r>
            <a:r>
              <a:rPr lang="en-US" sz="1400" dirty="0">
                <a:solidFill>
                  <a:schemeClr val="tx1"/>
                </a:solidFill>
              </a:rPr>
              <a:t>the interactive </a:t>
            </a:r>
            <a:r>
              <a:rPr lang="en-US" sz="1400" dirty="0" smtClean="0">
                <a:solidFill>
                  <a:schemeClr val="tx1"/>
                </a:solidFill>
              </a:rPr>
              <a:t>key is found</a:t>
            </a:r>
            <a:r>
              <a:rPr lang="pt-BR" sz="1400" dirty="0" smtClean="0">
                <a:solidFill>
                  <a:schemeClr val="tx1"/>
                </a:solidFill>
              </a:rPr>
              <a:t>.</a:t>
            </a:r>
            <a:endParaRPr lang="pt-BR" sz="1400" dirty="0">
              <a:solidFill>
                <a:schemeClr val="tx1"/>
              </a:solidFill>
            </a:endParaRPr>
          </a:p>
        </p:txBody>
      </p:sp>
      <p:sp>
        <p:nvSpPr>
          <p:cNvPr id="18" name="Título 1"/>
          <p:cNvSpPr>
            <a:spLocks noGrp="1"/>
          </p:cNvSpPr>
          <p:nvPr>
            <p:ph type="title"/>
          </p:nvPr>
        </p:nvSpPr>
        <p:spPr>
          <a:xfrm>
            <a:off x="1767110" y="188913"/>
            <a:ext cx="5588819" cy="647799"/>
          </a:xfrm>
        </p:spPr>
        <p:txBody>
          <a:bodyPr>
            <a:normAutofit/>
          </a:bodyPr>
          <a:lstStyle/>
          <a:p>
            <a:r>
              <a:rPr lang="pt-BR" sz="2800" b="1" dirty="0" smtClean="0"/>
              <a:t>5.2 </a:t>
            </a:r>
            <a:r>
              <a:rPr lang="pt-BR" sz="2800" b="1" dirty="0" err="1" smtClean="0"/>
              <a:t>Free</a:t>
            </a:r>
            <a:r>
              <a:rPr lang="pt-BR" sz="2800" b="1" dirty="0" smtClean="0"/>
              <a:t> </a:t>
            </a:r>
            <a:r>
              <a:rPr lang="pt-BR" sz="2800" b="1" dirty="0" err="1" smtClean="0"/>
              <a:t>Text</a:t>
            </a:r>
            <a:r>
              <a:rPr lang="pt-BR" sz="2800" b="1" dirty="0" smtClean="0"/>
              <a:t> </a:t>
            </a:r>
            <a:r>
              <a:rPr lang="pt-BR" sz="2800" b="1" dirty="0" err="1" smtClean="0"/>
              <a:t>Fields</a:t>
            </a:r>
            <a:r>
              <a:rPr lang="pt-BR" sz="2800" b="1" dirty="0" smtClean="0"/>
              <a:t> for </a:t>
            </a:r>
            <a:r>
              <a:rPr lang="pt-BR" sz="2800" b="1" dirty="0" err="1" smtClean="0"/>
              <a:t>Species</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35</a:t>
            </a:fld>
            <a:endParaRPr lang="pt-BR"/>
          </a:p>
        </p:txBody>
      </p:sp>
    </p:spTree>
    <p:extLst>
      <p:ext uri="{BB962C8B-B14F-4D97-AF65-F5344CB8AC3E}">
        <p14:creationId xmlns:p14="http://schemas.microsoft.com/office/powerpoint/2010/main" val="2676821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ítulo 1"/>
          <p:cNvSpPr>
            <a:spLocks noGrp="1"/>
          </p:cNvSpPr>
          <p:nvPr>
            <p:ph type="title"/>
          </p:nvPr>
        </p:nvSpPr>
        <p:spPr>
          <a:xfrm>
            <a:off x="1259633" y="188913"/>
            <a:ext cx="6624735" cy="647799"/>
          </a:xfrm>
        </p:spPr>
        <p:txBody>
          <a:bodyPr>
            <a:normAutofit/>
          </a:bodyPr>
          <a:lstStyle/>
          <a:p>
            <a:r>
              <a:rPr lang="pt-BR" sz="2800" b="1" dirty="0" smtClean="0"/>
              <a:t>6. </a:t>
            </a:r>
            <a:r>
              <a:rPr lang="pt-BR" sz="2800" b="1" dirty="0" err="1" smtClean="0"/>
              <a:t>Algae</a:t>
            </a:r>
            <a:r>
              <a:rPr lang="pt-BR" sz="2800" b="1" dirty="0" smtClean="0"/>
              <a:t>, </a:t>
            </a:r>
            <a:r>
              <a:rPr lang="pt-BR" sz="2800" b="1" dirty="0" err="1" smtClean="0"/>
              <a:t>Bryophytes</a:t>
            </a:r>
            <a:r>
              <a:rPr lang="pt-BR" sz="2800" b="1" dirty="0" smtClean="0"/>
              <a:t> </a:t>
            </a:r>
            <a:r>
              <a:rPr lang="pt-BR" sz="2800" b="1" dirty="0" err="1" smtClean="0"/>
              <a:t>and</a:t>
            </a:r>
            <a:r>
              <a:rPr lang="pt-BR" sz="2800" b="1" dirty="0" smtClean="0"/>
              <a:t> </a:t>
            </a:r>
            <a:r>
              <a:rPr lang="pt-BR" sz="2800" b="1" dirty="0" err="1" smtClean="0"/>
              <a:t>Fungi</a:t>
            </a:r>
            <a:endParaRPr lang="pt-BR" sz="2800" b="1"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24" y="1053336"/>
            <a:ext cx="8820472"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ta para a direita 8"/>
          <p:cNvSpPr/>
          <p:nvPr/>
        </p:nvSpPr>
        <p:spPr>
          <a:xfrm rot="18057164">
            <a:off x="7455989" y="2092625"/>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1" name="Retângulo 10"/>
          <p:cNvSpPr/>
          <p:nvPr/>
        </p:nvSpPr>
        <p:spPr>
          <a:xfrm>
            <a:off x="2728257" y="1170640"/>
            <a:ext cx="475591" cy="79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de cantos arredondados 12"/>
          <p:cNvSpPr/>
          <p:nvPr/>
        </p:nvSpPr>
        <p:spPr>
          <a:xfrm>
            <a:off x="4644008" y="2636912"/>
            <a:ext cx="4368031" cy="1033763"/>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b="1" dirty="0" smtClean="0">
                <a:solidFill>
                  <a:schemeClr val="tx1"/>
                </a:solidFill>
              </a:rPr>
              <a:t>Algae</a:t>
            </a:r>
            <a:r>
              <a:rPr lang="en-US" sz="1400" b="1" dirty="0">
                <a:solidFill>
                  <a:schemeClr val="tx1"/>
                </a:solidFill>
              </a:rPr>
              <a:t>, Bryophytes and Fungi do not have "Controlled Fields", </a:t>
            </a:r>
            <a:r>
              <a:rPr lang="en-US" sz="1400" b="1" dirty="0" smtClean="0">
                <a:solidFill>
                  <a:schemeClr val="tx1"/>
                </a:solidFill>
              </a:rPr>
              <a:t>therefore for them the </a:t>
            </a:r>
            <a:r>
              <a:rPr lang="en-US" sz="1400" b="1" dirty="0">
                <a:solidFill>
                  <a:schemeClr val="tx1"/>
                </a:solidFill>
              </a:rPr>
              <a:t>"</a:t>
            </a:r>
            <a:r>
              <a:rPr lang="en-US" sz="1400" b="1" dirty="0" smtClean="0">
                <a:solidFill>
                  <a:schemeClr val="tx1"/>
                </a:solidFill>
              </a:rPr>
              <a:t>Free Text Description</a:t>
            </a:r>
            <a:r>
              <a:rPr lang="en-US" sz="1400" b="1" dirty="0">
                <a:solidFill>
                  <a:schemeClr val="tx1"/>
                </a:solidFill>
              </a:rPr>
              <a:t>" </a:t>
            </a:r>
            <a:r>
              <a:rPr lang="en-US" sz="1400" b="1" dirty="0" smtClean="0">
                <a:solidFill>
                  <a:schemeClr val="tx1"/>
                </a:solidFill>
              </a:rPr>
              <a:t>IS MANDATORY</a:t>
            </a:r>
            <a:r>
              <a:rPr lang="pt-BR" sz="1400" b="1" dirty="0" smtClean="0">
                <a:solidFill>
                  <a:schemeClr val="tx1"/>
                </a:solidFill>
              </a:rPr>
              <a:t>.</a:t>
            </a:r>
            <a:r>
              <a:rPr lang="pt-BR" sz="1400" dirty="0" smtClean="0">
                <a:solidFill>
                  <a:schemeClr val="tx1"/>
                </a:solidFill>
              </a:rPr>
              <a:t>	</a:t>
            </a:r>
            <a:endParaRPr lang="pt-BR" sz="1400" dirty="0">
              <a:solidFill>
                <a:schemeClr val="tx1"/>
              </a:solidFill>
            </a:endParaRPr>
          </a:p>
        </p:txBody>
      </p:sp>
      <p:sp>
        <p:nvSpPr>
          <p:cNvPr id="10" name="Espaço Reservado para Número de Slide 9"/>
          <p:cNvSpPr>
            <a:spLocks noGrp="1"/>
          </p:cNvSpPr>
          <p:nvPr>
            <p:ph type="sldNum" sz="quarter" idx="12"/>
          </p:nvPr>
        </p:nvSpPr>
        <p:spPr/>
        <p:txBody>
          <a:bodyPr/>
          <a:lstStyle/>
          <a:p>
            <a:fld id="{29C8F5F1-BC31-42E4-9370-55C4DE4BC43B}" type="slidenum">
              <a:rPr lang="pt-BR" smtClean="0"/>
              <a:t>36</a:t>
            </a:fld>
            <a:endParaRPr lang="pt-BR"/>
          </a:p>
        </p:txBody>
      </p:sp>
    </p:spTree>
    <p:extLst>
      <p:ext uri="{BB962C8B-B14F-4D97-AF65-F5344CB8AC3E}">
        <p14:creationId xmlns:p14="http://schemas.microsoft.com/office/powerpoint/2010/main" val="644018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21" y="981328"/>
            <a:ext cx="889317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de cantos arredondados 12"/>
          <p:cNvSpPr/>
          <p:nvPr/>
        </p:nvSpPr>
        <p:spPr>
          <a:xfrm>
            <a:off x="4211960" y="1556792"/>
            <a:ext cx="4526036" cy="3528391"/>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b="1" dirty="0" smtClean="0">
                <a:solidFill>
                  <a:schemeClr val="tx1"/>
                </a:solidFill>
              </a:rPr>
              <a:t>Algae, Bryophytes and Fungi have </a:t>
            </a:r>
            <a:r>
              <a:rPr lang="en-US" sz="1400" b="1" dirty="0">
                <a:solidFill>
                  <a:schemeClr val="tx1"/>
                </a:solidFill>
              </a:rPr>
              <a:t>the following free </a:t>
            </a:r>
            <a:r>
              <a:rPr lang="en-US" sz="1400" b="1" dirty="0" smtClean="0">
                <a:solidFill>
                  <a:schemeClr val="tx1"/>
                </a:solidFill>
              </a:rPr>
              <a:t>text fields: </a:t>
            </a:r>
            <a:endParaRPr lang="pt-BR" sz="1400" dirty="0" smtClean="0">
              <a:solidFill>
                <a:schemeClr val="tx1"/>
              </a:solidFill>
            </a:endParaRPr>
          </a:p>
          <a:p>
            <a:pPr algn="just"/>
            <a:endParaRPr lang="pt-BR" sz="1400" dirty="0" smtClean="0">
              <a:solidFill>
                <a:schemeClr val="tx1"/>
              </a:solidFill>
            </a:endParaRPr>
          </a:p>
          <a:p>
            <a:pPr marL="342900" indent="-342900" algn="just">
              <a:buFont typeface="+mj-lt"/>
              <a:buAutoNum type="arabicPeriod"/>
            </a:pPr>
            <a:r>
              <a:rPr lang="pt-BR" sz="1400" b="1" dirty="0" err="1" smtClean="0">
                <a:solidFill>
                  <a:schemeClr val="tx1"/>
                </a:solidFill>
              </a:rPr>
              <a:t>Interactive</a:t>
            </a:r>
            <a:r>
              <a:rPr lang="pt-BR" sz="1400" b="1" dirty="0" smtClean="0">
                <a:solidFill>
                  <a:schemeClr val="tx1"/>
                </a:solidFill>
              </a:rPr>
              <a:t> Key</a:t>
            </a:r>
            <a:r>
              <a:rPr lang="pt-BR" sz="1400" dirty="0" smtClean="0">
                <a:solidFill>
                  <a:schemeClr val="tx1"/>
                </a:solidFill>
              </a:rPr>
              <a:t> – </a:t>
            </a:r>
            <a:r>
              <a:rPr lang="en-US" sz="1400" dirty="0">
                <a:solidFill>
                  <a:schemeClr val="tx1"/>
                </a:solidFill>
              </a:rPr>
              <a:t>The user must insert a link to their interactive </a:t>
            </a:r>
            <a:r>
              <a:rPr lang="en-US" sz="1400" dirty="0" smtClean="0">
                <a:solidFill>
                  <a:schemeClr val="tx1"/>
                </a:solidFill>
              </a:rPr>
              <a:t>key if using this (either 1 or 2 is mandatory)</a:t>
            </a:r>
            <a:r>
              <a:rPr lang="pt-BR" sz="1400" dirty="0" smtClean="0">
                <a:solidFill>
                  <a:schemeClr val="tx1"/>
                </a:solidFill>
              </a:rPr>
              <a:t>.</a:t>
            </a:r>
          </a:p>
          <a:p>
            <a:pPr marL="342900" indent="-342900" algn="just">
              <a:buFont typeface="+mj-lt"/>
              <a:buAutoNum type="arabicPeriod"/>
            </a:pPr>
            <a:r>
              <a:rPr lang="pt-BR" sz="1400" b="1" dirty="0" err="1" smtClean="0">
                <a:solidFill>
                  <a:schemeClr val="tx1"/>
                </a:solidFill>
              </a:rPr>
              <a:t>Dichotomous</a:t>
            </a:r>
            <a:r>
              <a:rPr lang="pt-BR" sz="1400" b="1" dirty="0" smtClean="0">
                <a:solidFill>
                  <a:schemeClr val="tx1"/>
                </a:solidFill>
              </a:rPr>
              <a:t> Key</a:t>
            </a:r>
            <a:r>
              <a:rPr lang="pt-BR" sz="1400" dirty="0" smtClean="0">
                <a:solidFill>
                  <a:schemeClr val="tx1"/>
                </a:solidFill>
              </a:rPr>
              <a:t> – </a:t>
            </a:r>
            <a:r>
              <a:rPr lang="en-US" sz="1400" dirty="0">
                <a:solidFill>
                  <a:schemeClr val="tx1"/>
                </a:solidFill>
              </a:rPr>
              <a:t>Text box for the user to type or paste </a:t>
            </a:r>
            <a:r>
              <a:rPr lang="en-US" sz="1400" dirty="0" smtClean="0">
                <a:solidFill>
                  <a:schemeClr val="tx1"/>
                </a:solidFill>
              </a:rPr>
              <a:t>key  if using that</a:t>
            </a:r>
          </a:p>
          <a:p>
            <a:pPr marL="342900" indent="-342900" algn="just">
              <a:buFont typeface="+mj-lt"/>
              <a:buAutoNum type="arabicPeriod"/>
            </a:pPr>
            <a:r>
              <a:rPr lang="pt-BR" sz="1400" b="1" dirty="0" err="1" smtClean="0">
                <a:solidFill>
                  <a:schemeClr val="tx1"/>
                </a:solidFill>
              </a:rPr>
              <a:t>Comments</a:t>
            </a:r>
            <a:r>
              <a:rPr lang="pt-BR" sz="1400" dirty="0" smtClean="0">
                <a:solidFill>
                  <a:schemeClr val="tx1"/>
                </a:solidFill>
              </a:rPr>
              <a:t> – </a:t>
            </a:r>
            <a:r>
              <a:rPr lang="en-US" sz="1400" dirty="0">
                <a:solidFill>
                  <a:schemeClr val="tx1"/>
                </a:solidFill>
              </a:rPr>
              <a:t>Comments related to </a:t>
            </a:r>
            <a:r>
              <a:rPr lang="en-US" sz="1400" dirty="0" smtClean="0">
                <a:solidFill>
                  <a:schemeClr val="tx1"/>
                </a:solidFill>
              </a:rPr>
              <a:t>taxa </a:t>
            </a:r>
            <a:r>
              <a:rPr lang="en-US" sz="1400" dirty="0">
                <a:solidFill>
                  <a:schemeClr val="tx1"/>
                </a:solidFill>
              </a:rPr>
              <a:t>that will appear on the public page. </a:t>
            </a:r>
            <a:endParaRPr lang="en-US" sz="1400" dirty="0" smtClean="0">
              <a:solidFill>
                <a:schemeClr val="tx1"/>
              </a:solidFill>
            </a:endParaRPr>
          </a:p>
          <a:p>
            <a:pPr marL="342900" indent="-342900" algn="just">
              <a:buFont typeface="+mj-lt"/>
              <a:buAutoNum type="arabicPeriod"/>
            </a:pPr>
            <a:r>
              <a:rPr lang="pt-BR" sz="1400" b="1" dirty="0" err="1" smtClean="0">
                <a:solidFill>
                  <a:schemeClr val="tx1"/>
                </a:solidFill>
              </a:rPr>
              <a:t>Free-text</a:t>
            </a:r>
            <a:r>
              <a:rPr lang="pt-BR" sz="1400" b="1" dirty="0" smtClean="0">
                <a:solidFill>
                  <a:schemeClr val="tx1"/>
                </a:solidFill>
              </a:rPr>
              <a:t> </a:t>
            </a:r>
            <a:r>
              <a:rPr lang="pt-BR" sz="1400" b="1" dirty="0" err="1" smtClean="0">
                <a:solidFill>
                  <a:schemeClr val="tx1"/>
                </a:solidFill>
              </a:rPr>
              <a:t>Description</a:t>
            </a:r>
            <a:r>
              <a:rPr lang="pt-BR" sz="1400" dirty="0" smtClean="0">
                <a:solidFill>
                  <a:schemeClr val="tx1"/>
                </a:solidFill>
              </a:rPr>
              <a:t> – </a:t>
            </a:r>
            <a:r>
              <a:rPr lang="en-US" sz="1400" dirty="0">
                <a:solidFill>
                  <a:schemeClr val="tx1"/>
                </a:solidFill>
              </a:rPr>
              <a:t>Text box for the user to type or paste your </a:t>
            </a:r>
            <a:r>
              <a:rPr lang="en-US" sz="1400" dirty="0" smtClean="0">
                <a:solidFill>
                  <a:schemeClr val="tx1"/>
                </a:solidFill>
              </a:rPr>
              <a:t>description. </a:t>
            </a:r>
          </a:p>
          <a:p>
            <a:pPr marL="342900" indent="-342900" algn="just">
              <a:buFont typeface="+mj-lt"/>
              <a:buAutoNum type="arabicPeriod"/>
            </a:pPr>
            <a:r>
              <a:rPr lang="pt-BR" sz="1400" b="1" dirty="0" smtClean="0">
                <a:solidFill>
                  <a:schemeClr val="tx1"/>
                </a:solidFill>
              </a:rPr>
              <a:t>Private </a:t>
            </a:r>
            <a:r>
              <a:rPr lang="pt-BR" sz="1400" b="1" dirty="0" err="1" smtClean="0">
                <a:solidFill>
                  <a:schemeClr val="tx1"/>
                </a:solidFill>
              </a:rPr>
              <a:t>Comments</a:t>
            </a:r>
            <a:r>
              <a:rPr lang="pt-BR" sz="1400" dirty="0" smtClean="0">
                <a:solidFill>
                  <a:schemeClr val="tx1"/>
                </a:solidFill>
              </a:rPr>
              <a:t> – </a:t>
            </a:r>
            <a:r>
              <a:rPr lang="en-US" sz="1400" dirty="0">
                <a:solidFill>
                  <a:schemeClr val="tx1"/>
                </a:solidFill>
              </a:rPr>
              <a:t>Comments that appear only in the </a:t>
            </a:r>
            <a:r>
              <a:rPr lang="en-US" sz="1400" dirty="0" smtClean="0">
                <a:solidFill>
                  <a:schemeClr val="tx1"/>
                </a:solidFill>
              </a:rPr>
              <a:t>working area of the system </a:t>
            </a:r>
            <a:r>
              <a:rPr lang="en-US" sz="1400" dirty="0">
                <a:solidFill>
                  <a:schemeClr val="tx1"/>
                </a:solidFill>
              </a:rPr>
              <a:t>and which may assist in communication between those responsible for monographs.</a:t>
            </a:r>
            <a:endParaRPr lang="pt-BR" sz="1400" dirty="0" smtClean="0">
              <a:solidFill>
                <a:schemeClr val="tx1"/>
              </a:solidFill>
            </a:endParaRPr>
          </a:p>
        </p:txBody>
      </p:sp>
      <p:sp>
        <p:nvSpPr>
          <p:cNvPr id="11" name="Título 1"/>
          <p:cNvSpPr>
            <a:spLocks noGrp="1"/>
          </p:cNvSpPr>
          <p:nvPr>
            <p:ph type="title"/>
          </p:nvPr>
        </p:nvSpPr>
        <p:spPr>
          <a:xfrm>
            <a:off x="1259633" y="188913"/>
            <a:ext cx="6624735" cy="647799"/>
          </a:xfrm>
        </p:spPr>
        <p:txBody>
          <a:bodyPr>
            <a:normAutofit/>
          </a:bodyPr>
          <a:lstStyle/>
          <a:p>
            <a:r>
              <a:rPr lang="pt-BR" sz="2800" b="1" dirty="0" smtClean="0"/>
              <a:t>6. </a:t>
            </a:r>
            <a:r>
              <a:rPr lang="pt-BR" sz="2800" b="1" dirty="0" err="1" smtClean="0"/>
              <a:t>Algae</a:t>
            </a:r>
            <a:r>
              <a:rPr lang="pt-BR" sz="2800" b="1" dirty="0" smtClean="0"/>
              <a:t>, </a:t>
            </a:r>
            <a:r>
              <a:rPr lang="pt-BR" sz="2800" b="1" dirty="0" err="1" smtClean="0"/>
              <a:t>Bryophytes</a:t>
            </a:r>
            <a:r>
              <a:rPr lang="pt-BR" sz="2800" b="1" dirty="0" smtClean="0"/>
              <a:t> </a:t>
            </a:r>
            <a:r>
              <a:rPr lang="pt-BR" sz="2800" b="1" dirty="0" err="1" smtClean="0"/>
              <a:t>and</a:t>
            </a:r>
            <a:r>
              <a:rPr lang="pt-BR" sz="2800" b="1" dirty="0" smtClean="0"/>
              <a:t> </a:t>
            </a:r>
            <a:r>
              <a:rPr lang="pt-BR" sz="2800" b="1" dirty="0" err="1" smtClean="0"/>
              <a:t>Fungi</a:t>
            </a:r>
            <a:endParaRPr lang="pt-BR" sz="28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37</a:t>
            </a:fld>
            <a:endParaRPr lang="pt-BR"/>
          </a:p>
        </p:txBody>
      </p:sp>
      <p:sp>
        <p:nvSpPr>
          <p:cNvPr id="12" name="Retângulo de cantos arredondados 11"/>
          <p:cNvSpPr/>
          <p:nvPr/>
        </p:nvSpPr>
        <p:spPr>
          <a:xfrm>
            <a:off x="2502818" y="1713461"/>
            <a:ext cx="576064" cy="25306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8379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ítulo 1"/>
          <p:cNvSpPr>
            <a:spLocks noGrp="1"/>
          </p:cNvSpPr>
          <p:nvPr>
            <p:ph type="title"/>
          </p:nvPr>
        </p:nvSpPr>
        <p:spPr>
          <a:xfrm>
            <a:off x="937692" y="188913"/>
            <a:ext cx="7250687" cy="647799"/>
          </a:xfrm>
        </p:spPr>
        <p:txBody>
          <a:bodyPr>
            <a:normAutofit/>
          </a:bodyPr>
          <a:lstStyle/>
          <a:p>
            <a:r>
              <a:rPr lang="pt-BR" sz="2800" b="1" dirty="0" smtClean="0"/>
              <a:t>7. </a:t>
            </a:r>
            <a:r>
              <a:rPr lang="pt-BR" sz="2800" b="1" dirty="0" err="1" smtClean="0"/>
              <a:t>See</a:t>
            </a:r>
            <a:r>
              <a:rPr lang="pt-BR" sz="2800" b="1" dirty="0" smtClean="0"/>
              <a:t> </a:t>
            </a:r>
            <a:r>
              <a:rPr lang="pt-BR" sz="2800" b="1" dirty="0" err="1" smtClean="0"/>
              <a:t>List</a:t>
            </a:r>
            <a:r>
              <a:rPr lang="pt-BR" sz="2800" b="1" dirty="0" smtClean="0"/>
              <a:t> </a:t>
            </a:r>
            <a:r>
              <a:rPr lang="pt-BR" sz="2800" b="1" dirty="0" err="1" smtClean="0"/>
              <a:t>of</a:t>
            </a:r>
            <a:r>
              <a:rPr lang="pt-BR" sz="2800" b="1" dirty="0" smtClean="0"/>
              <a:t> </a:t>
            </a:r>
            <a:r>
              <a:rPr lang="pt-BR" sz="2800" b="1" dirty="0" err="1" smtClean="0"/>
              <a:t>Glossary</a:t>
            </a:r>
            <a:r>
              <a:rPr lang="pt-BR" sz="2800" b="1" dirty="0" smtClean="0"/>
              <a:t> </a:t>
            </a:r>
            <a:r>
              <a:rPr lang="pt-BR" sz="2800" b="1" dirty="0" err="1" smtClean="0"/>
              <a:t>Terms</a:t>
            </a:r>
            <a:endParaRPr lang="pt-BR" sz="2800"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341368"/>
            <a:ext cx="8948737"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ta para a direita 10"/>
          <p:cNvSpPr/>
          <p:nvPr/>
        </p:nvSpPr>
        <p:spPr>
          <a:xfrm rot="9494690">
            <a:off x="2926373" y="1587090"/>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2" name="Seta para a direita 11"/>
          <p:cNvSpPr/>
          <p:nvPr/>
        </p:nvSpPr>
        <p:spPr>
          <a:xfrm rot="12897058">
            <a:off x="2684976" y="2985780"/>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4" name="Retângulo 23"/>
          <p:cNvSpPr/>
          <p:nvPr/>
        </p:nvSpPr>
        <p:spPr>
          <a:xfrm>
            <a:off x="1035100" y="1137444"/>
            <a:ext cx="432048" cy="86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de cantos arredondados 13"/>
          <p:cNvSpPr/>
          <p:nvPr/>
        </p:nvSpPr>
        <p:spPr>
          <a:xfrm>
            <a:off x="3779912" y="1223797"/>
            <a:ext cx="3170820" cy="755464"/>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All users can view the list of terms</a:t>
            </a:r>
            <a:r>
              <a:rPr lang="pt-BR" sz="1400" dirty="0" smtClean="0">
                <a:solidFill>
                  <a:schemeClr val="tx1"/>
                </a:solidFill>
              </a:rPr>
              <a:t>.</a:t>
            </a:r>
            <a:endParaRPr lang="pt-BR" sz="1400" dirty="0">
              <a:solidFill>
                <a:schemeClr val="tx1"/>
              </a:solidFill>
            </a:endParaRPr>
          </a:p>
        </p:txBody>
      </p:sp>
      <p:sp>
        <p:nvSpPr>
          <p:cNvPr id="15" name="Retângulo de cantos arredondados 14"/>
          <p:cNvSpPr/>
          <p:nvPr/>
        </p:nvSpPr>
        <p:spPr>
          <a:xfrm>
            <a:off x="2539057" y="3356992"/>
            <a:ext cx="2228255" cy="755464"/>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pt-BR" sz="1400" dirty="0" smtClean="0">
                <a:solidFill>
                  <a:schemeClr val="tx1"/>
                </a:solidFill>
              </a:rPr>
              <a:t>Field </a:t>
            </a:r>
            <a:r>
              <a:rPr lang="pt-BR" sz="1400" dirty="0" err="1" smtClean="0">
                <a:solidFill>
                  <a:schemeClr val="tx1"/>
                </a:solidFill>
              </a:rPr>
              <a:t>to</a:t>
            </a:r>
            <a:r>
              <a:rPr lang="pt-BR" sz="1400" dirty="0" smtClean="0">
                <a:solidFill>
                  <a:schemeClr val="tx1"/>
                </a:solidFill>
              </a:rPr>
              <a:t> </a:t>
            </a:r>
            <a:r>
              <a:rPr lang="pt-BR" sz="1400" dirty="0" err="1" smtClean="0">
                <a:solidFill>
                  <a:schemeClr val="tx1"/>
                </a:solidFill>
              </a:rPr>
              <a:t>search</a:t>
            </a:r>
            <a:r>
              <a:rPr lang="pt-BR" sz="1400" dirty="0" smtClean="0">
                <a:solidFill>
                  <a:schemeClr val="tx1"/>
                </a:solidFill>
              </a:rPr>
              <a:t> </a:t>
            </a:r>
            <a:r>
              <a:rPr lang="pt-BR" sz="1400" dirty="0" err="1" smtClean="0">
                <a:solidFill>
                  <a:schemeClr val="tx1"/>
                </a:solidFill>
              </a:rPr>
              <a:t>terms</a:t>
            </a:r>
            <a:endParaRPr lang="pt-BR" sz="1400" dirty="0">
              <a:solidFill>
                <a:schemeClr val="tx1"/>
              </a:solidFill>
            </a:endParaRPr>
          </a:p>
        </p:txBody>
      </p:sp>
      <p:sp>
        <p:nvSpPr>
          <p:cNvPr id="3" name="Espaço Reservado para Número de Slide 2"/>
          <p:cNvSpPr>
            <a:spLocks noGrp="1"/>
          </p:cNvSpPr>
          <p:nvPr>
            <p:ph type="sldNum" sz="quarter" idx="12"/>
          </p:nvPr>
        </p:nvSpPr>
        <p:spPr/>
        <p:txBody>
          <a:bodyPr/>
          <a:lstStyle/>
          <a:p>
            <a:fld id="{29C8F5F1-BC31-42E4-9370-55C4DE4BC43B}" type="slidenum">
              <a:rPr lang="pt-BR" smtClean="0"/>
              <a:t>38</a:t>
            </a:fld>
            <a:endParaRPr lang="pt-BR"/>
          </a:p>
        </p:txBody>
      </p:sp>
      <p:sp>
        <p:nvSpPr>
          <p:cNvPr id="17" name="Retângulo de cantos arredondados 16"/>
          <p:cNvSpPr/>
          <p:nvPr/>
        </p:nvSpPr>
        <p:spPr>
          <a:xfrm>
            <a:off x="251519" y="5085184"/>
            <a:ext cx="8804721" cy="1584176"/>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itchFamily="34" charset="0"/>
              <a:buChar char="•"/>
            </a:pPr>
            <a:r>
              <a:rPr lang="en-US" sz="1400" dirty="0">
                <a:solidFill>
                  <a:schemeClr val="tx1"/>
                </a:solidFill>
              </a:rPr>
              <a:t>The glossary of terms was based on different sources attempting to cover the greatest possible diversity of botanical terms for the different groups. Other nouns, adjectives, adverbs and prepositions pertinent to short descriptions of plants found in the botanical literature were also included</a:t>
            </a:r>
            <a:r>
              <a:rPr lang="en-US" sz="1400" dirty="0" smtClean="0">
                <a:solidFill>
                  <a:schemeClr val="tx1"/>
                </a:solidFill>
              </a:rPr>
              <a:t>.</a:t>
            </a:r>
          </a:p>
          <a:p>
            <a:pPr marL="285750" indent="-285750" algn="just">
              <a:buFont typeface="Arial" pitchFamily="34" charset="0"/>
              <a:buChar char="•"/>
            </a:pPr>
            <a:endParaRPr lang="en-US" sz="1400" dirty="0">
              <a:solidFill>
                <a:schemeClr val="tx1"/>
              </a:solidFill>
            </a:endParaRPr>
          </a:p>
          <a:p>
            <a:pPr marL="285750" indent="-285750" algn="just">
              <a:buFont typeface="Arial" pitchFamily="34" charset="0"/>
              <a:buChar char="•"/>
            </a:pPr>
            <a:r>
              <a:rPr lang="en-US" sz="1400" dirty="0">
                <a:solidFill>
                  <a:schemeClr val="tx1"/>
                </a:solidFill>
              </a:rPr>
              <a:t>If it is </a:t>
            </a:r>
            <a:r>
              <a:rPr lang="en-US" sz="1400" dirty="0" smtClean="0">
                <a:solidFill>
                  <a:schemeClr val="tx1"/>
                </a:solidFill>
              </a:rPr>
              <a:t>necessary</a:t>
            </a:r>
            <a:r>
              <a:rPr lang="en-US" sz="1400" dirty="0">
                <a:solidFill>
                  <a:schemeClr val="tx1"/>
                </a:solidFill>
              </a:rPr>
              <a:t>, the registration of new terms may be made by system administration.</a:t>
            </a:r>
            <a:endParaRPr lang="pt-BR" sz="1400" dirty="0">
              <a:solidFill>
                <a:schemeClr val="tx1"/>
              </a:solidFill>
            </a:endParaRPr>
          </a:p>
        </p:txBody>
      </p:sp>
    </p:spTree>
    <p:extLst>
      <p:ext uri="{BB962C8B-B14F-4D97-AF65-F5344CB8AC3E}">
        <p14:creationId xmlns:p14="http://schemas.microsoft.com/office/powerpoint/2010/main" val="111599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o 3"/>
          <p:cNvGrpSpPr>
            <a:grpSpLocks/>
          </p:cNvGrpSpPr>
          <p:nvPr/>
        </p:nvGrpSpPr>
        <p:grpSpPr bwMode="auto">
          <a:xfrm>
            <a:off x="194568" y="188913"/>
            <a:ext cx="8697912" cy="6480175"/>
            <a:chOff x="194662" y="188640"/>
            <a:chExt cx="8697818" cy="6480720"/>
          </a:xfrm>
        </p:grpSpPr>
        <p:pic>
          <p:nvPicPr>
            <p:cNvPr id="205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Espaço Reservado para Número de Slide 5"/>
          <p:cNvSpPr>
            <a:spLocks noGrp="1"/>
          </p:cNvSpPr>
          <p:nvPr>
            <p:ph type="sldNum" sz="quarter" idx="12"/>
          </p:nvPr>
        </p:nvSpPr>
        <p:spPr/>
        <p:txBody>
          <a:bodyPr/>
          <a:lstStyle/>
          <a:p>
            <a:pPr>
              <a:defRPr/>
            </a:pPr>
            <a:fld id="{4346D387-C4A1-43AC-B30F-1B61E4B6A56D}" type="slidenum">
              <a:rPr lang="pt-BR"/>
              <a:pPr>
                <a:defRPr/>
              </a:pPr>
              <a:t>3</a:t>
            </a:fld>
            <a:endParaRPr lang="pt-BR"/>
          </a:p>
        </p:txBody>
      </p:sp>
      <p:pic>
        <p:nvPicPr>
          <p:cNvPr id="33794" name="Picture 2" descr="http://reflorahmlg.jbrj.gov.br/jabot/layout/default/imagens/folhaREFLO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3" y="67876"/>
            <a:ext cx="1581150" cy="52387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3216352" y="482298"/>
            <a:ext cx="2708947" cy="400110"/>
          </a:xfrm>
          <a:prstGeom prst="rect">
            <a:avLst/>
          </a:prstGeom>
          <a:noFill/>
        </p:spPr>
        <p:txBody>
          <a:bodyPr wrap="none" rtlCol="0">
            <a:spAutoFit/>
          </a:bodyPr>
          <a:lstStyle/>
          <a:p>
            <a:r>
              <a:rPr lang="pt-BR" sz="2000" b="1" dirty="0"/>
              <a:t>1</a:t>
            </a:r>
            <a:r>
              <a:rPr lang="pt-BR" sz="2000" b="1" dirty="0" smtClean="0"/>
              <a:t>. General Information</a:t>
            </a:r>
            <a:endParaRPr lang="pt-BR" sz="2000" b="1" dirty="0"/>
          </a:p>
        </p:txBody>
      </p:sp>
      <p:sp>
        <p:nvSpPr>
          <p:cNvPr id="16" name="Título 1"/>
          <p:cNvSpPr txBox="1">
            <a:spLocks/>
          </p:cNvSpPr>
          <p:nvPr/>
        </p:nvSpPr>
        <p:spPr>
          <a:xfrm>
            <a:off x="457200" y="-3266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err="1" smtClean="0"/>
              <a:t>Brazilian</a:t>
            </a:r>
            <a:r>
              <a:rPr lang="pt-BR" sz="2800" b="1" dirty="0" smtClean="0"/>
              <a:t> Flora 2020</a:t>
            </a:r>
            <a:endParaRPr lang="pt-BR" sz="2800" b="1" dirty="0"/>
          </a:p>
        </p:txBody>
      </p:sp>
      <p:sp>
        <p:nvSpPr>
          <p:cNvPr id="9" name="CaixaDeTexto 8"/>
          <p:cNvSpPr txBox="1"/>
          <p:nvPr/>
        </p:nvSpPr>
        <p:spPr>
          <a:xfrm>
            <a:off x="194568" y="839712"/>
            <a:ext cx="8841928" cy="6340197"/>
          </a:xfrm>
          <a:prstGeom prst="rect">
            <a:avLst/>
          </a:prstGeom>
          <a:noFill/>
        </p:spPr>
        <p:txBody>
          <a:bodyPr wrap="square" rtlCol="0">
            <a:spAutoFit/>
          </a:bodyPr>
          <a:lstStyle/>
          <a:p>
            <a:pPr marL="285750" indent="-285750" algn="just">
              <a:buFont typeface="Wingdings" pitchFamily="2" charset="2"/>
              <a:buChar char="ü"/>
            </a:pPr>
            <a:r>
              <a:rPr lang="en-US" sz="1400" dirty="0" smtClean="0"/>
              <a:t>The </a:t>
            </a:r>
            <a:r>
              <a:rPr lang="en-US" sz="1400" dirty="0"/>
              <a:t>Brazilian Flora </a:t>
            </a:r>
            <a:r>
              <a:rPr lang="en-US" sz="1400" dirty="0" smtClean="0"/>
              <a:t>2020 project </a:t>
            </a:r>
            <a:r>
              <a:rPr lang="en-US" sz="1400" dirty="0" err="1" smtClean="0"/>
              <a:t>adresses</a:t>
            </a:r>
            <a:r>
              <a:rPr lang="en-US" sz="1400" dirty="0" smtClean="0"/>
              <a:t> national </a:t>
            </a:r>
            <a:r>
              <a:rPr lang="en-US" sz="1400" dirty="0"/>
              <a:t>and international targets signed by the Brazilian </a:t>
            </a:r>
            <a:r>
              <a:rPr lang="en-US" sz="1400" dirty="0" smtClean="0"/>
              <a:t>Government</a:t>
            </a:r>
            <a:r>
              <a:rPr lang="en-US" sz="1400" dirty="0"/>
              <a:t>, centering around the consolidation of a national flora (including algae, fungi </a:t>
            </a:r>
            <a:r>
              <a:rPr lang="en-US" sz="1400" dirty="0" smtClean="0"/>
              <a:t>and land plants) </a:t>
            </a:r>
            <a:r>
              <a:rPr lang="en-US" sz="1400" dirty="0"/>
              <a:t>in a platform that can be integrated into the model </a:t>
            </a:r>
            <a:r>
              <a:rPr lang="en-US" sz="1400" dirty="0" smtClean="0"/>
              <a:t>currently being </a:t>
            </a:r>
            <a:r>
              <a:rPr lang="en-US" sz="1400" dirty="0"/>
              <a:t>developed for the </a:t>
            </a:r>
            <a:r>
              <a:rPr lang="en-US" sz="1400" i="1" dirty="0"/>
              <a:t>World Flora Online</a:t>
            </a:r>
            <a:r>
              <a:rPr lang="en-US" sz="1400" dirty="0"/>
              <a:t> (WFO). </a:t>
            </a:r>
            <a:endParaRPr lang="pt-BR" sz="1400" dirty="0"/>
          </a:p>
          <a:p>
            <a:pPr algn="just"/>
            <a:endParaRPr lang="pt-BR" sz="1400" dirty="0"/>
          </a:p>
          <a:p>
            <a:pPr marL="285750" indent="-285750" algn="just">
              <a:buFont typeface="Wingdings" pitchFamily="2" charset="2"/>
              <a:buChar char="ü"/>
            </a:pPr>
            <a:r>
              <a:rPr lang="en-US" sz="1400" dirty="0" smtClean="0"/>
              <a:t>The </a:t>
            </a:r>
            <a:r>
              <a:rPr lang="en-US" sz="1400" dirty="0"/>
              <a:t>monographs generated by the </a:t>
            </a:r>
            <a:r>
              <a:rPr lang="en-US" sz="1400" dirty="0" smtClean="0"/>
              <a:t>Brazilian Flora 2020 </a:t>
            </a:r>
            <a:r>
              <a:rPr lang="en-US" sz="1400" dirty="0"/>
              <a:t>are the responsibility of </a:t>
            </a:r>
            <a:r>
              <a:rPr lang="en-US" sz="1400" dirty="0" smtClean="0"/>
              <a:t>their authors </a:t>
            </a:r>
            <a:r>
              <a:rPr lang="en-US" sz="1400" dirty="0"/>
              <a:t>and constitute original work, thus any content taken out from other sources should be clearly referenced</a:t>
            </a:r>
            <a:r>
              <a:rPr lang="en-US" sz="1400" dirty="0" smtClean="0"/>
              <a:t>.</a:t>
            </a:r>
          </a:p>
          <a:p>
            <a:pPr marL="285750" indent="-285750" algn="just">
              <a:buFont typeface="Wingdings" pitchFamily="2" charset="2"/>
              <a:buChar char="ü"/>
            </a:pPr>
            <a:endParaRPr lang="en-US" sz="1400" dirty="0"/>
          </a:p>
          <a:p>
            <a:pPr marL="285750" indent="-285750" algn="just">
              <a:buFont typeface="Wingdings" pitchFamily="2" charset="2"/>
              <a:buChar char="ü"/>
            </a:pPr>
            <a:r>
              <a:rPr lang="en-US" sz="1400" dirty="0" smtClean="0"/>
              <a:t>The </a:t>
            </a:r>
            <a:r>
              <a:rPr lang="en-US" sz="1400" dirty="0"/>
              <a:t>system </a:t>
            </a:r>
            <a:r>
              <a:rPr lang="en-US" sz="1400" dirty="0" smtClean="0"/>
              <a:t>was </a:t>
            </a:r>
            <a:r>
              <a:rPr lang="en-US" sz="1400" dirty="0"/>
              <a:t>built to enable inclusion and consultation of the </a:t>
            </a:r>
            <a:r>
              <a:rPr lang="en-US" sz="1400" dirty="0" smtClean="0"/>
              <a:t>data taking into consideration </a:t>
            </a:r>
            <a:r>
              <a:rPr lang="en-US" sz="1400" dirty="0"/>
              <a:t>the heterogeneous state of knowledge of the different taxonomic groups. The present system counts with two ways to include and present the data:</a:t>
            </a:r>
            <a:endParaRPr lang="pt-BR" sz="1400" dirty="0" smtClean="0"/>
          </a:p>
          <a:p>
            <a:pPr marL="534988" indent="-268288" algn="just"/>
            <a:r>
              <a:rPr lang="pt-BR" sz="1400" b="1" dirty="0" smtClean="0"/>
              <a:t>a</a:t>
            </a:r>
            <a:r>
              <a:rPr lang="pt-BR" sz="1400" b="1" dirty="0"/>
              <a:t>) </a:t>
            </a:r>
            <a:r>
              <a:rPr lang="pt-BR" sz="1400" b="1" i="1" dirty="0" err="1" smtClean="0"/>
              <a:t>Controlled</a:t>
            </a:r>
            <a:r>
              <a:rPr lang="pt-BR" sz="1400" b="1" i="1" dirty="0" smtClean="0"/>
              <a:t> </a:t>
            </a:r>
            <a:r>
              <a:rPr lang="pt-BR" sz="1400" b="1" i="1" dirty="0" err="1" smtClean="0"/>
              <a:t>Fields</a:t>
            </a:r>
            <a:r>
              <a:rPr lang="pt-BR" sz="1400" b="1" i="1" dirty="0" smtClean="0"/>
              <a:t> - </a:t>
            </a:r>
            <a:r>
              <a:rPr lang="en-US" sz="1400" b="1" dirty="0" smtClean="0"/>
              <a:t>mandatory </a:t>
            </a:r>
            <a:r>
              <a:rPr lang="en-US" sz="1400" b="1" dirty="0"/>
              <a:t>for vascular </a:t>
            </a:r>
            <a:r>
              <a:rPr lang="en-US" sz="1400" b="1" dirty="0" smtClean="0"/>
              <a:t>plants: </a:t>
            </a:r>
            <a:r>
              <a:rPr lang="en-US" sz="1400" dirty="0"/>
              <a:t>consisting of options of multiple choice containing characters and character states chosen by the authors of each group from a </a:t>
            </a:r>
            <a:r>
              <a:rPr lang="en-US" sz="1400" dirty="0" smtClean="0"/>
              <a:t>glossary </a:t>
            </a:r>
            <a:r>
              <a:rPr lang="en-US" sz="1400" dirty="0"/>
              <a:t>available within the system</a:t>
            </a:r>
            <a:r>
              <a:rPr lang="en-US" sz="1400" dirty="0" smtClean="0"/>
              <a:t>.</a:t>
            </a:r>
            <a:r>
              <a:rPr lang="pt-BR" sz="1400" dirty="0" smtClean="0"/>
              <a:t> </a:t>
            </a:r>
            <a:endParaRPr lang="pt-BR" sz="1400" dirty="0"/>
          </a:p>
          <a:p>
            <a:pPr marL="534988" indent="-268288" algn="just"/>
            <a:r>
              <a:rPr lang="pt-BR" sz="1400" b="1" dirty="0"/>
              <a:t>b)</a:t>
            </a:r>
            <a:r>
              <a:rPr lang="pt-BR" sz="1400" dirty="0"/>
              <a:t> </a:t>
            </a:r>
            <a:r>
              <a:rPr lang="pt-BR" sz="1400" b="1" i="1" dirty="0" err="1" smtClean="0"/>
              <a:t>Free</a:t>
            </a:r>
            <a:r>
              <a:rPr lang="pt-BR" sz="1400" b="1" i="1" dirty="0" smtClean="0"/>
              <a:t> </a:t>
            </a:r>
            <a:r>
              <a:rPr lang="pt-BR" sz="1400" b="1" i="1" dirty="0" err="1" smtClean="0"/>
              <a:t>Text</a:t>
            </a:r>
            <a:r>
              <a:rPr lang="pt-BR" sz="1400" b="1" i="1" dirty="0" smtClean="0"/>
              <a:t> </a:t>
            </a:r>
            <a:r>
              <a:rPr lang="pt-BR" sz="1400" b="1" i="1" dirty="0" err="1" smtClean="0"/>
              <a:t>Fields</a:t>
            </a:r>
            <a:r>
              <a:rPr lang="pt-BR" sz="1400" b="1" dirty="0" smtClean="0"/>
              <a:t>: </a:t>
            </a:r>
            <a:r>
              <a:rPr lang="en-US" sz="1400" dirty="0" smtClean="0"/>
              <a:t>descriptions </a:t>
            </a:r>
            <a:r>
              <a:rPr lang="en-US" sz="1400" dirty="0"/>
              <a:t>of the taxa will be included in a </a:t>
            </a:r>
            <a:r>
              <a:rPr lang="en-US" sz="1400" dirty="0" smtClean="0"/>
              <a:t>text box not-controlled with </a:t>
            </a:r>
            <a:r>
              <a:rPr lang="en-US" sz="1400" dirty="0"/>
              <a:t>a large limit for character </a:t>
            </a:r>
            <a:r>
              <a:rPr lang="en-US" sz="1400" dirty="0" smtClean="0"/>
              <a:t>number.</a:t>
            </a:r>
            <a:endParaRPr lang="pt-BR" sz="1400" dirty="0" smtClean="0"/>
          </a:p>
          <a:p>
            <a:pPr algn="just"/>
            <a:endParaRPr lang="pt-BR" sz="1400" dirty="0" smtClean="0"/>
          </a:p>
          <a:p>
            <a:pPr marL="285750" indent="-285750" algn="just">
              <a:buFont typeface="Wingdings" pitchFamily="2" charset="2"/>
              <a:buChar char="ü"/>
            </a:pPr>
            <a:r>
              <a:rPr lang="en-US" sz="1400" dirty="0" smtClean="0"/>
              <a:t>The </a:t>
            </a:r>
            <a:r>
              <a:rPr lang="en-US" sz="1400" dirty="0"/>
              <a:t>system as a whole </a:t>
            </a:r>
            <a:r>
              <a:rPr lang="en-US" sz="1400" dirty="0" smtClean="0"/>
              <a:t>was </a:t>
            </a:r>
            <a:r>
              <a:rPr lang="en-US" sz="1400" dirty="0"/>
              <a:t>built in three </a:t>
            </a:r>
            <a:r>
              <a:rPr lang="en-US" sz="1400" dirty="0" smtClean="0"/>
              <a:t>languages: Portuguese</a:t>
            </a:r>
            <a:r>
              <a:rPr lang="en-US" sz="1400" dirty="0"/>
              <a:t>, English and </a:t>
            </a:r>
            <a:r>
              <a:rPr lang="en-US" sz="1400" dirty="0" smtClean="0"/>
              <a:t>Spanish. </a:t>
            </a:r>
            <a:r>
              <a:rPr lang="en-US" sz="1400" dirty="0"/>
              <a:t>Each author will be able to select the language for their </a:t>
            </a:r>
            <a:r>
              <a:rPr lang="en-US" sz="1400" dirty="0" err="1"/>
              <a:t>monography</a:t>
            </a:r>
            <a:r>
              <a:rPr lang="en-US" sz="1400" dirty="0"/>
              <a:t>. </a:t>
            </a:r>
            <a:endParaRPr lang="en-US" sz="1400" dirty="0" smtClean="0"/>
          </a:p>
          <a:p>
            <a:pPr algn="just"/>
            <a:endParaRPr lang="pt-BR" sz="1400" dirty="0"/>
          </a:p>
          <a:p>
            <a:pPr marL="285750" indent="-285750" algn="just">
              <a:buFont typeface="Wingdings" pitchFamily="2" charset="2"/>
              <a:buChar char="ü"/>
            </a:pPr>
            <a:r>
              <a:rPr lang="en-US" sz="1400" dirty="0" smtClean="0"/>
              <a:t>The </a:t>
            </a:r>
            <a:r>
              <a:rPr lang="en-US" sz="1400" dirty="0"/>
              <a:t>controlled fields will be shown in all three languages but the free text fields will be only present in the language chosen by each author </a:t>
            </a:r>
            <a:r>
              <a:rPr lang="en-US" sz="1400" dirty="0" smtClean="0"/>
              <a:t>to include his/her text (identification keys, descriptions, and comments). </a:t>
            </a:r>
            <a:endParaRPr lang="pt-BR" sz="1400" dirty="0" smtClean="0"/>
          </a:p>
          <a:p>
            <a:pPr marL="285750" indent="-285750" algn="just">
              <a:buFont typeface="Wingdings" pitchFamily="2" charset="2"/>
              <a:buChar char="ü"/>
            </a:pPr>
            <a:endParaRPr lang="pt-BR" sz="1400" dirty="0"/>
          </a:p>
          <a:p>
            <a:pPr marL="285750" indent="-285750" algn="just">
              <a:buFont typeface="Wingdings" pitchFamily="2" charset="2"/>
              <a:buChar char="ü"/>
            </a:pPr>
            <a:r>
              <a:rPr lang="pt-BR" sz="1400" dirty="0" smtClean="0"/>
              <a:t> </a:t>
            </a:r>
            <a:r>
              <a:rPr lang="en-US" sz="1400" dirty="0"/>
              <a:t>We strongly recommend that the filling of the free </a:t>
            </a:r>
            <a:r>
              <a:rPr lang="en-US" sz="1400" dirty="0" smtClean="0"/>
              <a:t>text fields </a:t>
            </a:r>
            <a:r>
              <a:rPr lang="en-US" sz="1400" dirty="0"/>
              <a:t>follow the same language used for the controlled fields, but </a:t>
            </a:r>
            <a:r>
              <a:rPr lang="en-US" sz="1400" dirty="0" smtClean="0"/>
              <a:t>we remind you </a:t>
            </a:r>
            <a:r>
              <a:rPr lang="en-US" sz="1400" dirty="0"/>
              <a:t>that this information may also be included </a:t>
            </a:r>
            <a:r>
              <a:rPr lang="en-US" sz="1400" dirty="0" smtClean="0"/>
              <a:t>in any of the three </a:t>
            </a:r>
            <a:r>
              <a:rPr lang="en-US" sz="1400" dirty="0"/>
              <a:t>languages.</a:t>
            </a:r>
            <a:endParaRPr lang="pt-BR" sz="1400" dirty="0" smtClean="0"/>
          </a:p>
          <a:p>
            <a:pPr marL="285750" indent="-285750" algn="just">
              <a:buFont typeface="Wingdings" pitchFamily="2" charset="2"/>
              <a:buChar char="ü"/>
            </a:pPr>
            <a:endParaRPr lang="pt-BR" sz="1400" dirty="0"/>
          </a:p>
          <a:p>
            <a:pPr marL="285750" indent="-285750" algn="just">
              <a:buFont typeface="Wingdings" pitchFamily="2" charset="2"/>
              <a:buChar char="ü"/>
            </a:pPr>
            <a:r>
              <a:rPr lang="en-US" sz="1400" dirty="0"/>
              <a:t>Drawings </a:t>
            </a:r>
            <a:r>
              <a:rPr lang="en-US" sz="1400" dirty="0" smtClean="0"/>
              <a:t>and </a:t>
            </a:r>
            <a:r>
              <a:rPr lang="en-US" sz="1400" dirty="0"/>
              <a:t>photos may be included to illustrate and </a:t>
            </a:r>
            <a:r>
              <a:rPr lang="en-US" sz="1400" dirty="0" smtClean="0"/>
              <a:t>to help </a:t>
            </a:r>
            <a:r>
              <a:rPr lang="en-US" sz="1400" dirty="0"/>
              <a:t>in the recognition of </a:t>
            </a:r>
            <a:r>
              <a:rPr lang="en-US" sz="1400" dirty="0" smtClean="0"/>
              <a:t>taxa. </a:t>
            </a:r>
            <a:r>
              <a:rPr lang="en-US" sz="1400" dirty="0"/>
              <a:t>The photos and illustrations included in the </a:t>
            </a:r>
            <a:r>
              <a:rPr lang="en-US" sz="1400" dirty="0" smtClean="0"/>
              <a:t>“</a:t>
            </a:r>
            <a:r>
              <a:rPr lang="en-US" sz="1400" i="1" dirty="0" err="1" smtClean="0"/>
              <a:t>Lista</a:t>
            </a:r>
            <a:r>
              <a:rPr lang="en-US" sz="1400" i="1" dirty="0" smtClean="0"/>
              <a:t> do </a:t>
            </a:r>
            <a:r>
              <a:rPr lang="en-US" sz="1400" i="1" dirty="0" err="1" smtClean="0"/>
              <a:t>Brasil</a:t>
            </a:r>
            <a:r>
              <a:rPr lang="en-US" sz="1400" dirty="0" smtClean="0"/>
              <a:t>” will </a:t>
            </a:r>
            <a:r>
              <a:rPr lang="en-US" sz="1400" dirty="0"/>
              <a:t>be automatically imported, but </a:t>
            </a:r>
            <a:r>
              <a:rPr lang="en-US" sz="1400" dirty="0" smtClean="0"/>
              <a:t>may </a:t>
            </a:r>
            <a:r>
              <a:rPr lang="en-US" sz="1400" dirty="0"/>
              <a:t>be withdrawn </a:t>
            </a:r>
            <a:r>
              <a:rPr lang="en-US" sz="1400" dirty="0" smtClean="0"/>
              <a:t>by author </a:t>
            </a:r>
            <a:r>
              <a:rPr lang="en-US" sz="1400" dirty="0"/>
              <a:t>(s).</a:t>
            </a:r>
            <a:endParaRPr lang="pt-BR" sz="1400" dirty="0"/>
          </a:p>
          <a:p>
            <a:pPr marL="285750" indent="-285750" algn="just">
              <a:buFont typeface="Wingdings" pitchFamily="2" charset="2"/>
              <a:buChar char="ü"/>
            </a:pPr>
            <a:endParaRPr lang="pt-BR" sz="1400" dirty="0"/>
          </a:p>
          <a:p>
            <a:pPr marL="285750" indent="-285750" algn="just">
              <a:buFont typeface="Wingdings" pitchFamily="2" charset="2"/>
              <a:buChar char="ü"/>
            </a:pPr>
            <a:endParaRPr lang="pt-BR" sz="1400" dirty="0"/>
          </a:p>
        </p:txBody>
      </p:sp>
    </p:spTree>
    <p:extLst>
      <p:ext uri="{BB962C8B-B14F-4D97-AF65-F5344CB8AC3E}">
        <p14:creationId xmlns:p14="http://schemas.microsoft.com/office/powerpoint/2010/main" val="677402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7094"/>
          <a:stretch/>
        </p:blipFill>
        <p:spPr bwMode="auto">
          <a:xfrm>
            <a:off x="539552" y="914400"/>
            <a:ext cx="813690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1259632" y="188913"/>
            <a:ext cx="6552728" cy="647799"/>
          </a:xfrm>
        </p:spPr>
        <p:txBody>
          <a:bodyPr>
            <a:normAutofit/>
          </a:bodyPr>
          <a:lstStyle/>
          <a:p>
            <a:r>
              <a:rPr lang="pt-BR" sz="2800" b="1" dirty="0" smtClean="0"/>
              <a:t>8. </a:t>
            </a:r>
            <a:r>
              <a:rPr lang="pt-BR" sz="2800" b="1" dirty="0" err="1" smtClean="0"/>
              <a:t>See</a:t>
            </a:r>
            <a:r>
              <a:rPr lang="pt-BR" sz="2800" b="1" dirty="0" smtClean="0"/>
              <a:t> </a:t>
            </a:r>
            <a:r>
              <a:rPr lang="pt-BR" sz="2800" b="1" dirty="0" err="1" smtClean="0"/>
              <a:t>List</a:t>
            </a:r>
            <a:r>
              <a:rPr lang="pt-BR" sz="2800" b="1" dirty="0" smtClean="0"/>
              <a:t> </a:t>
            </a:r>
            <a:r>
              <a:rPr lang="pt-BR" sz="2800" b="1" dirty="0" err="1" smtClean="0"/>
              <a:t>of</a:t>
            </a:r>
            <a:r>
              <a:rPr lang="pt-BR" sz="2800" b="1" dirty="0" smtClean="0"/>
              <a:t> </a:t>
            </a:r>
            <a:r>
              <a:rPr lang="pt-BR" sz="2800" b="1" dirty="0" err="1" smtClean="0"/>
              <a:t>Glossary</a:t>
            </a:r>
            <a:r>
              <a:rPr lang="pt-BR" sz="2800" b="1" dirty="0" smtClean="0"/>
              <a:t> </a:t>
            </a:r>
            <a:r>
              <a:rPr lang="pt-BR" sz="2800" b="1" dirty="0" err="1" smtClean="0"/>
              <a:t>Colors</a:t>
            </a:r>
            <a:endParaRPr lang="pt-BR" sz="2800" b="1" dirty="0"/>
          </a:p>
        </p:txBody>
      </p:sp>
      <p:sp>
        <p:nvSpPr>
          <p:cNvPr id="11" name="Seta para a direita 10"/>
          <p:cNvSpPr/>
          <p:nvPr/>
        </p:nvSpPr>
        <p:spPr>
          <a:xfrm rot="9349871">
            <a:off x="4533498" y="1576878"/>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5" name="Retângulo de cantos arredondados 14"/>
          <p:cNvSpPr/>
          <p:nvPr/>
        </p:nvSpPr>
        <p:spPr>
          <a:xfrm>
            <a:off x="5292080" y="980728"/>
            <a:ext cx="3448397" cy="1128168"/>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All users can view the list of </a:t>
            </a:r>
            <a:r>
              <a:rPr lang="en-US" sz="1400" dirty="0" err="1" smtClean="0">
                <a:solidFill>
                  <a:schemeClr val="tx1"/>
                </a:solidFill>
              </a:rPr>
              <a:t>colours</a:t>
            </a:r>
            <a:r>
              <a:rPr lang="pt-BR" sz="1400" dirty="0" smtClean="0">
                <a:solidFill>
                  <a:schemeClr val="tx1"/>
                </a:solidFill>
              </a:rPr>
              <a:t>.</a:t>
            </a:r>
          </a:p>
          <a:p>
            <a:pPr marL="285750" indent="-285750" algn="just">
              <a:buFont typeface="Arial" panose="020B0604020202020204" pitchFamily="34" charset="0"/>
              <a:buChar char="•"/>
            </a:pPr>
            <a:r>
              <a:rPr lang="pt-BR" sz="1400" dirty="0" err="1">
                <a:solidFill>
                  <a:schemeClr val="tx1"/>
                </a:solidFill>
              </a:rPr>
              <a:t>Colours</a:t>
            </a:r>
            <a:r>
              <a:rPr lang="pt-BR" sz="1400" dirty="0">
                <a:solidFill>
                  <a:schemeClr val="tx1"/>
                </a:solidFill>
              </a:rPr>
              <a:t> </a:t>
            </a:r>
            <a:r>
              <a:rPr lang="pt-BR" sz="1400" dirty="0" err="1">
                <a:solidFill>
                  <a:schemeClr val="tx1"/>
                </a:solidFill>
              </a:rPr>
              <a:t>were</a:t>
            </a:r>
            <a:r>
              <a:rPr lang="pt-BR" sz="1400" dirty="0">
                <a:solidFill>
                  <a:schemeClr val="tx1"/>
                </a:solidFill>
              </a:rPr>
              <a:t> </a:t>
            </a:r>
            <a:r>
              <a:rPr lang="pt-BR" sz="1400" dirty="0" err="1">
                <a:solidFill>
                  <a:schemeClr val="tx1"/>
                </a:solidFill>
              </a:rPr>
              <a:t>simplified</a:t>
            </a:r>
            <a:r>
              <a:rPr lang="pt-BR" sz="1400" dirty="0">
                <a:solidFill>
                  <a:schemeClr val="tx1"/>
                </a:solidFill>
              </a:rPr>
              <a:t> </a:t>
            </a:r>
            <a:r>
              <a:rPr lang="pt-BR" sz="1400" dirty="0" err="1">
                <a:solidFill>
                  <a:schemeClr val="tx1"/>
                </a:solidFill>
              </a:rPr>
              <a:t>to</a:t>
            </a:r>
            <a:r>
              <a:rPr lang="pt-BR" sz="1400" dirty="0">
                <a:solidFill>
                  <a:schemeClr val="tx1"/>
                </a:solidFill>
              </a:rPr>
              <a:t> </a:t>
            </a:r>
            <a:r>
              <a:rPr lang="pt-BR" sz="1400" dirty="0" err="1">
                <a:solidFill>
                  <a:schemeClr val="tx1"/>
                </a:solidFill>
              </a:rPr>
              <a:t>avoid</a:t>
            </a:r>
            <a:r>
              <a:rPr lang="pt-BR" sz="1400" dirty="0">
                <a:solidFill>
                  <a:schemeClr val="tx1"/>
                </a:solidFill>
              </a:rPr>
              <a:t> </a:t>
            </a:r>
            <a:r>
              <a:rPr lang="pt-BR" sz="1400" dirty="0" err="1">
                <a:solidFill>
                  <a:schemeClr val="tx1"/>
                </a:solidFill>
              </a:rPr>
              <a:t>ambiguity</a:t>
            </a:r>
            <a:r>
              <a:rPr lang="pt-BR" sz="1400" dirty="0">
                <a:solidFill>
                  <a:schemeClr val="tx1"/>
                </a:solidFill>
              </a:rPr>
              <a:t> </a:t>
            </a:r>
            <a:r>
              <a:rPr lang="pt-BR" sz="1400" dirty="0" err="1">
                <a:solidFill>
                  <a:schemeClr val="tx1"/>
                </a:solidFill>
              </a:rPr>
              <a:t>or</a:t>
            </a:r>
            <a:r>
              <a:rPr lang="pt-BR" sz="1400" dirty="0">
                <a:solidFill>
                  <a:schemeClr val="tx1"/>
                </a:solidFill>
              </a:rPr>
              <a:t> </a:t>
            </a:r>
            <a:r>
              <a:rPr lang="pt-BR" sz="1400" dirty="0" err="1">
                <a:solidFill>
                  <a:schemeClr val="tx1"/>
                </a:solidFill>
              </a:rPr>
              <a:t>nearly</a:t>
            </a:r>
            <a:r>
              <a:rPr lang="pt-BR" sz="1400" dirty="0">
                <a:solidFill>
                  <a:schemeClr val="tx1"/>
                </a:solidFill>
              </a:rPr>
              <a:t> </a:t>
            </a:r>
            <a:r>
              <a:rPr lang="pt-BR" sz="1400" dirty="0" err="1">
                <a:solidFill>
                  <a:schemeClr val="tx1"/>
                </a:solidFill>
              </a:rPr>
              <a:t>synonymous</a:t>
            </a:r>
            <a:r>
              <a:rPr lang="pt-BR" sz="1400" dirty="0">
                <a:solidFill>
                  <a:schemeClr val="tx1"/>
                </a:solidFill>
              </a:rPr>
              <a:t> </a:t>
            </a:r>
            <a:r>
              <a:rPr lang="pt-BR" sz="1400" dirty="0" err="1">
                <a:solidFill>
                  <a:schemeClr val="tx1"/>
                </a:solidFill>
              </a:rPr>
              <a:t>terms</a:t>
            </a:r>
            <a:r>
              <a:rPr lang="pt-BR" sz="1400" dirty="0">
                <a:solidFill>
                  <a:schemeClr val="tx1"/>
                </a:solidFill>
              </a:rPr>
              <a:t> (</a:t>
            </a:r>
            <a:r>
              <a:rPr lang="pt-BR" sz="1400" dirty="0" err="1">
                <a:solidFill>
                  <a:schemeClr val="tx1"/>
                </a:solidFill>
              </a:rPr>
              <a:t>pink</a:t>
            </a:r>
            <a:r>
              <a:rPr lang="pt-BR" sz="1400" dirty="0">
                <a:solidFill>
                  <a:schemeClr val="tx1"/>
                </a:solidFill>
              </a:rPr>
              <a:t>/</a:t>
            </a:r>
            <a:r>
              <a:rPr lang="pt-BR" sz="1400" dirty="0" err="1">
                <a:solidFill>
                  <a:schemeClr val="tx1"/>
                </a:solidFill>
              </a:rPr>
              <a:t>pinkish</a:t>
            </a:r>
            <a:r>
              <a:rPr lang="pt-BR" sz="1400" dirty="0">
                <a:solidFill>
                  <a:schemeClr val="tx1"/>
                </a:solidFill>
              </a:rPr>
              <a:t>/rose</a:t>
            </a:r>
            <a:r>
              <a:rPr lang="pt-BR" sz="1400" dirty="0" smtClean="0">
                <a:solidFill>
                  <a:schemeClr val="tx1"/>
                </a:solidFill>
              </a:rPr>
              <a:t>).</a:t>
            </a:r>
            <a:endParaRPr lang="pt-BR" sz="1400" dirty="0">
              <a:solidFill>
                <a:schemeClr val="tx1"/>
              </a:solidFill>
            </a:endParaRPr>
          </a:p>
        </p:txBody>
      </p:sp>
      <p:sp>
        <p:nvSpPr>
          <p:cNvPr id="3" name="Espaço Reservado para Número de Slide 2"/>
          <p:cNvSpPr>
            <a:spLocks noGrp="1"/>
          </p:cNvSpPr>
          <p:nvPr>
            <p:ph type="sldNum" sz="quarter" idx="12"/>
          </p:nvPr>
        </p:nvSpPr>
        <p:spPr/>
        <p:txBody>
          <a:bodyPr/>
          <a:lstStyle/>
          <a:p>
            <a:fld id="{29C8F5F1-BC31-42E4-9370-55C4DE4BC43B}" type="slidenum">
              <a:rPr lang="pt-BR" smtClean="0"/>
              <a:t>39</a:t>
            </a:fld>
            <a:endParaRPr lang="pt-BR"/>
          </a:p>
        </p:txBody>
      </p:sp>
    </p:spTree>
    <p:extLst>
      <p:ext uri="{BB962C8B-B14F-4D97-AF65-F5344CB8AC3E}">
        <p14:creationId xmlns:p14="http://schemas.microsoft.com/office/powerpoint/2010/main" val="2148545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268760"/>
            <a:ext cx="5400000" cy="253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sp>
        <p:nvSpPr>
          <p:cNvPr id="14" name="CaixaDeTexto 13"/>
          <p:cNvSpPr txBox="1"/>
          <p:nvPr/>
        </p:nvSpPr>
        <p:spPr>
          <a:xfrm>
            <a:off x="1208300" y="484208"/>
            <a:ext cx="7009739" cy="707886"/>
          </a:xfrm>
          <a:prstGeom prst="rect">
            <a:avLst/>
          </a:prstGeom>
          <a:noFill/>
        </p:spPr>
        <p:txBody>
          <a:bodyPr wrap="none" rtlCol="0">
            <a:spAutoFit/>
          </a:bodyPr>
          <a:lstStyle/>
          <a:p>
            <a:pPr algn="ctr"/>
            <a:r>
              <a:rPr lang="pt-BR" sz="2000" b="1" dirty="0" smtClean="0"/>
              <a:t>9. </a:t>
            </a:r>
            <a:r>
              <a:rPr lang="pt-BR" sz="2000" b="1" dirty="0" err="1" smtClean="0"/>
              <a:t>Edition</a:t>
            </a:r>
            <a:r>
              <a:rPr lang="pt-BR" sz="2000" b="1" dirty="0" smtClean="0"/>
              <a:t> </a:t>
            </a:r>
            <a:r>
              <a:rPr lang="pt-BR" sz="2000" b="1" dirty="0" err="1" smtClean="0"/>
              <a:t>of</a:t>
            </a:r>
            <a:r>
              <a:rPr lang="pt-BR" sz="2000" b="1" dirty="0" smtClean="0"/>
              <a:t> </a:t>
            </a:r>
            <a:r>
              <a:rPr lang="pt-BR" sz="2000" b="1" dirty="0" err="1" smtClean="0"/>
              <a:t>the</a:t>
            </a:r>
            <a:r>
              <a:rPr lang="pt-BR" sz="2000" b="1" dirty="0" smtClean="0"/>
              <a:t> </a:t>
            </a:r>
            <a:r>
              <a:rPr lang="pt-BR" sz="2000" b="1" dirty="0" err="1" smtClean="0"/>
              <a:t>Tab</a:t>
            </a:r>
            <a:r>
              <a:rPr lang="pt-BR" sz="2000" b="1" dirty="0" smtClean="0"/>
              <a:t> “</a:t>
            </a:r>
            <a:r>
              <a:rPr lang="pt-BR" sz="2000" b="1" dirty="0" err="1" smtClean="0"/>
              <a:t>Nomenclature</a:t>
            </a:r>
            <a:r>
              <a:rPr lang="pt-BR" sz="2000" b="1" dirty="0" smtClean="0"/>
              <a:t>, Life </a:t>
            </a:r>
            <a:r>
              <a:rPr lang="pt-BR" sz="2000" b="1" dirty="0" err="1" smtClean="0"/>
              <a:t>Form</a:t>
            </a:r>
            <a:r>
              <a:rPr lang="pt-BR" sz="2000" b="1" dirty="0" smtClean="0"/>
              <a:t> </a:t>
            </a:r>
            <a:r>
              <a:rPr lang="pt-BR" sz="2000" b="1" dirty="0" err="1" smtClean="0"/>
              <a:t>and</a:t>
            </a:r>
            <a:r>
              <a:rPr lang="pt-BR" sz="2000" b="1" dirty="0" smtClean="0"/>
              <a:t> </a:t>
            </a:r>
            <a:r>
              <a:rPr lang="pt-BR" sz="2000" b="1" dirty="0" err="1" smtClean="0"/>
              <a:t>Distribution</a:t>
            </a:r>
            <a:r>
              <a:rPr lang="pt-BR" sz="2000" b="1" dirty="0" smtClean="0"/>
              <a:t>”</a:t>
            </a:r>
          </a:p>
          <a:p>
            <a:pPr algn="ctr"/>
            <a:r>
              <a:rPr lang="pt-BR" sz="2000" b="1" dirty="0" smtClean="0"/>
              <a:t>9.1. </a:t>
            </a:r>
            <a:r>
              <a:rPr lang="pt-BR" sz="2000" b="1" dirty="0" err="1" smtClean="0"/>
              <a:t>Nomenclature</a:t>
            </a:r>
            <a:endParaRPr lang="pt-BR" sz="2000" b="1" dirty="0"/>
          </a:p>
        </p:txBody>
      </p:sp>
      <p:sp>
        <p:nvSpPr>
          <p:cNvPr id="22" name="Seta para a direita 21"/>
          <p:cNvSpPr/>
          <p:nvPr/>
        </p:nvSpPr>
        <p:spPr>
          <a:xfrm rot="7741254">
            <a:off x="4545606" y="2435072"/>
            <a:ext cx="623472" cy="1449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4" name="Retângulo de cantos arredondados 23"/>
          <p:cNvSpPr/>
          <p:nvPr/>
        </p:nvSpPr>
        <p:spPr>
          <a:xfrm>
            <a:off x="3962517" y="2797577"/>
            <a:ext cx="909789" cy="59423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de cantos arredondados 24"/>
          <p:cNvSpPr/>
          <p:nvPr/>
        </p:nvSpPr>
        <p:spPr>
          <a:xfrm>
            <a:off x="5004048" y="1192094"/>
            <a:ext cx="3960440" cy="245293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itchFamily="34" charset="0"/>
              <a:buChar char="•"/>
            </a:pPr>
            <a:r>
              <a:rPr lang="en-US" sz="1300" dirty="0">
                <a:solidFill>
                  <a:schemeClr val="tx1"/>
                </a:solidFill>
              </a:rPr>
              <a:t>A record "</a:t>
            </a:r>
            <a:r>
              <a:rPr lang="en-US" sz="1300" b="1" dirty="0">
                <a:solidFill>
                  <a:schemeClr val="tx1"/>
                </a:solidFill>
              </a:rPr>
              <a:t>Checked</a:t>
            </a:r>
            <a:r>
              <a:rPr lang="en-US" sz="1300" dirty="0">
                <a:solidFill>
                  <a:schemeClr val="tx1"/>
                </a:solidFill>
              </a:rPr>
              <a:t>" will be available for publication</a:t>
            </a:r>
            <a:r>
              <a:rPr lang="en-US" sz="1300" dirty="0" smtClean="0">
                <a:solidFill>
                  <a:schemeClr val="tx1"/>
                </a:solidFill>
              </a:rPr>
              <a:t>.</a:t>
            </a:r>
          </a:p>
          <a:p>
            <a:pPr marL="285750" indent="-285750" algn="just">
              <a:buFont typeface="Arial" pitchFamily="34" charset="0"/>
              <a:buChar char="•"/>
            </a:pPr>
            <a:r>
              <a:rPr lang="en-US" sz="1300" dirty="0">
                <a:solidFill>
                  <a:schemeClr val="tx1"/>
                </a:solidFill>
              </a:rPr>
              <a:t>A record </a:t>
            </a:r>
            <a:r>
              <a:rPr lang="en-US" sz="1300" dirty="0" smtClean="0">
                <a:solidFill>
                  <a:schemeClr val="tx1"/>
                </a:solidFill>
              </a:rPr>
              <a:t>“</a:t>
            </a:r>
            <a:r>
              <a:rPr lang="en-US" sz="1300" b="1" dirty="0" smtClean="0">
                <a:solidFill>
                  <a:schemeClr val="tx1"/>
                </a:solidFill>
              </a:rPr>
              <a:t>Not </a:t>
            </a:r>
            <a:r>
              <a:rPr lang="en-US" sz="1300" b="1" dirty="0">
                <a:solidFill>
                  <a:schemeClr val="tx1"/>
                </a:solidFill>
              </a:rPr>
              <a:t>checked</a:t>
            </a:r>
            <a:r>
              <a:rPr lang="en-US" sz="1300" dirty="0">
                <a:solidFill>
                  <a:schemeClr val="tx1"/>
                </a:solidFill>
              </a:rPr>
              <a:t>" </a:t>
            </a:r>
            <a:r>
              <a:rPr lang="en-US" sz="1300" dirty="0" smtClean="0">
                <a:solidFill>
                  <a:schemeClr val="tx1"/>
                </a:solidFill>
              </a:rPr>
              <a:t>will </a:t>
            </a:r>
            <a:r>
              <a:rPr lang="en-US" sz="1300" dirty="0">
                <a:solidFill>
                  <a:schemeClr val="tx1"/>
                </a:solidFill>
              </a:rPr>
              <a:t>not </a:t>
            </a:r>
            <a:r>
              <a:rPr lang="en-US" sz="1300" dirty="0" smtClean="0">
                <a:solidFill>
                  <a:schemeClr val="tx1"/>
                </a:solidFill>
              </a:rPr>
              <a:t>be available </a:t>
            </a:r>
            <a:r>
              <a:rPr lang="en-US" sz="1300" dirty="0">
                <a:solidFill>
                  <a:schemeClr val="tx1"/>
                </a:solidFill>
              </a:rPr>
              <a:t>for publication and the taxon name will </a:t>
            </a:r>
            <a:r>
              <a:rPr lang="en-US" sz="1300" dirty="0" smtClean="0">
                <a:solidFill>
                  <a:schemeClr val="tx1"/>
                </a:solidFill>
              </a:rPr>
              <a:t>appear</a:t>
            </a:r>
            <a:r>
              <a:rPr lang="en-US" sz="1300" b="1" dirty="0" smtClean="0">
                <a:solidFill>
                  <a:schemeClr val="tx1"/>
                </a:solidFill>
              </a:rPr>
              <a:t> </a:t>
            </a:r>
            <a:r>
              <a:rPr lang="en-US" sz="1300" b="1" dirty="0">
                <a:solidFill>
                  <a:schemeClr val="tx1"/>
                </a:solidFill>
              </a:rPr>
              <a:t>in red </a:t>
            </a:r>
            <a:r>
              <a:rPr lang="en-US" sz="1300" dirty="0">
                <a:solidFill>
                  <a:schemeClr val="tx1"/>
                </a:solidFill>
              </a:rPr>
              <a:t>in the taxonomic tree </a:t>
            </a:r>
            <a:r>
              <a:rPr lang="en-US" sz="1300" dirty="0" smtClean="0">
                <a:solidFill>
                  <a:schemeClr val="tx1"/>
                </a:solidFill>
              </a:rPr>
              <a:t>and in the taxon record data.</a:t>
            </a:r>
          </a:p>
          <a:p>
            <a:pPr marL="285750" indent="-285750" algn="just">
              <a:buFont typeface="Arial" pitchFamily="34" charset="0"/>
              <a:buChar char="•"/>
            </a:pPr>
            <a:r>
              <a:rPr lang="en-US" sz="1300" dirty="0">
                <a:solidFill>
                  <a:schemeClr val="tx1"/>
                </a:solidFill>
              </a:rPr>
              <a:t>An extensive survey on all floras published for Brazil (</a:t>
            </a:r>
            <a:r>
              <a:rPr lang="en-US" sz="1300" i="1" dirty="0">
                <a:solidFill>
                  <a:schemeClr val="tx1"/>
                </a:solidFill>
              </a:rPr>
              <a:t>Flora </a:t>
            </a:r>
            <a:r>
              <a:rPr lang="en-US" sz="1300" i="1" dirty="0" err="1">
                <a:solidFill>
                  <a:schemeClr val="tx1"/>
                </a:solidFill>
              </a:rPr>
              <a:t>brasiliensis</a:t>
            </a:r>
            <a:r>
              <a:rPr lang="en-US" sz="1300" dirty="0">
                <a:solidFill>
                  <a:schemeClr val="tx1"/>
                </a:solidFill>
              </a:rPr>
              <a:t>, Flora </a:t>
            </a:r>
            <a:r>
              <a:rPr lang="en-US" sz="1300" dirty="0" err="1">
                <a:solidFill>
                  <a:schemeClr val="tx1"/>
                </a:solidFill>
              </a:rPr>
              <a:t>Catarinense</a:t>
            </a:r>
            <a:r>
              <a:rPr lang="en-US" sz="1300" dirty="0">
                <a:solidFill>
                  <a:schemeClr val="tx1"/>
                </a:solidFill>
              </a:rPr>
              <a:t>, etc.) was carried </a:t>
            </a:r>
            <a:r>
              <a:rPr lang="en-US" sz="1300" dirty="0" smtClean="0">
                <a:solidFill>
                  <a:schemeClr val="tx1"/>
                </a:solidFill>
              </a:rPr>
              <a:t>out, and for </a:t>
            </a:r>
            <a:r>
              <a:rPr lang="en-US" sz="1300" dirty="0">
                <a:solidFill>
                  <a:schemeClr val="tx1"/>
                </a:solidFill>
              </a:rPr>
              <a:t>this reason, the taxonomic tree has many names marked as “</a:t>
            </a:r>
            <a:r>
              <a:rPr lang="en-US" sz="1300" b="1" dirty="0">
                <a:solidFill>
                  <a:schemeClr val="tx1"/>
                </a:solidFill>
              </a:rPr>
              <a:t>Not checked</a:t>
            </a:r>
            <a:r>
              <a:rPr lang="en-US" sz="1300" dirty="0">
                <a:solidFill>
                  <a:schemeClr val="tx1"/>
                </a:solidFill>
              </a:rPr>
              <a:t>" and these must be prioritized by the specialists.</a:t>
            </a:r>
            <a:endParaRPr lang="pt-BR" sz="1300" dirty="0">
              <a:solidFill>
                <a:schemeClr val="tx1"/>
              </a:solidFill>
            </a:endParaRPr>
          </a:p>
        </p:txBody>
      </p:sp>
      <p:sp>
        <p:nvSpPr>
          <p:cNvPr id="26" name="Seta para a direita 25"/>
          <p:cNvSpPr/>
          <p:nvPr/>
        </p:nvSpPr>
        <p:spPr>
          <a:xfrm rot="10800000">
            <a:off x="3232423" y="5913280"/>
            <a:ext cx="623472" cy="28988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40</a:t>
            </a:fld>
            <a:endParaRPr lang="pt-BR"/>
          </a:p>
        </p:txBody>
      </p:sp>
      <p:sp>
        <p:nvSpPr>
          <p:cNvPr id="18" name="Retângulo de cantos arredondados 17"/>
          <p:cNvSpPr/>
          <p:nvPr/>
        </p:nvSpPr>
        <p:spPr>
          <a:xfrm>
            <a:off x="107504" y="1733137"/>
            <a:ext cx="2016224" cy="29712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5496" y="3861048"/>
            <a:ext cx="5760640" cy="272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tângulo de cantos arredondados 26"/>
          <p:cNvSpPr/>
          <p:nvPr/>
        </p:nvSpPr>
        <p:spPr>
          <a:xfrm>
            <a:off x="433636" y="5839445"/>
            <a:ext cx="950962" cy="86382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de cantos arredondados 27"/>
          <p:cNvSpPr/>
          <p:nvPr/>
        </p:nvSpPr>
        <p:spPr>
          <a:xfrm>
            <a:off x="3232424" y="3933056"/>
            <a:ext cx="5813152" cy="274007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300" b="1" dirty="0" err="1" smtClean="0">
                <a:solidFill>
                  <a:schemeClr val="tx1"/>
                </a:solidFill>
              </a:rPr>
              <a:t>Name</a:t>
            </a:r>
            <a:r>
              <a:rPr lang="pt-BR" sz="1300" b="1" dirty="0" smtClean="0">
                <a:solidFill>
                  <a:schemeClr val="tx1"/>
                </a:solidFill>
              </a:rPr>
              <a:t>  </a:t>
            </a:r>
            <a:r>
              <a:rPr lang="pt-BR" sz="1300" b="1" dirty="0" err="1" smtClean="0">
                <a:solidFill>
                  <a:schemeClr val="tx1"/>
                </a:solidFill>
              </a:rPr>
              <a:t>Qualifications</a:t>
            </a:r>
            <a:r>
              <a:rPr lang="pt-BR" sz="1300" b="1" dirty="0" smtClean="0">
                <a:solidFill>
                  <a:schemeClr val="tx1"/>
                </a:solidFill>
              </a:rPr>
              <a:t>:</a:t>
            </a:r>
          </a:p>
          <a:p>
            <a:pPr marL="285750" indent="-285750" algn="just">
              <a:buFont typeface="Arial" pitchFamily="34" charset="0"/>
              <a:buChar char="•"/>
            </a:pPr>
            <a:r>
              <a:rPr lang="pt-BR" sz="1300" b="1" i="1" dirty="0" smtClean="0">
                <a:solidFill>
                  <a:schemeClr val="tx1"/>
                </a:solidFill>
              </a:rPr>
              <a:t>Status</a:t>
            </a:r>
            <a:r>
              <a:rPr lang="pt-BR" sz="1300" b="1" dirty="0" smtClean="0">
                <a:solidFill>
                  <a:schemeClr val="tx1"/>
                </a:solidFill>
              </a:rPr>
              <a:t> “</a:t>
            </a:r>
            <a:r>
              <a:rPr lang="pt-BR" sz="1300" b="1" dirty="0" err="1" smtClean="0">
                <a:solidFill>
                  <a:schemeClr val="tx1"/>
                </a:solidFill>
              </a:rPr>
              <a:t>Empty</a:t>
            </a:r>
            <a:r>
              <a:rPr lang="pt-BR" sz="1300" b="1" dirty="0" smtClean="0">
                <a:solidFill>
                  <a:schemeClr val="tx1"/>
                </a:solidFill>
              </a:rPr>
              <a:t>” </a:t>
            </a:r>
            <a:r>
              <a:rPr lang="pt-BR" sz="1300" dirty="0" smtClean="0">
                <a:solidFill>
                  <a:schemeClr val="tx1"/>
                </a:solidFill>
              </a:rPr>
              <a:t>- </a:t>
            </a:r>
            <a:r>
              <a:rPr lang="en-US" sz="1300" dirty="0">
                <a:solidFill>
                  <a:schemeClr val="tx1"/>
                </a:solidFill>
              </a:rPr>
              <a:t>names with </a:t>
            </a:r>
            <a:r>
              <a:rPr lang="en-US" sz="1300" dirty="0" smtClean="0">
                <a:solidFill>
                  <a:schemeClr val="tx1"/>
                </a:solidFill>
              </a:rPr>
              <a:t>nomenclatural problems that appear</a:t>
            </a:r>
            <a:r>
              <a:rPr lang="en-US" sz="1300" b="1" dirty="0" smtClean="0">
                <a:solidFill>
                  <a:schemeClr val="tx1"/>
                </a:solidFill>
              </a:rPr>
              <a:t> in </a:t>
            </a:r>
            <a:r>
              <a:rPr lang="en-US" sz="1300" b="1" dirty="0">
                <a:solidFill>
                  <a:schemeClr val="tx1"/>
                </a:solidFill>
              </a:rPr>
              <a:t>purple</a:t>
            </a:r>
            <a:r>
              <a:rPr lang="en-US" sz="1300" dirty="0">
                <a:solidFill>
                  <a:schemeClr val="tx1"/>
                </a:solidFill>
              </a:rPr>
              <a:t> in the taxonomic </a:t>
            </a:r>
            <a:r>
              <a:rPr lang="en-US" sz="1300" dirty="0" smtClean="0">
                <a:solidFill>
                  <a:schemeClr val="tx1"/>
                </a:solidFill>
              </a:rPr>
              <a:t>tree and in the record data. </a:t>
            </a:r>
            <a:r>
              <a:rPr lang="en-US" sz="1300" b="1" dirty="0" smtClean="0">
                <a:solidFill>
                  <a:schemeClr val="tx1"/>
                </a:solidFill>
              </a:rPr>
              <a:t>In </a:t>
            </a:r>
            <a:r>
              <a:rPr lang="en-US" sz="1300" b="1" dirty="0">
                <a:solidFill>
                  <a:schemeClr val="tx1"/>
                </a:solidFill>
              </a:rPr>
              <a:t>this case, the "Qualifier" field must be </a:t>
            </a:r>
            <a:r>
              <a:rPr lang="en-US" sz="1300" b="1" dirty="0" smtClean="0">
                <a:solidFill>
                  <a:schemeClr val="tx1"/>
                </a:solidFill>
              </a:rPr>
              <a:t>filled</a:t>
            </a:r>
            <a:r>
              <a:rPr lang="en-US" sz="1300" dirty="0" smtClean="0">
                <a:solidFill>
                  <a:schemeClr val="tx1"/>
                </a:solidFill>
              </a:rPr>
              <a:t>.</a:t>
            </a:r>
          </a:p>
          <a:p>
            <a:pPr algn="just"/>
            <a:r>
              <a:rPr lang="en-US" sz="1300" dirty="0" smtClean="0">
                <a:solidFill>
                  <a:schemeClr val="tx1"/>
                </a:solidFill>
              </a:rPr>
              <a:t>  </a:t>
            </a:r>
          </a:p>
          <a:p>
            <a:pPr marL="285750" indent="-285750" algn="just">
              <a:buFont typeface="Arial" pitchFamily="34" charset="0"/>
              <a:buChar char="•"/>
            </a:pPr>
            <a:r>
              <a:rPr lang="pt-BR" sz="1300" b="1" i="1" dirty="0" smtClean="0">
                <a:solidFill>
                  <a:schemeClr val="tx1"/>
                </a:solidFill>
              </a:rPr>
              <a:t>Status</a:t>
            </a:r>
            <a:r>
              <a:rPr lang="pt-BR" sz="1300" b="1" dirty="0" smtClean="0">
                <a:solidFill>
                  <a:schemeClr val="tx1"/>
                </a:solidFill>
              </a:rPr>
              <a:t> “Accepted Name” </a:t>
            </a:r>
            <a:r>
              <a:rPr lang="pt-BR" sz="1300" dirty="0" smtClean="0">
                <a:solidFill>
                  <a:schemeClr val="tx1"/>
                </a:solidFill>
              </a:rPr>
              <a:t>– will appear </a:t>
            </a:r>
            <a:r>
              <a:rPr lang="pt-BR" sz="1300" b="1" dirty="0" smtClean="0">
                <a:solidFill>
                  <a:schemeClr val="tx1"/>
                </a:solidFill>
              </a:rPr>
              <a:t>in green </a:t>
            </a:r>
            <a:r>
              <a:rPr lang="en-US" sz="1300" dirty="0">
                <a:solidFill>
                  <a:schemeClr val="tx1"/>
                </a:solidFill>
              </a:rPr>
              <a:t>in the taxonomic tree and in the record data</a:t>
            </a:r>
            <a:r>
              <a:rPr lang="en-US" sz="1300" dirty="0" smtClean="0">
                <a:solidFill>
                  <a:schemeClr val="tx1"/>
                </a:solidFill>
              </a:rPr>
              <a:t>.</a:t>
            </a:r>
          </a:p>
          <a:p>
            <a:pPr algn="just"/>
            <a:endParaRPr lang="pt-BR" sz="1300" dirty="0" smtClean="0">
              <a:solidFill>
                <a:schemeClr val="tx1"/>
              </a:solidFill>
            </a:endParaRPr>
          </a:p>
          <a:p>
            <a:pPr marL="285750" indent="-285750" algn="just">
              <a:buFont typeface="Arial" pitchFamily="34" charset="0"/>
              <a:buChar char="•"/>
            </a:pPr>
            <a:r>
              <a:rPr lang="pt-BR" sz="1300" b="1" i="1" dirty="0" smtClean="0">
                <a:solidFill>
                  <a:schemeClr val="tx1"/>
                </a:solidFill>
              </a:rPr>
              <a:t>Status</a:t>
            </a:r>
            <a:r>
              <a:rPr lang="pt-BR" sz="1300" b="1" dirty="0" smtClean="0">
                <a:solidFill>
                  <a:schemeClr val="tx1"/>
                </a:solidFill>
              </a:rPr>
              <a:t> “Synonym” </a:t>
            </a:r>
            <a:r>
              <a:rPr lang="pt-BR" sz="1300" dirty="0" smtClean="0">
                <a:solidFill>
                  <a:schemeClr val="tx1"/>
                </a:solidFill>
              </a:rPr>
              <a:t>– will appear </a:t>
            </a:r>
            <a:r>
              <a:rPr lang="pt-BR" sz="1300" b="1" dirty="0" smtClean="0">
                <a:solidFill>
                  <a:schemeClr val="tx1"/>
                </a:solidFill>
              </a:rPr>
              <a:t>in grey </a:t>
            </a:r>
            <a:r>
              <a:rPr lang="en-US" sz="1300" dirty="0">
                <a:solidFill>
                  <a:schemeClr val="tx1"/>
                </a:solidFill>
              </a:rPr>
              <a:t>in the taxonomic tree and in the record data. </a:t>
            </a:r>
            <a:r>
              <a:rPr lang="en-US" sz="1300" dirty="0" smtClean="0">
                <a:solidFill>
                  <a:schemeClr val="tx1"/>
                </a:solidFill>
              </a:rPr>
              <a:t>In this </a:t>
            </a:r>
            <a:r>
              <a:rPr lang="en-US" sz="1300" dirty="0">
                <a:solidFill>
                  <a:schemeClr val="tx1"/>
                </a:solidFill>
              </a:rPr>
              <a:t>case it will be necessary indicate the </a:t>
            </a:r>
            <a:r>
              <a:rPr lang="en-US" sz="1300" dirty="0" smtClean="0">
                <a:solidFill>
                  <a:schemeClr val="tx1"/>
                </a:solidFill>
              </a:rPr>
              <a:t>accepted name in </a:t>
            </a:r>
            <a:r>
              <a:rPr lang="en-US" sz="1300" dirty="0">
                <a:solidFill>
                  <a:schemeClr val="tx1"/>
                </a:solidFill>
              </a:rPr>
              <a:t>synonymy relationship </a:t>
            </a:r>
            <a:r>
              <a:rPr lang="pt-BR" sz="1300" dirty="0" smtClean="0">
                <a:solidFill>
                  <a:schemeClr val="tx1"/>
                </a:solidFill>
              </a:rPr>
              <a:t>(</a:t>
            </a:r>
            <a:r>
              <a:rPr lang="pt-BR" sz="1300" dirty="0" err="1" smtClean="0">
                <a:solidFill>
                  <a:schemeClr val="tx1"/>
                </a:solidFill>
              </a:rPr>
              <a:t>see</a:t>
            </a:r>
            <a:r>
              <a:rPr lang="pt-BR" sz="1300" dirty="0">
                <a:solidFill>
                  <a:schemeClr val="tx1"/>
                </a:solidFill>
              </a:rPr>
              <a:t> </a:t>
            </a:r>
            <a:r>
              <a:rPr lang="pt-BR" sz="1300" dirty="0" smtClean="0">
                <a:solidFill>
                  <a:schemeClr val="tx1"/>
                </a:solidFill>
              </a:rPr>
              <a:t> “</a:t>
            </a:r>
            <a:r>
              <a:rPr lang="pt-BR" sz="1300" dirty="0" err="1" smtClean="0">
                <a:solidFill>
                  <a:schemeClr val="tx1"/>
                </a:solidFill>
              </a:rPr>
              <a:t>Relevant</a:t>
            </a:r>
            <a:r>
              <a:rPr lang="pt-BR" sz="1300" dirty="0" smtClean="0">
                <a:solidFill>
                  <a:schemeClr val="tx1"/>
                </a:solidFill>
              </a:rPr>
              <a:t> </a:t>
            </a:r>
            <a:r>
              <a:rPr lang="pt-BR" sz="1300" dirty="0" err="1" smtClean="0">
                <a:solidFill>
                  <a:schemeClr val="tx1"/>
                </a:solidFill>
              </a:rPr>
              <a:t>Synonyms</a:t>
            </a:r>
            <a:r>
              <a:rPr lang="pt-BR" sz="1300" dirty="0" smtClean="0">
                <a:solidFill>
                  <a:schemeClr val="tx1"/>
                </a:solidFill>
              </a:rPr>
              <a:t>”)</a:t>
            </a:r>
          </a:p>
          <a:p>
            <a:pPr algn="just"/>
            <a:endParaRPr lang="pt-BR" sz="1300" dirty="0" smtClean="0">
              <a:solidFill>
                <a:schemeClr val="tx1"/>
              </a:solidFill>
            </a:endParaRPr>
          </a:p>
          <a:p>
            <a:pPr marL="285750" indent="-285750" algn="just">
              <a:buFont typeface="Arial" pitchFamily="34" charset="0"/>
              <a:buChar char="•"/>
            </a:pPr>
            <a:r>
              <a:rPr lang="pt-BR" sz="1300" dirty="0" smtClean="0">
                <a:solidFill>
                  <a:schemeClr val="tx1"/>
                </a:solidFill>
              </a:rPr>
              <a:t>The </a:t>
            </a:r>
            <a:r>
              <a:rPr lang="pt-BR" sz="1300" dirty="0" err="1" smtClean="0">
                <a:solidFill>
                  <a:schemeClr val="tx1"/>
                </a:solidFill>
              </a:rPr>
              <a:t>options</a:t>
            </a:r>
            <a:r>
              <a:rPr lang="pt-BR" sz="1300" dirty="0" smtClean="0">
                <a:solidFill>
                  <a:schemeClr val="tx1"/>
                </a:solidFill>
              </a:rPr>
              <a:t> in </a:t>
            </a:r>
            <a:r>
              <a:rPr lang="pt-BR" sz="1300" dirty="0" err="1" smtClean="0">
                <a:solidFill>
                  <a:schemeClr val="tx1"/>
                </a:solidFill>
              </a:rPr>
              <a:t>the</a:t>
            </a:r>
            <a:r>
              <a:rPr lang="pt-BR" sz="1300" dirty="0" smtClean="0">
                <a:solidFill>
                  <a:schemeClr val="tx1"/>
                </a:solidFill>
              </a:rPr>
              <a:t> “</a:t>
            </a:r>
            <a:r>
              <a:rPr lang="pt-BR" sz="1300" dirty="0" err="1" smtClean="0">
                <a:solidFill>
                  <a:schemeClr val="tx1"/>
                </a:solidFill>
              </a:rPr>
              <a:t>Qualifier</a:t>
            </a:r>
            <a:r>
              <a:rPr lang="pt-BR" sz="1300" dirty="0">
                <a:solidFill>
                  <a:schemeClr val="tx1"/>
                </a:solidFill>
              </a:rPr>
              <a:t>” </a:t>
            </a:r>
            <a:r>
              <a:rPr lang="pt-BR" sz="1300" dirty="0" err="1">
                <a:solidFill>
                  <a:schemeClr val="tx1"/>
                </a:solidFill>
              </a:rPr>
              <a:t>field</a:t>
            </a:r>
            <a:r>
              <a:rPr lang="pt-BR" sz="1300" dirty="0">
                <a:solidFill>
                  <a:schemeClr val="tx1"/>
                </a:solidFill>
              </a:rPr>
              <a:t> </a:t>
            </a:r>
            <a:r>
              <a:rPr lang="pt-BR" sz="1300" dirty="0" smtClean="0">
                <a:solidFill>
                  <a:schemeClr val="tx1"/>
                </a:solidFill>
              </a:rPr>
              <a:t>are </a:t>
            </a:r>
            <a:r>
              <a:rPr lang="pt-BR" sz="1300" dirty="0" err="1" smtClean="0">
                <a:solidFill>
                  <a:schemeClr val="tx1"/>
                </a:solidFill>
              </a:rPr>
              <a:t>specific</a:t>
            </a:r>
            <a:r>
              <a:rPr lang="pt-BR" sz="1300" dirty="0" smtClean="0">
                <a:solidFill>
                  <a:schemeClr val="tx1"/>
                </a:solidFill>
              </a:rPr>
              <a:t> for </a:t>
            </a:r>
            <a:r>
              <a:rPr lang="pt-BR" sz="1300" dirty="0" err="1" smtClean="0">
                <a:solidFill>
                  <a:schemeClr val="tx1"/>
                </a:solidFill>
              </a:rPr>
              <a:t>each</a:t>
            </a:r>
            <a:r>
              <a:rPr lang="pt-BR" sz="1300" dirty="0" smtClean="0">
                <a:solidFill>
                  <a:schemeClr val="tx1"/>
                </a:solidFill>
              </a:rPr>
              <a:t> “</a:t>
            </a:r>
            <a:r>
              <a:rPr lang="pt-BR" sz="1300" i="1" dirty="0" smtClean="0">
                <a:solidFill>
                  <a:schemeClr val="tx1"/>
                </a:solidFill>
              </a:rPr>
              <a:t>Status”</a:t>
            </a:r>
            <a:r>
              <a:rPr lang="pt-BR" sz="1300" dirty="0" smtClean="0">
                <a:solidFill>
                  <a:schemeClr val="tx1"/>
                </a:solidFill>
              </a:rPr>
              <a:t> </a:t>
            </a:r>
            <a:r>
              <a:rPr lang="pt-BR" sz="1300" dirty="0" err="1" smtClean="0">
                <a:solidFill>
                  <a:schemeClr val="tx1"/>
                </a:solidFill>
              </a:rPr>
              <a:t>options</a:t>
            </a:r>
            <a:r>
              <a:rPr lang="pt-BR" sz="1300" i="1" dirty="0" smtClean="0">
                <a:solidFill>
                  <a:schemeClr val="tx1"/>
                </a:solidFill>
              </a:rPr>
              <a:t>.</a:t>
            </a:r>
            <a:endParaRPr lang="pt-BR" sz="1300" dirty="0">
              <a:solidFill>
                <a:schemeClr val="tx1"/>
              </a:solidFill>
            </a:endParaRPr>
          </a:p>
        </p:txBody>
      </p:sp>
    </p:spTree>
    <p:extLst>
      <p:ext uri="{BB962C8B-B14F-4D97-AF65-F5344CB8AC3E}">
        <p14:creationId xmlns:p14="http://schemas.microsoft.com/office/powerpoint/2010/main" val="3638482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41</a:t>
            </a:fld>
            <a:endParaRPr lang="pt-BR"/>
          </a:p>
        </p:txBody>
      </p:sp>
      <p:sp>
        <p:nvSpPr>
          <p:cNvPr id="18"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sp>
        <p:nvSpPr>
          <p:cNvPr id="19" name="CaixaDeTexto 18"/>
          <p:cNvSpPr txBox="1"/>
          <p:nvPr/>
        </p:nvSpPr>
        <p:spPr>
          <a:xfrm>
            <a:off x="1208300" y="484208"/>
            <a:ext cx="7009739" cy="707886"/>
          </a:xfrm>
          <a:prstGeom prst="rect">
            <a:avLst/>
          </a:prstGeom>
          <a:noFill/>
        </p:spPr>
        <p:txBody>
          <a:bodyPr wrap="none" rtlCol="0">
            <a:spAutoFit/>
          </a:bodyPr>
          <a:lstStyle/>
          <a:p>
            <a:pPr algn="ctr"/>
            <a:r>
              <a:rPr lang="pt-BR" sz="2000" b="1" dirty="0" smtClean="0"/>
              <a:t>9. </a:t>
            </a:r>
            <a:r>
              <a:rPr lang="pt-BR" sz="2000" b="1" dirty="0" err="1" smtClean="0"/>
              <a:t>Edition</a:t>
            </a:r>
            <a:r>
              <a:rPr lang="pt-BR" sz="2000" b="1" dirty="0" smtClean="0"/>
              <a:t> </a:t>
            </a:r>
            <a:r>
              <a:rPr lang="pt-BR" sz="2000" b="1" dirty="0" err="1" smtClean="0"/>
              <a:t>of</a:t>
            </a:r>
            <a:r>
              <a:rPr lang="pt-BR" sz="2000" b="1" dirty="0" smtClean="0"/>
              <a:t> </a:t>
            </a:r>
            <a:r>
              <a:rPr lang="pt-BR" sz="2000" b="1" dirty="0" err="1" smtClean="0"/>
              <a:t>the</a:t>
            </a:r>
            <a:r>
              <a:rPr lang="pt-BR" sz="2000" b="1" dirty="0" smtClean="0"/>
              <a:t> </a:t>
            </a:r>
            <a:r>
              <a:rPr lang="pt-BR" sz="2000" b="1" dirty="0" err="1" smtClean="0"/>
              <a:t>Tab</a:t>
            </a:r>
            <a:r>
              <a:rPr lang="pt-BR" sz="2000" b="1" dirty="0" smtClean="0"/>
              <a:t> “</a:t>
            </a:r>
            <a:r>
              <a:rPr lang="pt-BR" sz="2000" b="1" dirty="0" err="1" smtClean="0"/>
              <a:t>Nomenclature</a:t>
            </a:r>
            <a:r>
              <a:rPr lang="pt-BR" sz="2000" b="1" dirty="0" smtClean="0"/>
              <a:t>, Life </a:t>
            </a:r>
            <a:r>
              <a:rPr lang="pt-BR" sz="2000" b="1" dirty="0" err="1" smtClean="0"/>
              <a:t>Form</a:t>
            </a:r>
            <a:r>
              <a:rPr lang="pt-BR" sz="2000" b="1" dirty="0" smtClean="0"/>
              <a:t> </a:t>
            </a:r>
            <a:r>
              <a:rPr lang="pt-BR" sz="2000" b="1" dirty="0" err="1" smtClean="0"/>
              <a:t>and</a:t>
            </a:r>
            <a:r>
              <a:rPr lang="pt-BR" sz="2000" b="1" dirty="0" smtClean="0"/>
              <a:t> </a:t>
            </a:r>
            <a:r>
              <a:rPr lang="pt-BR" sz="2000" b="1" dirty="0" err="1" smtClean="0"/>
              <a:t>Distribution</a:t>
            </a:r>
            <a:r>
              <a:rPr lang="pt-BR" sz="2000" b="1" dirty="0" smtClean="0"/>
              <a:t>”</a:t>
            </a:r>
          </a:p>
          <a:p>
            <a:pPr algn="ctr"/>
            <a:r>
              <a:rPr lang="pt-BR" sz="2000" b="1" dirty="0" smtClean="0"/>
              <a:t>9.1. </a:t>
            </a:r>
            <a:r>
              <a:rPr lang="pt-BR" sz="2000" b="1" dirty="0" err="1" smtClean="0"/>
              <a:t>Nomenclature</a:t>
            </a:r>
            <a:endParaRPr lang="pt-BR" sz="2000" b="1"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19079"/>
            <a:ext cx="7801970" cy="228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02" y="3611758"/>
            <a:ext cx="7786219" cy="31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tângulo de cantos arredondados 26"/>
          <p:cNvSpPr/>
          <p:nvPr/>
        </p:nvSpPr>
        <p:spPr>
          <a:xfrm>
            <a:off x="313124" y="2969349"/>
            <a:ext cx="895176" cy="56914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eta para a direita 29"/>
          <p:cNvSpPr/>
          <p:nvPr/>
        </p:nvSpPr>
        <p:spPr>
          <a:xfrm rot="9829809">
            <a:off x="2266780" y="2981814"/>
            <a:ext cx="429012" cy="1449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31" name="Retângulo de cantos arredondados 30"/>
          <p:cNvSpPr/>
          <p:nvPr/>
        </p:nvSpPr>
        <p:spPr>
          <a:xfrm>
            <a:off x="2596719" y="1196752"/>
            <a:ext cx="5647689" cy="2268158"/>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b="1" dirty="0" err="1" smtClean="0">
                <a:solidFill>
                  <a:schemeClr val="tx1"/>
                </a:solidFill>
              </a:rPr>
              <a:t>Name</a:t>
            </a:r>
            <a:r>
              <a:rPr lang="pt-BR" sz="1400" b="1" dirty="0" smtClean="0">
                <a:solidFill>
                  <a:schemeClr val="tx1"/>
                </a:solidFill>
              </a:rPr>
              <a:t> </a:t>
            </a:r>
            <a:r>
              <a:rPr lang="pt-BR" sz="1400" b="1" dirty="0" err="1" smtClean="0">
                <a:solidFill>
                  <a:schemeClr val="tx1"/>
                </a:solidFill>
              </a:rPr>
              <a:t>with</a:t>
            </a:r>
            <a:r>
              <a:rPr lang="pt-BR" sz="1400" b="1" dirty="0" smtClean="0">
                <a:solidFill>
                  <a:schemeClr val="tx1"/>
                </a:solidFill>
              </a:rPr>
              <a:t> Status = </a:t>
            </a:r>
            <a:r>
              <a:rPr lang="pt-BR" sz="1400" b="1" dirty="0" err="1" smtClean="0">
                <a:solidFill>
                  <a:schemeClr val="tx1"/>
                </a:solidFill>
              </a:rPr>
              <a:t>Synonyms</a:t>
            </a:r>
            <a:endParaRPr lang="pt-BR" sz="1400" b="1" dirty="0" smtClean="0">
              <a:solidFill>
                <a:schemeClr val="tx1"/>
              </a:solidFill>
            </a:endParaRPr>
          </a:p>
          <a:p>
            <a:pPr algn="just"/>
            <a:r>
              <a:rPr lang="en-US" sz="1400" dirty="0" smtClean="0">
                <a:solidFill>
                  <a:schemeClr val="tx1"/>
                </a:solidFill>
              </a:rPr>
              <a:t>It </a:t>
            </a:r>
            <a:r>
              <a:rPr lang="en-US" sz="1400" dirty="0">
                <a:solidFill>
                  <a:schemeClr val="tx1"/>
                </a:solidFill>
              </a:rPr>
              <a:t>will be necessary indicate the accepted name in </a:t>
            </a:r>
            <a:r>
              <a:rPr lang="en-US" sz="1400" dirty="0" smtClean="0">
                <a:solidFill>
                  <a:schemeClr val="tx1"/>
                </a:solidFill>
              </a:rPr>
              <a:t>the field “</a:t>
            </a:r>
            <a:r>
              <a:rPr lang="pt-BR" sz="1400" b="1" dirty="0" err="1" smtClean="0">
                <a:solidFill>
                  <a:schemeClr val="tx1"/>
                </a:solidFill>
              </a:rPr>
              <a:t>Relevant</a:t>
            </a:r>
            <a:r>
              <a:rPr lang="pt-BR" sz="1400" b="1" dirty="0" smtClean="0">
                <a:solidFill>
                  <a:schemeClr val="tx1"/>
                </a:solidFill>
              </a:rPr>
              <a:t> </a:t>
            </a:r>
            <a:r>
              <a:rPr lang="pt-BR" sz="1400" b="1" dirty="0" err="1">
                <a:solidFill>
                  <a:schemeClr val="tx1"/>
                </a:solidFill>
              </a:rPr>
              <a:t>Synonyms</a:t>
            </a:r>
            <a:r>
              <a:rPr lang="pt-BR" sz="1400" dirty="0" smtClean="0">
                <a:solidFill>
                  <a:schemeClr val="tx1"/>
                </a:solidFill>
              </a:rPr>
              <a:t>”</a:t>
            </a:r>
            <a:endParaRPr lang="pt-BR" sz="1400" dirty="0">
              <a:solidFill>
                <a:schemeClr val="tx1"/>
              </a:solidFill>
            </a:endParaRPr>
          </a:p>
          <a:p>
            <a:endParaRPr lang="pt-BR" sz="1400" b="1" dirty="0">
              <a:solidFill>
                <a:schemeClr val="tx1"/>
              </a:solidFill>
            </a:endParaRPr>
          </a:p>
          <a:p>
            <a:pPr marL="285750" indent="-285750">
              <a:buFont typeface="Arial" pitchFamily="34" charset="0"/>
              <a:buChar char="•"/>
            </a:pPr>
            <a:r>
              <a:rPr lang="pt-BR" sz="1400" b="1" dirty="0" err="1" smtClean="0">
                <a:solidFill>
                  <a:schemeClr val="tx1"/>
                </a:solidFill>
              </a:rPr>
              <a:t>Name</a:t>
            </a:r>
            <a:r>
              <a:rPr lang="pt-BR" sz="1400" b="1" dirty="0" smtClean="0">
                <a:solidFill>
                  <a:schemeClr val="tx1"/>
                </a:solidFill>
              </a:rPr>
              <a:t> </a:t>
            </a:r>
            <a:r>
              <a:rPr lang="pt-BR" sz="1400" b="1" dirty="0" err="1" smtClean="0">
                <a:solidFill>
                  <a:schemeClr val="tx1"/>
                </a:solidFill>
              </a:rPr>
              <a:t>with</a:t>
            </a:r>
            <a:r>
              <a:rPr lang="pt-BR" sz="1400" b="1" dirty="0" smtClean="0">
                <a:solidFill>
                  <a:schemeClr val="tx1"/>
                </a:solidFill>
              </a:rPr>
              <a:t> Status = </a:t>
            </a:r>
            <a:r>
              <a:rPr lang="pt-BR" sz="1400" b="1" dirty="0" err="1" smtClean="0">
                <a:solidFill>
                  <a:schemeClr val="tx1"/>
                </a:solidFill>
              </a:rPr>
              <a:t>Accepted</a:t>
            </a:r>
            <a:r>
              <a:rPr lang="pt-BR" sz="1400" b="1" dirty="0" smtClean="0">
                <a:solidFill>
                  <a:schemeClr val="tx1"/>
                </a:solidFill>
              </a:rPr>
              <a:t> </a:t>
            </a:r>
            <a:r>
              <a:rPr lang="pt-BR" sz="1400" b="1" dirty="0" err="1" smtClean="0">
                <a:solidFill>
                  <a:schemeClr val="tx1"/>
                </a:solidFill>
              </a:rPr>
              <a:t>Name</a:t>
            </a:r>
            <a:endParaRPr lang="pt-BR" sz="1400" b="1" dirty="0" smtClean="0">
              <a:solidFill>
                <a:schemeClr val="tx1"/>
              </a:solidFill>
            </a:endParaRPr>
          </a:p>
          <a:p>
            <a:r>
              <a:rPr lang="pt-BR" sz="1400" dirty="0" smtClean="0">
                <a:solidFill>
                  <a:schemeClr val="tx1"/>
                </a:solidFill>
              </a:rPr>
              <a:t>It </a:t>
            </a:r>
            <a:r>
              <a:rPr lang="pt-BR" sz="1400" dirty="0" err="1" smtClean="0">
                <a:solidFill>
                  <a:schemeClr val="tx1"/>
                </a:solidFill>
              </a:rPr>
              <a:t>is</a:t>
            </a:r>
            <a:r>
              <a:rPr lang="pt-BR" sz="1400" dirty="0" smtClean="0">
                <a:solidFill>
                  <a:schemeClr val="tx1"/>
                </a:solidFill>
              </a:rPr>
              <a:t> </a:t>
            </a:r>
            <a:r>
              <a:rPr lang="pt-BR" sz="1400" dirty="0" err="1" smtClean="0">
                <a:solidFill>
                  <a:schemeClr val="tx1"/>
                </a:solidFill>
              </a:rPr>
              <a:t>possible</a:t>
            </a:r>
            <a:r>
              <a:rPr lang="pt-BR" sz="1400" dirty="0" smtClean="0">
                <a:solidFill>
                  <a:schemeClr val="tx1"/>
                </a:solidFill>
              </a:rPr>
              <a:t> </a:t>
            </a:r>
            <a:r>
              <a:rPr lang="pt-BR" sz="1400" dirty="0" err="1" smtClean="0">
                <a:solidFill>
                  <a:schemeClr val="tx1"/>
                </a:solidFill>
              </a:rPr>
              <a:t>to</a:t>
            </a:r>
            <a:r>
              <a:rPr lang="pt-BR" sz="1400" dirty="0" smtClean="0">
                <a:solidFill>
                  <a:schemeClr val="tx1"/>
                </a:solidFill>
              </a:rPr>
              <a:t> </a:t>
            </a:r>
            <a:r>
              <a:rPr lang="pt-BR" sz="1400" dirty="0" err="1" smtClean="0">
                <a:solidFill>
                  <a:schemeClr val="tx1"/>
                </a:solidFill>
              </a:rPr>
              <a:t>indicate</a:t>
            </a:r>
            <a:r>
              <a:rPr lang="pt-BR" sz="1400" dirty="0" smtClean="0">
                <a:solidFill>
                  <a:schemeClr val="tx1"/>
                </a:solidFill>
              </a:rPr>
              <a:t> </a:t>
            </a:r>
            <a:r>
              <a:rPr lang="pt-BR" sz="1400" dirty="0" err="1" smtClean="0">
                <a:solidFill>
                  <a:schemeClr val="tx1"/>
                </a:solidFill>
              </a:rPr>
              <a:t>synonyms</a:t>
            </a:r>
            <a:r>
              <a:rPr lang="pt-BR" sz="1400" dirty="0" smtClean="0">
                <a:solidFill>
                  <a:schemeClr val="tx1"/>
                </a:solidFill>
              </a:rPr>
              <a:t> in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field</a:t>
            </a:r>
            <a:r>
              <a:rPr lang="pt-BR" sz="1400" dirty="0" smtClean="0">
                <a:solidFill>
                  <a:schemeClr val="tx1"/>
                </a:solidFill>
              </a:rPr>
              <a:t> “</a:t>
            </a:r>
            <a:r>
              <a:rPr lang="pt-BR" sz="1400" b="1" dirty="0" err="1" smtClean="0">
                <a:solidFill>
                  <a:schemeClr val="tx1"/>
                </a:solidFill>
              </a:rPr>
              <a:t>Relevant</a:t>
            </a:r>
            <a:r>
              <a:rPr lang="pt-BR" sz="1400" b="1" dirty="0">
                <a:solidFill>
                  <a:schemeClr val="tx1"/>
                </a:solidFill>
              </a:rPr>
              <a:t> </a:t>
            </a:r>
            <a:r>
              <a:rPr lang="pt-BR" sz="1400" b="1" dirty="0" err="1" smtClean="0">
                <a:solidFill>
                  <a:schemeClr val="tx1"/>
                </a:solidFill>
              </a:rPr>
              <a:t>Synonyms</a:t>
            </a:r>
            <a:r>
              <a:rPr lang="pt-BR" sz="1400" dirty="0" smtClean="0">
                <a:solidFill>
                  <a:schemeClr val="tx1"/>
                </a:solidFill>
              </a:rPr>
              <a:t>”</a:t>
            </a:r>
          </a:p>
          <a:p>
            <a:pPr marL="285750" indent="-285750">
              <a:buFont typeface="Arial" pitchFamily="34" charset="0"/>
              <a:buChar char="•"/>
            </a:pPr>
            <a:endParaRPr lang="pt-BR" sz="1400" b="1" dirty="0">
              <a:solidFill>
                <a:schemeClr val="tx1"/>
              </a:solidFill>
            </a:endParaRPr>
          </a:p>
          <a:p>
            <a:pPr marL="285750" indent="-285750">
              <a:buFont typeface="Arial" pitchFamily="34" charset="0"/>
              <a:buChar char="•"/>
            </a:pPr>
            <a:r>
              <a:rPr lang="pt-BR" sz="1400" b="1" dirty="0" err="1" smtClean="0">
                <a:solidFill>
                  <a:schemeClr val="tx1"/>
                </a:solidFill>
              </a:rPr>
              <a:t>Name</a:t>
            </a:r>
            <a:r>
              <a:rPr lang="pt-BR" sz="1400" b="1" dirty="0" smtClean="0">
                <a:solidFill>
                  <a:schemeClr val="tx1"/>
                </a:solidFill>
              </a:rPr>
              <a:t> </a:t>
            </a:r>
            <a:r>
              <a:rPr lang="pt-BR" sz="1400" b="1" dirty="0" err="1" smtClean="0">
                <a:solidFill>
                  <a:schemeClr val="tx1"/>
                </a:solidFill>
              </a:rPr>
              <a:t>with</a:t>
            </a:r>
            <a:r>
              <a:rPr lang="pt-BR" sz="1400" b="1" dirty="0" smtClean="0">
                <a:solidFill>
                  <a:schemeClr val="tx1"/>
                </a:solidFill>
              </a:rPr>
              <a:t> Status = </a:t>
            </a:r>
            <a:r>
              <a:rPr lang="pt-BR" sz="1400" b="1" dirty="0" err="1" smtClean="0">
                <a:solidFill>
                  <a:schemeClr val="tx1"/>
                </a:solidFill>
              </a:rPr>
              <a:t>Empty</a:t>
            </a:r>
            <a:endParaRPr lang="pt-BR" sz="1400" b="1" dirty="0" smtClean="0">
              <a:solidFill>
                <a:schemeClr val="tx1"/>
              </a:solidFill>
            </a:endParaRPr>
          </a:p>
          <a:p>
            <a:r>
              <a:rPr lang="pt-BR" sz="1400" dirty="0" smtClean="0">
                <a:solidFill>
                  <a:schemeClr val="tx1"/>
                </a:solidFill>
              </a:rPr>
              <a:t>It </a:t>
            </a:r>
            <a:r>
              <a:rPr lang="pt-BR" sz="1400" dirty="0" err="1" smtClean="0">
                <a:solidFill>
                  <a:schemeClr val="tx1"/>
                </a:solidFill>
              </a:rPr>
              <a:t>is</a:t>
            </a:r>
            <a:r>
              <a:rPr lang="pt-BR" sz="1400" dirty="0" smtClean="0">
                <a:solidFill>
                  <a:schemeClr val="tx1"/>
                </a:solidFill>
              </a:rPr>
              <a:t> </a:t>
            </a:r>
            <a:r>
              <a:rPr lang="pt-BR" sz="1400" dirty="0" err="1" smtClean="0">
                <a:solidFill>
                  <a:schemeClr val="tx1"/>
                </a:solidFill>
              </a:rPr>
              <a:t>not</a:t>
            </a:r>
            <a:r>
              <a:rPr lang="pt-BR" sz="1400" dirty="0" smtClean="0">
                <a:solidFill>
                  <a:schemeClr val="tx1"/>
                </a:solidFill>
              </a:rPr>
              <a:t> </a:t>
            </a:r>
            <a:r>
              <a:rPr lang="pt-BR" sz="1400" dirty="0" err="1" smtClean="0">
                <a:solidFill>
                  <a:schemeClr val="tx1"/>
                </a:solidFill>
              </a:rPr>
              <a:t>possible</a:t>
            </a:r>
            <a:r>
              <a:rPr lang="pt-BR" sz="1400" dirty="0" smtClean="0">
                <a:solidFill>
                  <a:schemeClr val="tx1"/>
                </a:solidFill>
              </a:rPr>
              <a:t> </a:t>
            </a:r>
            <a:r>
              <a:rPr lang="pt-BR" sz="1400" dirty="0" err="1" smtClean="0">
                <a:solidFill>
                  <a:schemeClr val="tx1"/>
                </a:solidFill>
              </a:rPr>
              <a:t>to</a:t>
            </a:r>
            <a:r>
              <a:rPr lang="pt-BR" sz="1400" dirty="0" smtClean="0">
                <a:solidFill>
                  <a:schemeClr val="tx1"/>
                </a:solidFill>
              </a:rPr>
              <a:t> </a:t>
            </a:r>
            <a:r>
              <a:rPr lang="pt-BR" sz="1400" dirty="0" err="1" smtClean="0">
                <a:solidFill>
                  <a:schemeClr val="tx1"/>
                </a:solidFill>
              </a:rPr>
              <a:t>indicate</a:t>
            </a:r>
            <a:r>
              <a:rPr lang="pt-BR" sz="1400" dirty="0" smtClean="0">
                <a:solidFill>
                  <a:schemeClr val="tx1"/>
                </a:solidFill>
              </a:rPr>
              <a:t> a </a:t>
            </a:r>
            <a:r>
              <a:rPr lang="pt-BR" sz="1400" dirty="0" err="1" smtClean="0">
                <a:solidFill>
                  <a:schemeClr val="tx1"/>
                </a:solidFill>
              </a:rPr>
              <a:t>accepted</a:t>
            </a:r>
            <a:r>
              <a:rPr lang="pt-BR" sz="1400" dirty="0" smtClean="0">
                <a:solidFill>
                  <a:schemeClr val="tx1"/>
                </a:solidFill>
              </a:rPr>
              <a:t> </a:t>
            </a:r>
            <a:r>
              <a:rPr lang="pt-BR" sz="1400" dirty="0" err="1" smtClean="0">
                <a:solidFill>
                  <a:schemeClr val="tx1"/>
                </a:solidFill>
              </a:rPr>
              <a:t>name</a:t>
            </a:r>
            <a:r>
              <a:rPr lang="pt-BR" sz="1400" dirty="0" smtClean="0">
                <a:solidFill>
                  <a:schemeClr val="tx1"/>
                </a:solidFill>
              </a:rPr>
              <a:t> </a:t>
            </a:r>
            <a:r>
              <a:rPr lang="pt-BR" sz="1400" dirty="0" err="1" smtClean="0">
                <a:solidFill>
                  <a:schemeClr val="tx1"/>
                </a:solidFill>
              </a:rPr>
              <a:t>or</a:t>
            </a:r>
            <a:r>
              <a:rPr lang="pt-BR" sz="1400" dirty="0" smtClean="0">
                <a:solidFill>
                  <a:schemeClr val="tx1"/>
                </a:solidFill>
              </a:rPr>
              <a:t> a </a:t>
            </a:r>
            <a:r>
              <a:rPr lang="pt-BR" sz="1400" dirty="0" err="1" smtClean="0">
                <a:solidFill>
                  <a:schemeClr val="tx1"/>
                </a:solidFill>
              </a:rPr>
              <a:t>synonym</a:t>
            </a:r>
            <a:r>
              <a:rPr lang="pt-BR" sz="1400" dirty="0" smtClean="0">
                <a:solidFill>
                  <a:schemeClr val="tx1"/>
                </a:solidFill>
              </a:rPr>
              <a:t> in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field</a:t>
            </a:r>
            <a:r>
              <a:rPr lang="pt-BR" sz="1400" dirty="0" smtClean="0">
                <a:solidFill>
                  <a:schemeClr val="tx1"/>
                </a:solidFill>
              </a:rPr>
              <a:t> </a:t>
            </a:r>
            <a:r>
              <a:rPr lang="pt-BR" sz="1400" b="1" dirty="0" smtClean="0">
                <a:solidFill>
                  <a:schemeClr val="tx1"/>
                </a:solidFill>
              </a:rPr>
              <a:t>“</a:t>
            </a:r>
            <a:r>
              <a:rPr lang="pt-BR" sz="1400" b="1" dirty="0" err="1" smtClean="0">
                <a:solidFill>
                  <a:schemeClr val="tx1"/>
                </a:solidFill>
              </a:rPr>
              <a:t>Relevant</a:t>
            </a:r>
            <a:r>
              <a:rPr lang="pt-BR" sz="1400" b="1" dirty="0" smtClean="0">
                <a:solidFill>
                  <a:schemeClr val="tx1"/>
                </a:solidFill>
              </a:rPr>
              <a:t> </a:t>
            </a:r>
            <a:r>
              <a:rPr lang="pt-BR" sz="1400" b="1" dirty="0" err="1" smtClean="0">
                <a:solidFill>
                  <a:schemeClr val="tx1"/>
                </a:solidFill>
              </a:rPr>
              <a:t>Synonyms</a:t>
            </a:r>
            <a:r>
              <a:rPr lang="pt-BR" sz="1400" b="1" dirty="0" smtClean="0">
                <a:solidFill>
                  <a:schemeClr val="tx1"/>
                </a:solidFill>
              </a:rPr>
              <a:t>”</a:t>
            </a:r>
            <a:endParaRPr lang="pt-BR" sz="1400" b="1" dirty="0">
              <a:solidFill>
                <a:schemeClr val="tx1"/>
              </a:solidFill>
            </a:endParaRPr>
          </a:p>
        </p:txBody>
      </p:sp>
      <p:sp>
        <p:nvSpPr>
          <p:cNvPr id="20" name="Retângulo de cantos arredondados 19"/>
          <p:cNvSpPr/>
          <p:nvPr/>
        </p:nvSpPr>
        <p:spPr>
          <a:xfrm>
            <a:off x="247752" y="5745480"/>
            <a:ext cx="4900312" cy="99426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a direita 20"/>
          <p:cNvSpPr/>
          <p:nvPr/>
        </p:nvSpPr>
        <p:spPr>
          <a:xfrm rot="3298382">
            <a:off x="885157" y="5375957"/>
            <a:ext cx="540755" cy="1594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3" name="Retângulo de cantos arredondados 22"/>
          <p:cNvSpPr/>
          <p:nvPr/>
        </p:nvSpPr>
        <p:spPr>
          <a:xfrm>
            <a:off x="292464" y="4011657"/>
            <a:ext cx="6651068" cy="129387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dirty="0" smtClean="0">
                <a:solidFill>
                  <a:schemeClr val="tx1"/>
                </a:solidFill>
              </a:rPr>
              <a:t>Click the button  “</a:t>
            </a:r>
            <a:r>
              <a:rPr lang="pt-BR" sz="1400" b="1" dirty="0" smtClean="0">
                <a:solidFill>
                  <a:schemeClr val="tx1"/>
                </a:solidFill>
              </a:rPr>
              <a:t>+</a:t>
            </a:r>
            <a:r>
              <a:rPr lang="pt-BR" sz="1400" dirty="0" smtClean="0">
                <a:solidFill>
                  <a:schemeClr val="tx1"/>
                </a:solidFill>
              </a:rPr>
              <a:t>”</a:t>
            </a:r>
            <a:r>
              <a:rPr lang="pt-BR" sz="1400" b="1" dirty="0" smtClean="0">
                <a:solidFill>
                  <a:schemeClr val="tx1"/>
                </a:solidFill>
              </a:rPr>
              <a:t> </a:t>
            </a:r>
            <a:r>
              <a:rPr lang="pt-BR" sz="1400" dirty="0" smtClean="0">
                <a:solidFill>
                  <a:schemeClr val="tx1"/>
                </a:solidFill>
              </a:rPr>
              <a:t>to include a name and  “</a:t>
            </a:r>
            <a:r>
              <a:rPr lang="pt-BR" sz="2000" b="1" dirty="0" smtClean="0">
                <a:solidFill>
                  <a:schemeClr val="tx1"/>
                </a:solidFill>
              </a:rPr>
              <a:t>-</a:t>
            </a:r>
            <a:r>
              <a:rPr lang="pt-BR" sz="1400" dirty="0" smtClean="0">
                <a:solidFill>
                  <a:schemeClr val="tx1"/>
                </a:solidFill>
              </a:rPr>
              <a:t>”</a:t>
            </a:r>
            <a:r>
              <a:rPr lang="pt-BR" sz="1400" b="1" dirty="0" smtClean="0">
                <a:solidFill>
                  <a:schemeClr val="tx1"/>
                </a:solidFill>
              </a:rPr>
              <a:t> </a:t>
            </a:r>
            <a:r>
              <a:rPr lang="pt-BR" sz="1400" dirty="0" smtClean="0">
                <a:solidFill>
                  <a:schemeClr val="tx1"/>
                </a:solidFill>
              </a:rPr>
              <a:t>to exclude a name</a:t>
            </a:r>
          </a:p>
          <a:p>
            <a:endParaRPr lang="pt-BR" sz="1400" b="1" dirty="0" smtClean="0">
              <a:solidFill>
                <a:schemeClr val="tx1"/>
              </a:solidFill>
            </a:endParaRPr>
          </a:p>
          <a:p>
            <a:pPr marL="285750" indent="-285750">
              <a:buFont typeface="Arial" pitchFamily="34" charset="0"/>
              <a:buChar char="•"/>
            </a:pPr>
            <a:r>
              <a:rPr lang="pt-BR" sz="1400" dirty="0" smtClean="0">
                <a:solidFill>
                  <a:schemeClr val="tx1"/>
                </a:solidFill>
              </a:rPr>
              <a:t>It </a:t>
            </a:r>
            <a:r>
              <a:rPr lang="pt-BR" sz="1400" dirty="0" err="1" smtClean="0">
                <a:solidFill>
                  <a:schemeClr val="tx1"/>
                </a:solidFill>
              </a:rPr>
              <a:t>is</a:t>
            </a:r>
            <a:r>
              <a:rPr lang="pt-BR" sz="1400" dirty="0" smtClean="0">
                <a:solidFill>
                  <a:schemeClr val="tx1"/>
                </a:solidFill>
              </a:rPr>
              <a:t> </a:t>
            </a:r>
            <a:r>
              <a:rPr lang="pt-BR" sz="1400" dirty="0" err="1" smtClean="0">
                <a:solidFill>
                  <a:schemeClr val="tx1"/>
                </a:solidFill>
              </a:rPr>
              <a:t>possible</a:t>
            </a:r>
            <a:r>
              <a:rPr lang="pt-BR" sz="1400" dirty="0" smtClean="0">
                <a:solidFill>
                  <a:schemeClr val="tx1"/>
                </a:solidFill>
              </a:rPr>
              <a:t> </a:t>
            </a:r>
            <a:r>
              <a:rPr lang="pt-BR" sz="1400" dirty="0" err="1" smtClean="0">
                <a:solidFill>
                  <a:schemeClr val="tx1"/>
                </a:solidFill>
              </a:rPr>
              <a:t>to</a:t>
            </a:r>
            <a:r>
              <a:rPr lang="pt-BR" sz="1400" dirty="0" smtClean="0">
                <a:solidFill>
                  <a:schemeClr val="tx1"/>
                </a:solidFill>
              </a:rPr>
              <a:t> </a:t>
            </a:r>
            <a:r>
              <a:rPr lang="pt-BR" sz="1400" dirty="0" err="1" smtClean="0">
                <a:solidFill>
                  <a:schemeClr val="tx1"/>
                </a:solidFill>
              </a:rPr>
              <a:t>indicate</a:t>
            </a:r>
            <a:r>
              <a:rPr lang="pt-BR" sz="1400" dirty="0" smtClean="0">
                <a:solidFill>
                  <a:schemeClr val="tx1"/>
                </a:solidFill>
              </a:rPr>
              <a:t>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type</a:t>
            </a:r>
            <a:r>
              <a:rPr lang="pt-BR" sz="1400" dirty="0" smtClean="0">
                <a:solidFill>
                  <a:schemeClr val="tx1"/>
                </a:solidFill>
              </a:rPr>
              <a:t> </a:t>
            </a:r>
            <a:r>
              <a:rPr lang="pt-BR" sz="1400" dirty="0" err="1" smtClean="0">
                <a:solidFill>
                  <a:schemeClr val="tx1"/>
                </a:solidFill>
              </a:rPr>
              <a:t>of</a:t>
            </a:r>
            <a:r>
              <a:rPr lang="pt-BR" sz="1400" dirty="0" smtClean="0">
                <a:solidFill>
                  <a:schemeClr val="tx1"/>
                </a:solidFill>
              </a:rPr>
              <a:t> </a:t>
            </a:r>
            <a:r>
              <a:rPr lang="pt-BR" sz="1400" dirty="0" err="1" smtClean="0">
                <a:solidFill>
                  <a:schemeClr val="tx1"/>
                </a:solidFill>
              </a:rPr>
              <a:t>synonym</a:t>
            </a:r>
            <a:r>
              <a:rPr lang="pt-BR" sz="1400" dirty="0" smtClean="0">
                <a:solidFill>
                  <a:schemeClr val="tx1"/>
                </a:solidFill>
              </a:rPr>
              <a:t>: </a:t>
            </a:r>
            <a:r>
              <a:rPr lang="pt-BR" sz="1400" dirty="0" err="1" smtClean="0">
                <a:solidFill>
                  <a:schemeClr val="tx1"/>
                </a:solidFill>
              </a:rPr>
              <a:t>basionym</a:t>
            </a:r>
            <a:r>
              <a:rPr lang="pt-BR" sz="1400" dirty="0" smtClean="0">
                <a:solidFill>
                  <a:schemeClr val="tx1"/>
                </a:solidFill>
              </a:rPr>
              <a:t>, </a:t>
            </a:r>
            <a:r>
              <a:rPr lang="pt-BR" sz="1400" dirty="0" err="1" smtClean="0">
                <a:solidFill>
                  <a:schemeClr val="tx1"/>
                </a:solidFill>
              </a:rPr>
              <a:t>homotype</a:t>
            </a:r>
            <a:r>
              <a:rPr lang="pt-BR" sz="1400" dirty="0" smtClean="0">
                <a:solidFill>
                  <a:schemeClr val="tx1"/>
                </a:solidFill>
              </a:rPr>
              <a:t>, </a:t>
            </a:r>
            <a:r>
              <a:rPr lang="pt-BR" sz="1400" dirty="0" err="1" smtClean="0">
                <a:solidFill>
                  <a:schemeClr val="tx1"/>
                </a:solidFill>
              </a:rPr>
              <a:t>and</a:t>
            </a:r>
            <a:r>
              <a:rPr lang="pt-BR" sz="1400" dirty="0" smtClean="0">
                <a:solidFill>
                  <a:schemeClr val="tx1"/>
                </a:solidFill>
              </a:rPr>
              <a:t> </a:t>
            </a:r>
            <a:r>
              <a:rPr lang="pt-BR" sz="1400" dirty="0" err="1" smtClean="0">
                <a:solidFill>
                  <a:schemeClr val="tx1"/>
                </a:solidFill>
              </a:rPr>
              <a:t>heterotype</a:t>
            </a:r>
            <a:endParaRPr lang="pt-BR" sz="1400" dirty="0" smtClean="0">
              <a:solidFill>
                <a:schemeClr val="tx1"/>
              </a:solidFill>
            </a:endParaRPr>
          </a:p>
          <a:p>
            <a:endParaRPr lang="pt-BR" sz="1400" b="1" dirty="0" smtClean="0">
              <a:solidFill>
                <a:schemeClr val="tx1"/>
              </a:solidFill>
            </a:endParaRPr>
          </a:p>
          <a:p>
            <a:pPr marL="285750" indent="-285750">
              <a:buFont typeface="Arial" pitchFamily="34" charset="0"/>
              <a:buChar char="•"/>
            </a:pPr>
            <a:r>
              <a:rPr lang="pt-BR" sz="1400" dirty="0" smtClean="0">
                <a:solidFill>
                  <a:schemeClr val="tx1"/>
                </a:solidFill>
              </a:rPr>
              <a:t>Click </a:t>
            </a:r>
            <a:r>
              <a:rPr lang="pt-BR" sz="1400" dirty="0" err="1" smtClean="0">
                <a:solidFill>
                  <a:schemeClr val="tx1"/>
                </a:solidFill>
              </a:rPr>
              <a:t>on</a:t>
            </a:r>
            <a:r>
              <a:rPr lang="pt-BR" sz="1400" dirty="0" smtClean="0">
                <a:solidFill>
                  <a:schemeClr val="tx1"/>
                </a:solidFill>
              </a:rPr>
              <a:t> </a:t>
            </a:r>
            <a:r>
              <a:rPr lang="pt-BR" sz="1400" dirty="0" err="1" smtClean="0">
                <a:solidFill>
                  <a:schemeClr val="tx1"/>
                </a:solidFill>
              </a:rPr>
              <a:t>the</a:t>
            </a:r>
            <a:r>
              <a:rPr lang="pt-BR" sz="1400" dirty="0" smtClean="0">
                <a:solidFill>
                  <a:schemeClr val="tx1"/>
                </a:solidFill>
              </a:rPr>
              <a:t> </a:t>
            </a:r>
            <a:r>
              <a:rPr lang="en-US" sz="1400" dirty="0" smtClean="0">
                <a:solidFill>
                  <a:schemeClr val="tx1"/>
                </a:solidFill>
              </a:rPr>
              <a:t>magnifying </a:t>
            </a:r>
            <a:r>
              <a:rPr lang="en-US" sz="1400" dirty="0">
                <a:solidFill>
                  <a:schemeClr val="tx1"/>
                </a:solidFill>
              </a:rPr>
              <a:t>glass </a:t>
            </a:r>
            <a:r>
              <a:rPr lang="en-US" sz="1400" dirty="0" smtClean="0">
                <a:solidFill>
                  <a:schemeClr val="tx1"/>
                </a:solidFill>
              </a:rPr>
              <a:t>icon </a:t>
            </a:r>
            <a:r>
              <a:rPr lang="en-US" sz="1400" dirty="0">
                <a:solidFill>
                  <a:schemeClr val="tx1"/>
                </a:solidFill>
              </a:rPr>
              <a:t>to </a:t>
            </a:r>
            <a:r>
              <a:rPr lang="en-US" sz="1400" dirty="0" smtClean="0">
                <a:solidFill>
                  <a:schemeClr val="tx1"/>
                </a:solidFill>
              </a:rPr>
              <a:t>search for </a:t>
            </a:r>
            <a:r>
              <a:rPr lang="en-US" sz="1400" dirty="0">
                <a:solidFill>
                  <a:schemeClr val="tx1"/>
                </a:solidFill>
              </a:rPr>
              <a:t>the desired name</a:t>
            </a:r>
            <a:endParaRPr lang="pt-BR" sz="1400" dirty="0">
              <a:solidFill>
                <a:schemeClr val="tx1"/>
              </a:solidFill>
            </a:endParaRPr>
          </a:p>
        </p:txBody>
      </p:sp>
    </p:spTree>
    <p:extLst>
      <p:ext uri="{BB962C8B-B14F-4D97-AF65-F5344CB8AC3E}">
        <p14:creationId xmlns:p14="http://schemas.microsoft.com/office/powerpoint/2010/main" val="3115068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42</a:t>
            </a:fld>
            <a:endParaRPr lang="pt-BR"/>
          </a:p>
        </p:txBody>
      </p:sp>
      <p:sp>
        <p:nvSpPr>
          <p:cNvPr id="28"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sp>
        <p:nvSpPr>
          <p:cNvPr id="33" name="CaixaDeTexto 32"/>
          <p:cNvSpPr txBox="1"/>
          <p:nvPr/>
        </p:nvSpPr>
        <p:spPr>
          <a:xfrm>
            <a:off x="1208300" y="484208"/>
            <a:ext cx="7009739" cy="707886"/>
          </a:xfrm>
          <a:prstGeom prst="rect">
            <a:avLst/>
          </a:prstGeom>
          <a:noFill/>
        </p:spPr>
        <p:txBody>
          <a:bodyPr wrap="none" rtlCol="0">
            <a:spAutoFit/>
          </a:bodyPr>
          <a:lstStyle/>
          <a:p>
            <a:pPr algn="ctr"/>
            <a:r>
              <a:rPr lang="pt-BR" sz="2000" b="1" dirty="0" smtClean="0"/>
              <a:t>9. </a:t>
            </a:r>
            <a:r>
              <a:rPr lang="pt-BR" sz="2000" b="1" dirty="0" err="1" smtClean="0"/>
              <a:t>Edition</a:t>
            </a:r>
            <a:r>
              <a:rPr lang="pt-BR" sz="2000" b="1" dirty="0" smtClean="0"/>
              <a:t> </a:t>
            </a:r>
            <a:r>
              <a:rPr lang="pt-BR" sz="2000" b="1" dirty="0" err="1" smtClean="0"/>
              <a:t>of</a:t>
            </a:r>
            <a:r>
              <a:rPr lang="pt-BR" sz="2000" b="1" dirty="0" smtClean="0"/>
              <a:t> </a:t>
            </a:r>
            <a:r>
              <a:rPr lang="pt-BR" sz="2000" b="1" dirty="0" err="1" smtClean="0"/>
              <a:t>the</a:t>
            </a:r>
            <a:r>
              <a:rPr lang="pt-BR" sz="2000" b="1" dirty="0" smtClean="0"/>
              <a:t> </a:t>
            </a:r>
            <a:r>
              <a:rPr lang="pt-BR" sz="2000" b="1" dirty="0" err="1" smtClean="0"/>
              <a:t>Tab</a:t>
            </a:r>
            <a:r>
              <a:rPr lang="pt-BR" sz="2000" b="1" dirty="0" smtClean="0"/>
              <a:t> “</a:t>
            </a:r>
            <a:r>
              <a:rPr lang="pt-BR" sz="2000" b="1" dirty="0" err="1" smtClean="0"/>
              <a:t>Nomenclature</a:t>
            </a:r>
            <a:r>
              <a:rPr lang="pt-BR" sz="2000" b="1" dirty="0" smtClean="0"/>
              <a:t>, Life </a:t>
            </a:r>
            <a:r>
              <a:rPr lang="pt-BR" sz="2000" b="1" dirty="0" err="1" smtClean="0"/>
              <a:t>Form</a:t>
            </a:r>
            <a:r>
              <a:rPr lang="pt-BR" sz="2000" b="1" dirty="0" smtClean="0"/>
              <a:t> </a:t>
            </a:r>
            <a:r>
              <a:rPr lang="pt-BR" sz="2000" b="1" dirty="0" err="1" smtClean="0"/>
              <a:t>and</a:t>
            </a:r>
            <a:r>
              <a:rPr lang="pt-BR" sz="2000" b="1" dirty="0" smtClean="0"/>
              <a:t> </a:t>
            </a:r>
            <a:r>
              <a:rPr lang="pt-BR" sz="2000" b="1" dirty="0" err="1" smtClean="0"/>
              <a:t>Distribution</a:t>
            </a:r>
            <a:r>
              <a:rPr lang="pt-BR" sz="2000" b="1" dirty="0" smtClean="0"/>
              <a:t>”</a:t>
            </a:r>
          </a:p>
          <a:p>
            <a:pPr algn="ctr"/>
            <a:r>
              <a:rPr lang="pt-BR" sz="2000" b="1" dirty="0" smtClean="0"/>
              <a:t>9.2. Voucher </a:t>
            </a:r>
            <a:r>
              <a:rPr lang="pt-BR" sz="2000" b="1" dirty="0" err="1" smtClean="0"/>
              <a:t>Inclusion</a:t>
            </a:r>
            <a:endParaRPr lang="pt-BR" sz="2000" b="1" dirty="0"/>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728"/>
          <a:stretch/>
        </p:blipFill>
        <p:spPr bwMode="auto">
          <a:xfrm>
            <a:off x="107504" y="1916832"/>
            <a:ext cx="9041663" cy="32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Seta para a direita 25"/>
          <p:cNvSpPr/>
          <p:nvPr/>
        </p:nvSpPr>
        <p:spPr>
          <a:xfrm rot="7766795">
            <a:off x="815834" y="1936215"/>
            <a:ext cx="456635" cy="2205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5" name="Retângulo de cantos arredondados 24"/>
          <p:cNvSpPr/>
          <p:nvPr/>
        </p:nvSpPr>
        <p:spPr>
          <a:xfrm>
            <a:off x="193160" y="1340768"/>
            <a:ext cx="4044472" cy="576065"/>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dirty="0" smtClean="0">
                <a:solidFill>
                  <a:schemeClr val="tx1"/>
                </a:solidFill>
              </a:rPr>
              <a:t>Click the button  “</a:t>
            </a:r>
            <a:r>
              <a:rPr lang="pt-BR" sz="1400" b="1" dirty="0" smtClean="0">
                <a:solidFill>
                  <a:schemeClr val="tx1"/>
                </a:solidFill>
              </a:rPr>
              <a:t>+</a:t>
            </a:r>
            <a:r>
              <a:rPr lang="pt-BR" sz="1400" dirty="0" smtClean="0">
                <a:solidFill>
                  <a:schemeClr val="tx1"/>
                </a:solidFill>
              </a:rPr>
              <a:t>” to include a voucher and on  “</a:t>
            </a:r>
            <a:r>
              <a:rPr lang="pt-BR" sz="2000" b="1" dirty="0" smtClean="0">
                <a:solidFill>
                  <a:schemeClr val="tx1"/>
                </a:solidFill>
              </a:rPr>
              <a:t>-</a:t>
            </a:r>
            <a:r>
              <a:rPr lang="pt-BR" sz="1400" dirty="0" smtClean="0">
                <a:solidFill>
                  <a:schemeClr val="tx1"/>
                </a:solidFill>
              </a:rPr>
              <a:t>” to exclude a voucher</a:t>
            </a:r>
            <a:endParaRPr lang="pt-BR" sz="1400" dirty="0">
              <a:solidFill>
                <a:schemeClr val="tx1"/>
              </a:solidFill>
            </a:endParaRPr>
          </a:p>
        </p:txBody>
      </p:sp>
      <p:sp>
        <p:nvSpPr>
          <p:cNvPr id="16" name="Seta para a direita 15"/>
          <p:cNvSpPr/>
          <p:nvPr/>
        </p:nvSpPr>
        <p:spPr>
          <a:xfrm rot="7634032">
            <a:off x="6060921" y="2419035"/>
            <a:ext cx="429012" cy="1449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7" name="Retângulo de cantos arredondados 16"/>
          <p:cNvSpPr/>
          <p:nvPr/>
        </p:nvSpPr>
        <p:spPr>
          <a:xfrm>
            <a:off x="5733592" y="1572233"/>
            <a:ext cx="2654832" cy="776647"/>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dirty="0" smtClean="0">
                <a:solidFill>
                  <a:schemeClr val="tx1"/>
                </a:solidFill>
              </a:rPr>
              <a:t>Click </a:t>
            </a:r>
            <a:r>
              <a:rPr lang="pt-BR" sz="1400" dirty="0">
                <a:solidFill>
                  <a:schemeClr val="tx1"/>
                </a:solidFill>
              </a:rPr>
              <a:t>t</a:t>
            </a:r>
            <a:r>
              <a:rPr lang="pt-BR" sz="1400" dirty="0" smtClean="0">
                <a:solidFill>
                  <a:schemeClr val="tx1"/>
                </a:solidFill>
              </a:rPr>
              <a:t>he button  “</a:t>
            </a:r>
            <a:r>
              <a:rPr lang="pt-BR" sz="1400" b="1" dirty="0" smtClean="0">
                <a:solidFill>
                  <a:schemeClr val="tx1"/>
                </a:solidFill>
              </a:rPr>
              <a:t>+</a:t>
            </a:r>
            <a:r>
              <a:rPr lang="pt-BR" sz="1400" dirty="0" smtClean="0">
                <a:solidFill>
                  <a:schemeClr val="tx1"/>
                </a:solidFill>
              </a:rPr>
              <a:t>” to add duplicates for a  voucher and  </a:t>
            </a:r>
            <a:r>
              <a:rPr lang="pt-BR" sz="1400" dirty="0">
                <a:solidFill>
                  <a:schemeClr val="tx1"/>
                </a:solidFill>
              </a:rPr>
              <a:t>“</a:t>
            </a:r>
            <a:r>
              <a:rPr lang="pt-BR" sz="2000" b="1" dirty="0">
                <a:solidFill>
                  <a:schemeClr val="tx1"/>
                </a:solidFill>
              </a:rPr>
              <a:t>-</a:t>
            </a:r>
            <a:r>
              <a:rPr lang="pt-BR" sz="1400" dirty="0">
                <a:solidFill>
                  <a:schemeClr val="tx1"/>
                </a:solidFill>
              </a:rPr>
              <a:t>” </a:t>
            </a:r>
            <a:r>
              <a:rPr lang="pt-BR" sz="1400" dirty="0" smtClean="0">
                <a:solidFill>
                  <a:schemeClr val="tx1"/>
                </a:solidFill>
              </a:rPr>
              <a:t>to exclude duplicates</a:t>
            </a:r>
            <a:endParaRPr lang="pt-BR" sz="1400" dirty="0">
              <a:solidFill>
                <a:schemeClr val="tx1"/>
              </a:solidFill>
            </a:endParaRPr>
          </a:p>
        </p:txBody>
      </p:sp>
      <p:sp>
        <p:nvSpPr>
          <p:cNvPr id="27" name="Retângulo de cantos arredondados 26"/>
          <p:cNvSpPr/>
          <p:nvPr/>
        </p:nvSpPr>
        <p:spPr>
          <a:xfrm>
            <a:off x="467544" y="2708920"/>
            <a:ext cx="144016" cy="119805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de cantos arredondados 17"/>
          <p:cNvSpPr/>
          <p:nvPr/>
        </p:nvSpPr>
        <p:spPr>
          <a:xfrm>
            <a:off x="6093763" y="2794332"/>
            <a:ext cx="144016" cy="82275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de cantos arredondados 23"/>
          <p:cNvSpPr/>
          <p:nvPr/>
        </p:nvSpPr>
        <p:spPr>
          <a:xfrm>
            <a:off x="2917253" y="2689160"/>
            <a:ext cx="498852" cy="103409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a direita 18"/>
          <p:cNvSpPr/>
          <p:nvPr/>
        </p:nvSpPr>
        <p:spPr>
          <a:xfrm rot="19416766">
            <a:off x="2485634" y="3544621"/>
            <a:ext cx="429012" cy="1449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0" name="Retângulo de cantos arredondados 19"/>
          <p:cNvSpPr/>
          <p:nvPr/>
        </p:nvSpPr>
        <p:spPr>
          <a:xfrm>
            <a:off x="637403" y="3748096"/>
            <a:ext cx="3358533" cy="928384"/>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dirty="0" smtClean="0">
                <a:solidFill>
                  <a:schemeClr val="tx1"/>
                </a:solidFill>
              </a:rPr>
              <a:t>The field “</a:t>
            </a:r>
            <a:r>
              <a:rPr lang="pt-BR" sz="1400" b="1" dirty="0" smtClean="0">
                <a:solidFill>
                  <a:schemeClr val="tx1"/>
                </a:solidFill>
              </a:rPr>
              <a:t>Herbarium</a:t>
            </a:r>
            <a:r>
              <a:rPr lang="pt-BR" sz="1400" dirty="0" smtClean="0">
                <a:solidFill>
                  <a:schemeClr val="tx1"/>
                </a:solidFill>
              </a:rPr>
              <a:t>”</a:t>
            </a:r>
            <a:r>
              <a:rPr lang="pt-BR" sz="1400" b="1" dirty="0" smtClean="0">
                <a:solidFill>
                  <a:schemeClr val="tx1"/>
                </a:solidFill>
              </a:rPr>
              <a:t> </a:t>
            </a:r>
            <a:r>
              <a:rPr lang="pt-BR" sz="1400" dirty="0" smtClean="0">
                <a:solidFill>
                  <a:schemeClr val="tx1"/>
                </a:solidFill>
              </a:rPr>
              <a:t>uses the  </a:t>
            </a:r>
            <a:r>
              <a:rPr lang="pt-BR" sz="1400" b="1" i="1" dirty="0" smtClean="0">
                <a:solidFill>
                  <a:schemeClr val="tx1"/>
                </a:solidFill>
              </a:rPr>
              <a:t>Index Herbariorum</a:t>
            </a:r>
            <a:r>
              <a:rPr lang="pt-BR" sz="1400" b="1" dirty="0" smtClean="0">
                <a:solidFill>
                  <a:schemeClr val="tx1"/>
                </a:solidFill>
              </a:rPr>
              <a:t> </a:t>
            </a:r>
            <a:r>
              <a:rPr lang="pt-BR" sz="1400" dirty="0" smtClean="0">
                <a:solidFill>
                  <a:schemeClr val="tx1"/>
                </a:solidFill>
              </a:rPr>
              <a:t>as dictionary. Only the system administrator can add other acronyms</a:t>
            </a:r>
            <a:endParaRPr lang="pt-BR" sz="1400" b="1" dirty="0">
              <a:solidFill>
                <a:schemeClr val="tx1"/>
              </a:solidFill>
            </a:endParaRPr>
          </a:p>
        </p:txBody>
      </p:sp>
      <p:sp>
        <p:nvSpPr>
          <p:cNvPr id="21" name="Retângulo de cantos arredondados 20"/>
          <p:cNvSpPr/>
          <p:nvPr/>
        </p:nvSpPr>
        <p:spPr>
          <a:xfrm>
            <a:off x="6208424" y="3734448"/>
            <a:ext cx="254494" cy="4778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a direita 22"/>
          <p:cNvSpPr/>
          <p:nvPr/>
        </p:nvSpPr>
        <p:spPr>
          <a:xfrm rot="19474362">
            <a:off x="5565435" y="4124709"/>
            <a:ext cx="649407" cy="1567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9" name="Retângulo de cantos arredondados 28"/>
          <p:cNvSpPr/>
          <p:nvPr/>
        </p:nvSpPr>
        <p:spPr>
          <a:xfrm>
            <a:off x="4239609" y="4363129"/>
            <a:ext cx="2060583" cy="776647"/>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pt-BR" sz="1400" dirty="0" smtClean="0">
                <a:solidFill>
                  <a:schemeClr val="tx1"/>
                </a:solidFill>
              </a:rPr>
              <a:t>Field </a:t>
            </a:r>
            <a:r>
              <a:rPr lang="pt-BR" sz="1400" dirty="0" err="1" smtClean="0">
                <a:solidFill>
                  <a:schemeClr val="tx1"/>
                </a:solidFill>
              </a:rPr>
              <a:t>to</a:t>
            </a:r>
            <a:r>
              <a:rPr lang="pt-BR" sz="1400" dirty="0" smtClean="0">
                <a:solidFill>
                  <a:schemeClr val="tx1"/>
                </a:solidFill>
              </a:rPr>
              <a:t> </a:t>
            </a:r>
            <a:r>
              <a:rPr lang="pt-BR" sz="1400" dirty="0" err="1" smtClean="0">
                <a:solidFill>
                  <a:schemeClr val="tx1"/>
                </a:solidFill>
              </a:rPr>
              <a:t>select</a:t>
            </a:r>
            <a:r>
              <a:rPr lang="pt-BR" sz="1400" dirty="0" smtClean="0">
                <a:solidFill>
                  <a:schemeClr val="tx1"/>
                </a:solidFill>
              </a:rPr>
              <a:t>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State</a:t>
            </a:r>
            <a:r>
              <a:rPr lang="pt-BR" sz="1400" dirty="0" smtClean="0">
                <a:solidFill>
                  <a:schemeClr val="tx1"/>
                </a:solidFill>
              </a:rPr>
              <a:t> </a:t>
            </a:r>
            <a:r>
              <a:rPr lang="pt-BR" sz="1400" dirty="0" err="1" smtClean="0">
                <a:solidFill>
                  <a:schemeClr val="tx1"/>
                </a:solidFill>
              </a:rPr>
              <a:t>where</a:t>
            </a:r>
            <a:r>
              <a:rPr lang="pt-BR" sz="1400" dirty="0" smtClean="0">
                <a:solidFill>
                  <a:schemeClr val="tx1"/>
                </a:solidFill>
              </a:rPr>
              <a:t> </a:t>
            </a:r>
            <a:r>
              <a:rPr lang="pt-BR" sz="1400" dirty="0" err="1" smtClean="0">
                <a:solidFill>
                  <a:schemeClr val="tx1"/>
                </a:solidFill>
              </a:rPr>
              <a:t>the</a:t>
            </a:r>
            <a:r>
              <a:rPr lang="pt-BR" sz="1400" dirty="0" smtClean="0">
                <a:solidFill>
                  <a:schemeClr val="tx1"/>
                </a:solidFill>
              </a:rPr>
              <a:t> material </a:t>
            </a:r>
            <a:r>
              <a:rPr lang="pt-BR" sz="1400" dirty="0" err="1" smtClean="0">
                <a:solidFill>
                  <a:schemeClr val="tx1"/>
                </a:solidFill>
              </a:rPr>
              <a:t>was</a:t>
            </a:r>
            <a:r>
              <a:rPr lang="pt-BR" sz="1400" dirty="0" smtClean="0">
                <a:solidFill>
                  <a:schemeClr val="tx1"/>
                </a:solidFill>
              </a:rPr>
              <a:t> </a:t>
            </a:r>
            <a:r>
              <a:rPr lang="pt-BR" sz="1400" dirty="0" err="1" smtClean="0">
                <a:solidFill>
                  <a:schemeClr val="tx1"/>
                </a:solidFill>
              </a:rPr>
              <a:t>collected</a:t>
            </a:r>
            <a:endParaRPr lang="pt-BR" sz="1400" dirty="0">
              <a:solidFill>
                <a:schemeClr val="tx1"/>
              </a:solidFill>
            </a:endParaRPr>
          </a:p>
        </p:txBody>
      </p:sp>
      <p:sp>
        <p:nvSpPr>
          <p:cNvPr id="30" name="Seta para a direita 29"/>
          <p:cNvSpPr/>
          <p:nvPr/>
        </p:nvSpPr>
        <p:spPr>
          <a:xfrm rot="16200000">
            <a:off x="6303191" y="4324930"/>
            <a:ext cx="715012" cy="14494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31" name="Retângulo de cantos arredondados 30"/>
          <p:cNvSpPr/>
          <p:nvPr/>
        </p:nvSpPr>
        <p:spPr>
          <a:xfrm>
            <a:off x="6436672" y="4728912"/>
            <a:ext cx="2469456" cy="625847"/>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pt-BR" sz="1400" dirty="0" smtClean="0">
                <a:solidFill>
                  <a:schemeClr val="tx1"/>
                </a:solidFill>
              </a:rPr>
              <a:t>Field </a:t>
            </a:r>
            <a:r>
              <a:rPr lang="pt-BR" sz="1400" dirty="0" err="1" smtClean="0">
                <a:solidFill>
                  <a:schemeClr val="tx1"/>
                </a:solidFill>
              </a:rPr>
              <a:t>to</a:t>
            </a:r>
            <a:r>
              <a:rPr lang="pt-BR" sz="1400" dirty="0" smtClean="0">
                <a:solidFill>
                  <a:schemeClr val="tx1"/>
                </a:solidFill>
              </a:rPr>
              <a:t> </a:t>
            </a:r>
            <a:r>
              <a:rPr lang="pt-BR" sz="1400" dirty="0" err="1" smtClean="0">
                <a:solidFill>
                  <a:schemeClr val="tx1"/>
                </a:solidFill>
              </a:rPr>
              <a:t>indicate</a:t>
            </a:r>
            <a:r>
              <a:rPr lang="pt-BR" sz="1400" dirty="0" smtClean="0">
                <a:solidFill>
                  <a:schemeClr val="tx1"/>
                </a:solidFill>
              </a:rPr>
              <a:t> </a:t>
            </a:r>
            <a:r>
              <a:rPr lang="pt-BR" sz="1400" dirty="0" err="1" smtClean="0">
                <a:solidFill>
                  <a:schemeClr val="tx1"/>
                </a:solidFill>
              </a:rPr>
              <a:t>if</a:t>
            </a:r>
            <a:r>
              <a:rPr lang="pt-BR" sz="1400" dirty="0" smtClean="0">
                <a:solidFill>
                  <a:schemeClr val="tx1"/>
                </a:solidFill>
              </a:rPr>
              <a:t> </a:t>
            </a:r>
            <a:r>
              <a:rPr lang="pt-BR" sz="1400" dirty="0" err="1" smtClean="0">
                <a:solidFill>
                  <a:schemeClr val="tx1"/>
                </a:solidFill>
              </a:rPr>
              <a:t>the</a:t>
            </a:r>
            <a:r>
              <a:rPr lang="pt-BR" sz="1400" dirty="0" smtClean="0">
                <a:solidFill>
                  <a:schemeClr val="tx1"/>
                </a:solidFill>
              </a:rPr>
              <a:t> material </a:t>
            </a:r>
            <a:r>
              <a:rPr lang="pt-BR" sz="1400" dirty="0" err="1" smtClean="0">
                <a:solidFill>
                  <a:schemeClr val="tx1"/>
                </a:solidFill>
              </a:rPr>
              <a:t>is</a:t>
            </a:r>
            <a:r>
              <a:rPr lang="pt-BR" sz="1400" dirty="0" smtClean="0">
                <a:solidFill>
                  <a:schemeClr val="tx1"/>
                </a:solidFill>
              </a:rPr>
              <a:t> a </a:t>
            </a:r>
            <a:r>
              <a:rPr lang="pt-BR" sz="1400" dirty="0" err="1" smtClean="0">
                <a:solidFill>
                  <a:schemeClr val="tx1"/>
                </a:solidFill>
              </a:rPr>
              <a:t>nomenclatural</a:t>
            </a:r>
            <a:r>
              <a:rPr lang="pt-BR" sz="1400" dirty="0" smtClean="0">
                <a:solidFill>
                  <a:schemeClr val="tx1"/>
                </a:solidFill>
              </a:rPr>
              <a:t> </a:t>
            </a:r>
            <a:r>
              <a:rPr lang="pt-BR" sz="1400" dirty="0" err="1" smtClean="0">
                <a:solidFill>
                  <a:schemeClr val="tx1"/>
                </a:solidFill>
              </a:rPr>
              <a:t>type</a:t>
            </a:r>
            <a:endParaRPr lang="pt-BR" sz="1400" dirty="0">
              <a:solidFill>
                <a:schemeClr val="tx1"/>
              </a:solidFill>
            </a:endParaRPr>
          </a:p>
        </p:txBody>
      </p:sp>
      <p:sp>
        <p:nvSpPr>
          <p:cNvPr id="32" name="Retângulo de cantos arredondados 31"/>
          <p:cNvSpPr/>
          <p:nvPr/>
        </p:nvSpPr>
        <p:spPr>
          <a:xfrm>
            <a:off x="5430724" y="2830105"/>
            <a:ext cx="302868" cy="2389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41245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43</a:t>
            </a:fld>
            <a:endParaRPr lang="pt-BR"/>
          </a:p>
        </p:txBody>
      </p:sp>
      <p:sp>
        <p:nvSpPr>
          <p:cNvPr id="22"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sp>
        <p:nvSpPr>
          <p:cNvPr id="24" name="CaixaDeTexto 23"/>
          <p:cNvSpPr txBox="1"/>
          <p:nvPr/>
        </p:nvSpPr>
        <p:spPr>
          <a:xfrm>
            <a:off x="1208300" y="484208"/>
            <a:ext cx="7009739" cy="707886"/>
          </a:xfrm>
          <a:prstGeom prst="rect">
            <a:avLst/>
          </a:prstGeom>
          <a:noFill/>
        </p:spPr>
        <p:txBody>
          <a:bodyPr wrap="none" rtlCol="0">
            <a:spAutoFit/>
          </a:bodyPr>
          <a:lstStyle/>
          <a:p>
            <a:pPr algn="ctr"/>
            <a:r>
              <a:rPr lang="pt-BR" sz="2000" b="1" dirty="0" smtClean="0"/>
              <a:t>9. </a:t>
            </a:r>
            <a:r>
              <a:rPr lang="pt-BR" sz="2000" b="1" dirty="0" err="1" smtClean="0"/>
              <a:t>Edition</a:t>
            </a:r>
            <a:r>
              <a:rPr lang="pt-BR" sz="2000" b="1" dirty="0" smtClean="0"/>
              <a:t> </a:t>
            </a:r>
            <a:r>
              <a:rPr lang="pt-BR" sz="2000" b="1" dirty="0" err="1" smtClean="0"/>
              <a:t>of</a:t>
            </a:r>
            <a:r>
              <a:rPr lang="pt-BR" sz="2000" b="1" dirty="0" smtClean="0"/>
              <a:t> </a:t>
            </a:r>
            <a:r>
              <a:rPr lang="pt-BR" sz="2000" b="1" dirty="0" err="1" smtClean="0"/>
              <a:t>the</a:t>
            </a:r>
            <a:r>
              <a:rPr lang="pt-BR" sz="2000" b="1" dirty="0" smtClean="0"/>
              <a:t> </a:t>
            </a:r>
            <a:r>
              <a:rPr lang="pt-BR" sz="2000" b="1" dirty="0" err="1" smtClean="0"/>
              <a:t>Tab</a:t>
            </a:r>
            <a:r>
              <a:rPr lang="pt-BR" sz="2000" b="1" dirty="0" smtClean="0"/>
              <a:t> “</a:t>
            </a:r>
            <a:r>
              <a:rPr lang="pt-BR" sz="2000" b="1" dirty="0" err="1" smtClean="0"/>
              <a:t>Nomenclature</a:t>
            </a:r>
            <a:r>
              <a:rPr lang="pt-BR" sz="2000" b="1" dirty="0" smtClean="0"/>
              <a:t>, Life </a:t>
            </a:r>
            <a:r>
              <a:rPr lang="pt-BR" sz="2000" b="1" dirty="0" err="1" smtClean="0"/>
              <a:t>Form</a:t>
            </a:r>
            <a:r>
              <a:rPr lang="pt-BR" sz="2000" b="1" dirty="0" smtClean="0"/>
              <a:t> </a:t>
            </a:r>
            <a:r>
              <a:rPr lang="pt-BR" sz="2000" b="1" dirty="0" err="1" smtClean="0"/>
              <a:t>and</a:t>
            </a:r>
            <a:r>
              <a:rPr lang="pt-BR" sz="2000" b="1" dirty="0" smtClean="0"/>
              <a:t> </a:t>
            </a:r>
            <a:r>
              <a:rPr lang="pt-BR" sz="2000" b="1" dirty="0" err="1" smtClean="0"/>
              <a:t>Distribution</a:t>
            </a:r>
            <a:r>
              <a:rPr lang="pt-BR" sz="2000" b="1" dirty="0" smtClean="0"/>
              <a:t>”</a:t>
            </a:r>
          </a:p>
          <a:p>
            <a:pPr algn="ctr"/>
            <a:r>
              <a:rPr lang="pt-BR" sz="2000" b="1" dirty="0" smtClean="0"/>
              <a:t>9.3. </a:t>
            </a:r>
            <a:r>
              <a:rPr lang="pt-BR" sz="2000" b="1" dirty="0" err="1" smtClean="0"/>
              <a:t>Associating</a:t>
            </a:r>
            <a:r>
              <a:rPr lang="pt-BR" sz="2000" b="1" dirty="0" smtClean="0"/>
              <a:t> </a:t>
            </a:r>
            <a:r>
              <a:rPr lang="pt-BR" sz="2000" b="1" dirty="0" err="1" smtClean="0"/>
              <a:t>images</a:t>
            </a:r>
            <a:r>
              <a:rPr lang="pt-BR" sz="2000" b="1" dirty="0" smtClean="0"/>
              <a:t> </a:t>
            </a:r>
            <a:r>
              <a:rPr lang="pt-BR" sz="2000" b="1" dirty="0" err="1" smtClean="0"/>
              <a:t>of</a:t>
            </a:r>
            <a:r>
              <a:rPr lang="pt-BR" sz="2000" b="1" dirty="0" smtClean="0"/>
              <a:t> </a:t>
            </a:r>
            <a:r>
              <a:rPr lang="pt-BR" sz="2000" b="1" dirty="0" err="1" smtClean="0"/>
              <a:t>specimens</a:t>
            </a:r>
            <a:endParaRPr lang="pt-BR" sz="2000" b="1" dirty="0"/>
          </a:p>
        </p:txBody>
      </p:sp>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255"/>
          <a:stretch/>
        </p:blipFill>
        <p:spPr bwMode="auto">
          <a:xfrm>
            <a:off x="323528" y="1196752"/>
            <a:ext cx="8361311" cy="413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Seta em curva para a direita 31"/>
          <p:cNvSpPr/>
          <p:nvPr/>
        </p:nvSpPr>
        <p:spPr>
          <a:xfrm rot="1837672">
            <a:off x="3917117" y="1912000"/>
            <a:ext cx="599505" cy="1521080"/>
          </a:xfrm>
          <a:prstGeom prst="curvedRightArrow">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6" name="Seta para a direita 15"/>
          <p:cNvSpPr/>
          <p:nvPr/>
        </p:nvSpPr>
        <p:spPr>
          <a:xfrm rot="5400000">
            <a:off x="7690463" y="3480836"/>
            <a:ext cx="498341" cy="16512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1" name="Retângulo de cantos arredondados 20"/>
          <p:cNvSpPr/>
          <p:nvPr/>
        </p:nvSpPr>
        <p:spPr>
          <a:xfrm>
            <a:off x="7798712" y="3872478"/>
            <a:ext cx="223483" cy="20836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de cantos arredondados 30"/>
          <p:cNvSpPr/>
          <p:nvPr/>
        </p:nvSpPr>
        <p:spPr>
          <a:xfrm>
            <a:off x="4598811" y="1778052"/>
            <a:ext cx="4518077" cy="167305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itchFamily="34" charset="0"/>
              <a:buChar char="•"/>
            </a:pPr>
            <a:r>
              <a:rPr lang="en-US" sz="1400" dirty="0">
                <a:solidFill>
                  <a:schemeClr val="tx1"/>
                </a:solidFill>
              </a:rPr>
              <a:t>Clicking </a:t>
            </a:r>
            <a:r>
              <a:rPr lang="en-US" sz="1400" dirty="0" smtClean="0">
                <a:solidFill>
                  <a:schemeClr val="tx1"/>
                </a:solidFill>
              </a:rPr>
              <a:t>the </a:t>
            </a:r>
            <a:r>
              <a:rPr lang="en-US" sz="1400" dirty="0">
                <a:solidFill>
                  <a:schemeClr val="tx1"/>
                </a:solidFill>
              </a:rPr>
              <a:t>"</a:t>
            </a:r>
            <a:r>
              <a:rPr lang="en-US" sz="1400" dirty="0" smtClean="0">
                <a:solidFill>
                  <a:schemeClr val="tx1"/>
                </a:solidFill>
              </a:rPr>
              <a:t>camera“ icon </a:t>
            </a:r>
            <a:r>
              <a:rPr lang="en-US" sz="1400" dirty="0">
                <a:solidFill>
                  <a:schemeClr val="tx1"/>
                </a:solidFill>
              </a:rPr>
              <a:t>the user </a:t>
            </a:r>
            <a:r>
              <a:rPr lang="en-US" sz="1400" dirty="0" smtClean="0">
                <a:solidFill>
                  <a:schemeClr val="tx1"/>
                </a:solidFill>
              </a:rPr>
              <a:t>will see </a:t>
            </a:r>
            <a:r>
              <a:rPr lang="en-US" sz="1400" b="1" dirty="0" err="1" smtClean="0">
                <a:solidFill>
                  <a:schemeClr val="tx1"/>
                </a:solidFill>
              </a:rPr>
              <a:t>exsiccatae</a:t>
            </a:r>
            <a:r>
              <a:rPr lang="en-US" sz="1400" b="1" dirty="0" smtClean="0">
                <a:solidFill>
                  <a:schemeClr val="tx1"/>
                </a:solidFill>
              </a:rPr>
              <a:t> </a:t>
            </a:r>
            <a:r>
              <a:rPr lang="en-US" sz="1400" b="1" dirty="0">
                <a:solidFill>
                  <a:schemeClr val="tx1"/>
                </a:solidFill>
              </a:rPr>
              <a:t>images </a:t>
            </a:r>
            <a:r>
              <a:rPr lang="en-US" sz="1400" dirty="0">
                <a:solidFill>
                  <a:schemeClr val="tx1"/>
                </a:solidFill>
              </a:rPr>
              <a:t>available for association in the </a:t>
            </a:r>
            <a:r>
              <a:rPr lang="en-US" sz="1400" dirty="0" smtClean="0">
                <a:solidFill>
                  <a:schemeClr val="tx1"/>
                </a:solidFill>
              </a:rPr>
              <a:t>field "</a:t>
            </a:r>
            <a:r>
              <a:rPr lang="en-US" sz="1400" b="1" dirty="0" smtClean="0">
                <a:solidFill>
                  <a:schemeClr val="tx1"/>
                </a:solidFill>
              </a:rPr>
              <a:t>Voucher</a:t>
            </a:r>
            <a:r>
              <a:rPr lang="en-US" sz="1400" dirty="0">
                <a:solidFill>
                  <a:schemeClr val="tx1"/>
                </a:solidFill>
              </a:rPr>
              <a:t>"</a:t>
            </a:r>
            <a:endParaRPr lang="pt-BR" sz="1400" dirty="0" smtClean="0">
              <a:solidFill>
                <a:schemeClr val="tx1"/>
              </a:solidFill>
            </a:endParaRPr>
          </a:p>
          <a:p>
            <a:pPr marL="285750" indent="-285750" algn="just">
              <a:buFont typeface="Arial" pitchFamily="34" charset="0"/>
              <a:buChar char="•"/>
            </a:pPr>
            <a:r>
              <a:rPr lang="en-US" sz="1400" dirty="0">
                <a:solidFill>
                  <a:schemeClr val="tx1"/>
                </a:solidFill>
              </a:rPr>
              <a:t>The system will display images of </a:t>
            </a:r>
            <a:r>
              <a:rPr lang="en-US" sz="1400" dirty="0" smtClean="0">
                <a:solidFill>
                  <a:schemeClr val="tx1"/>
                </a:solidFill>
              </a:rPr>
              <a:t>both </a:t>
            </a:r>
            <a:r>
              <a:rPr lang="en-US" sz="1400" dirty="0">
                <a:solidFill>
                  <a:schemeClr val="tx1"/>
                </a:solidFill>
              </a:rPr>
              <a:t>accepted </a:t>
            </a:r>
            <a:r>
              <a:rPr lang="en-US" sz="1400" dirty="0" smtClean="0">
                <a:solidFill>
                  <a:schemeClr val="tx1"/>
                </a:solidFill>
              </a:rPr>
              <a:t>name and synonyms, </a:t>
            </a:r>
            <a:r>
              <a:rPr lang="en-US" sz="1400" dirty="0">
                <a:solidFill>
                  <a:schemeClr val="tx1"/>
                </a:solidFill>
              </a:rPr>
              <a:t>as indicated by the </a:t>
            </a:r>
            <a:r>
              <a:rPr lang="en-US" sz="1400" dirty="0" smtClean="0">
                <a:solidFill>
                  <a:schemeClr val="tx1"/>
                </a:solidFill>
              </a:rPr>
              <a:t>expert, for the species </a:t>
            </a:r>
            <a:r>
              <a:rPr lang="en-US" sz="1400" dirty="0">
                <a:solidFill>
                  <a:schemeClr val="tx1"/>
                </a:solidFill>
              </a:rPr>
              <a:t>or </a:t>
            </a:r>
            <a:r>
              <a:rPr lang="en-US" sz="1400" dirty="0" err="1" smtClean="0">
                <a:solidFill>
                  <a:schemeClr val="tx1"/>
                </a:solidFill>
              </a:rPr>
              <a:t>infraspecies</a:t>
            </a:r>
            <a:r>
              <a:rPr lang="en-US" sz="1400" dirty="0" smtClean="0">
                <a:solidFill>
                  <a:schemeClr val="tx1"/>
                </a:solidFill>
              </a:rPr>
              <a:t>.</a:t>
            </a:r>
            <a:endParaRPr lang="pt-BR" sz="1400" dirty="0">
              <a:solidFill>
                <a:schemeClr val="tx1"/>
              </a:solidFill>
            </a:endParaRPr>
          </a:p>
        </p:txBody>
      </p:sp>
      <p:sp>
        <p:nvSpPr>
          <p:cNvPr id="33" name="Retângulo de cantos arredondados 32"/>
          <p:cNvSpPr/>
          <p:nvPr/>
        </p:nvSpPr>
        <p:spPr>
          <a:xfrm>
            <a:off x="5069118" y="4155437"/>
            <a:ext cx="4047770" cy="2225891"/>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itchFamily="34" charset="0"/>
              <a:buChar char="•"/>
            </a:pPr>
            <a:r>
              <a:rPr lang="en-US" sz="1400" dirty="0">
                <a:solidFill>
                  <a:schemeClr val="tx1"/>
                </a:solidFill>
              </a:rPr>
              <a:t>The user can search images by the collector's name, collection number and </a:t>
            </a:r>
            <a:r>
              <a:rPr lang="en-US" sz="1400" dirty="0" smtClean="0">
                <a:solidFill>
                  <a:schemeClr val="tx1"/>
                </a:solidFill>
              </a:rPr>
              <a:t>barcode</a:t>
            </a:r>
          </a:p>
          <a:p>
            <a:pPr algn="just"/>
            <a:endParaRPr lang="pt-BR" sz="1400" b="1" dirty="0" smtClean="0">
              <a:solidFill>
                <a:schemeClr val="tx1"/>
              </a:solidFill>
            </a:endParaRPr>
          </a:p>
          <a:p>
            <a:pPr marL="285750" indent="-285750" algn="just">
              <a:buFont typeface="Arial" pitchFamily="34" charset="0"/>
              <a:buChar char="•"/>
            </a:pPr>
            <a:r>
              <a:rPr lang="en-US" sz="1400" dirty="0">
                <a:solidFill>
                  <a:schemeClr val="tx1"/>
                </a:solidFill>
              </a:rPr>
              <a:t>After selecting </a:t>
            </a:r>
            <a:r>
              <a:rPr lang="en-US" sz="1400" dirty="0" smtClean="0">
                <a:solidFill>
                  <a:schemeClr val="tx1"/>
                </a:solidFill>
              </a:rPr>
              <a:t>the specimens </a:t>
            </a:r>
            <a:r>
              <a:rPr lang="en-US" sz="1400" dirty="0">
                <a:solidFill>
                  <a:schemeClr val="tx1"/>
                </a:solidFill>
              </a:rPr>
              <a:t>the user must click on "</a:t>
            </a:r>
            <a:r>
              <a:rPr lang="en-US" sz="1400" b="1" dirty="0">
                <a:solidFill>
                  <a:schemeClr val="tx1"/>
                </a:solidFill>
              </a:rPr>
              <a:t>Add </a:t>
            </a:r>
            <a:r>
              <a:rPr lang="en-US" sz="1400" b="1" dirty="0" smtClean="0">
                <a:solidFill>
                  <a:schemeClr val="tx1"/>
                </a:solidFill>
              </a:rPr>
              <a:t>selected</a:t>
            </a:r>
            <a:r>
              <a:rPr lang="en-US" sz="1400" dirty="0" smtClean="0">
                <a:solidFill>
                  <a:schemeClr val="tx1"/>
                </a:solidFill>
              </a:rPr>
              <a:t>“</a:t>
            </a:r>
          </a:p>
          <a:p>
            <a:pPr algn="just"/>
            <a:endParaRPr lang="pt-BR" sz="1400" dirty="0">
              <a:solidFill>
                <a:schemeClr val="tx1"/>
              </a:solidFill>
            </a:endParaRPr>
          </a:p>
          <a:p>
            <a:pPr marL="285750" indent="-285750" algn="just">
              <a:buFont typeface="Arial" pitchFamily="34" charset="0"/>
              <a:buChar char="•"/>
            </a:pPr>
            <a:r>
              <a:rPr lang="en-US" sz="1400" dirty="0">
                <a:solidFill>
                  <a:schemeClr val="tx1"/>
                </a:solidFill>
              </a:rPr>
              <a:t>All information relating </a:t>
            </a:r>
            <a:r>
              <a:rPr lang="en-US" sz="1400" dirty="0" smtClean="0">
                <a:solidFill>
                  <a:schemeClr val="tx1"/>
                </a:solidFill>
              </a:rPr>
              <a:t>to specimens </a:t>
            </a:r>
            <a:r>
              <a:rPr lang="en-US" sz="1400" dirty="0">
                <a:solidFill>
                  <a:schemeClr val="tx1"/>
                </a:solidFill>
              </a:rPr>
              <a:t>will be automatically included in </a:t>
            </a:r>
            <a:r>
              <a:rPr lang="en-US" sz="1400" dirty="0" smtClean="0">
                <a:solidFill>
                  <a:schemeClr val="tx1"/>
                </a:solidFill>
              </a:rPr>
              <a:t>the field “</a:t>
            </a:r>
            <a:r>
              <a:rPr lang="en-US" sz="1400" b="1" dirty="0" smtClean="0">
                <a:solidFill>
                  <a:schemeClr val="tx1"/>
                </a:solidFill>
              </a:rPr>
              <a:t>Voucher</a:t>
            </a:r>
            <a:r>
              <a:rPr lang="en-US" sz="1400" dirty="0">
                <a:solidFill>
                  <a:schemeClr val="tx1"/>
                </a:solidFill>
              </a:rPr>
              <a:t>"</a:t>
            </a:r>
            <a:endParaRPr lang="pt-BR" sz="1400" dirty="0">
              <a:solidFill>
                <a:schemeClr val="tx1"/>
              </a:solidFill>
            </a:endParaRPr>
          </a:p>
        </p:txBody>
      </p: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971" t="11987" r="22597" b="23397"/>
          <a:stretch/>
        </p:blipFill>
        <p:spPr bwMode="auto">
          <a:xfrm>
            <a:off x="370600" y="3560288"/>
            <a:ext cx="4604075" cy="282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tângulo de cantos arredondados 17"/>
          <p:cNvSpPr/>
          <p:nvPr/>
        </p:nvSpPr>
        <p:spPr>
          <a:xfrm>
            <a:off x="195263" y="3600312"/>
            <a:ext cx="4667008" cy="278101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a direita 22"/>
          <p:cNvSpPr/>
          <p:nvPr/>
        </p:nvSpPr>
        <p:spPr>
          <a:xfrm rot="10800000">
            <a:off x="1691680" y="4454528"/>
            <a:ext cx="429012" cy="1449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34" name="Seta para a direita 33"/>
          <p:cNvSpPr/>
          <p:nvPr/>
        </p:nvSpPr>
        <p:spPr>
          <a:xfrm>
            <a:off x="4109336" y="4952372"/>
            <a:ext cx="429012" cy="1449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35" name="Retângulo de cantos arredondados 34"/>
          <p:cNvSpPr/>
          <p:nvPr/>
        </p:nvSpPr>
        <p:spPr>
          <a:xfrm>
            <a:off x="4109336" y="4261210"/>
            <a:ext cx="677673" cy="33826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90859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aixaDeTexto 19"/>
          <p:cNvSpPr txBox="1"/>
          <p:nvPr/>
        </p:nvSpPr>
        <p:spPr>
          <a:xfrm>
            <a:off x="995244" y="525152"/>
            <a:ext cx="7120411"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9.4. </a:t>
            </a:r>
            <a:r>
              <a:rPr lang="pt-BR" sz="2000" b="1" dirty="0" err="1" smtClean="0"/>
              <a:t>Reference</a:t>
            </a:r>
            <a:r>
              <a:rPr lang="pt-BR" sz="2000" b="1" dirty="0" smtClean="0"/>
              <a:t> </a:t>
            </a:r>
            <a:r>
              <a:rPr lang="pt-BR" sz="2000" b="1" dirty="0" err="1" smtClean="0"/>
              <a:t>and</a:t>
            </a:r>
            <a:r>
              <a:rPr lang="pt-BR" sz="2000" b="1" dirty="0" smtClean="0"/>
              <a:t> </a:t>
            </a:r>
            <a:r>
              <a:rPr lang="pt-BR" sz="2000" b="1" dirty="0" err="1" smtClean="0"/>
              <a:t>Association</a:t>
            </a:r>
            <a:r>
              <a:rPr lang="pt-BR" sz="2000" b="1" dirty="0" smtClean="0"/>
              <a:t> </a:t>
            </a:r>
            <a:r>
              <a:rPr lang="pt-BR" sz="2000" b="1" dirty="0" err="1" smtClean="0"/>
              <a:t>of</a:t>
            </a:r>
            <a:r>
              <a:rPr lang="pt-BR" sz="2000" b="1" dirty="0" smtClean="0"/>
              <a:t> </a:t>
            </a:r>
            <a:r>
              <a:rPr lang="pt-BR" sz="2000" b="1" dirty="0" err="1" smtClean="0"/>
              <a:t>Images</a:t>
            </a:r>
            <a:r>
              <a:rPr lang="pt-BR" sz="2000" b="1" dirty="0" smtClean="0"/>
              <a:t> </a:t>
            </a:r>
            <a:r>
              <a:rPr lang="pt-BR" sz="2000" b="1" dirty="0" err="1" smtClean="0"/>
              <a:t>from</a:t>
            </a:r>
            <a:r>
              <a:rPr lang="pt-BR" sz="2000" b="1" dirty="0" smtClean="0"/>
              <a:t> </a:t>
            </a:r>
            <a:r>
              <a:rPr lang="pt-BR" sz="2000" b="1" i="1" dirty="0" smtClean="0"/>
              <a:t>Flora brasiliensis</a:t>
            </a:r>
            <a:endParaRPr lang="pt-BR" sz="2000" b="1" i="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44</a:t>
            </a:fld>
            <a:endParaRPr lang="pt-BR"/>
          </a:p>
        </p:txBody>
      </p:sp>
      <p:sp>
        <p:nvSpPr>
          <p:cNvPr id="21"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62" y="2652466"/>
            <a:ext cx="8478990" cy="410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48" y="1237278"/>
            <a:ext cx="73628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tângulo de cantos arredondados 26"/>
          <p:cNvSpPr/>
          <p:nvPr/>
        </p:nvSpPr>
        <p:spPr>
          <a:xfrm flipH="1">
            <a:off x="642624" y="5749249"/>
            <a:ext cx="1035408" cy="17009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a direita 25"/>
          <p:cNvSpPr/>
          <p:nvPr/>
        </p:nvSpPr>
        <p:spPr>
          <a:xfrm rot="5400000">
            <a:off x="672325" y="5321146"/>
            <a:ext cx="747082" cy="1717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5" name="Retângulo de cantos arredondados 24"/>
          <p:cNvSpPr/>
          <p:nvPr/>
        </p:nvSpPr>
        <p:spPr>
          <a:xfrm>
            <a:off x="241640" y="3936827"/>
            <a:ext cx="4194104" cy="109666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It </a:t>
            </a:r>
            <a:r>
              <a:rPr lang="en-US" sz="1400" dirty="0">
                <a:solidFill>
                  <a:schemeClr val="tx1"/>
                </a:solidFill>
              </a:rPr>
              <a:t>is </a:t>
            </a:r>
            <a:r>
              <a:rPr lang="en-US" sz="1400" dirty="0" smtClean="0">
                <a:solidFill>
                  <a:schemeClr val="tx1"/>
                </a:solidFill>
              </a:rPr>
              <a:t>expected </a:t>
            </a:r>
            <a:r>
              <a:rPr lang="en-US" sz="1400" dirty="0">
                <a:solidFill>
                  <a:schemeClr val="tx1"/>
                </a:solidFill>
              </a:rPr>
              <a:t>that </a:t>
            </a:r>
            <a:r>
              <a:rPr lang="en-US" sz="1400" dirty="0" smtClean="0">
                <a:solidFill>
                  <a:schemeClr val="tx1"/>
                </a:solidFill>
              </a:rPr>
              <a:t>the </a:t>
            </a:r>
            <a:r>
              <a:rPr lang="en-US" sz="1400" dirty="0">
                <a:solidFill>
                  <a:schemeClr val="tx1"/>
                </a:solidFill>
              </a:rPr>
              <a:t>user </a:t>
            </a:r>
            <a:r>
              <a:rPr lang="en-US" sz="1400" dirty="0" smtClean="0">
                <a:solidFill>
                  <a:schemeClr val="tx1"/>
                </a:solidFill>
              </a:rPr>
              <a:t>include in this field the </a:t>
            </a:r>
            <a:r>
              <a:rPr lang="en-US" sz="1400" b="1" dirty="0">
                <a:solidFill>
                  <a:schemeClr val="tx1"/>
                </a:solidFill>
              </a:rPr>
              <a:t>original work </a:t>
            </a:r>
            <a:r>
              <a:rPr lang="en-US" sz="1400" dirty="0" smtClean="0">
                <a:solidFill>
                  <a:schemeClr val="tx1"/>
                </a:solidFill>
              </a:rPr>
              <a:t>in which the given name was published.</a:t>
            </a:r>
            <a:endParaRPr lang="en-US" sz="1400" dirty="0">
              <a:solidFill>
                <a:schemeClr val="tx1"/>
              </a:solidFill>
            </a:endParaRPr>
          </a:p>
        </p:txBody>
      </p:sp>
      <p:sp>
        <p:nvSpPr>
          <p:cNvPr id="24" name="Retângulo de cantos arredondados 23"/>
          <p:cNvSpPr/>
          <p:nvPr/>
        </p:nvSpPr>
        <p:spPr>
          <a:xfrm>
            <a:off x="833696" y="6206344"/>
            <a:ext cx="5884896" cy="174971"/>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de cantos arredondados 18"/>
          <p:cNvSpPr/>
          <p:nvPr/>
        </p:nvSpPr>
        <p:spPr>
          <a:xfrm>
            <a:off x="5087865" y="2539986"/>
            <a:ext cx="3745110" cy="204114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dirty="0" smtClean="0">
                <a:solidFill>
                  <a:schemeClr val="tx1"/>
                </a:solidFill>
              </a:rPr>
              <a:t>The “</a:t>
            </a:r>
            <a:r>
              <a:rPr lang="pt-BR" sz="1400" b="1" dirty="0" err="1" smtClean="0">
                <a:solidFill>
                  <a:schemeClr val="tx1"/>
                </a:solidFill>
              </a:rPr>
              <a:t>camera</a:t>
            </a:r>
            <a:r>
              <a:rPr lang="pt-BR" sz="1400" dirty="0" smtClean="0">
                <a:solidFill>
                  <a:schemeClr val="tx1"/>
                </a:solidFill>
              </a:rPr>
              <a:t>” </a:t>
            </a:r>
            <a:r>
              <a:rPr lang="pt-BR" sz="1400" dirty="0" err="1" smtClean="0">
                <a:solidFill>
                  <a:schemeClr val="tx1"/>
                </a:solidFill>
              </a:rPr>
              <a:t>icon</a:t>
            </a:r>
            <a:r>
              <a:rPr lang="pt-BR" sz="1400" dirty="0" smtClean="0">
                <a:solidFill>
                  <a:schemeClr val="tx1"/>
                </a:solidFill>
              </a:rPr>
              <a:t> </a:t>
            </a:r>
            <a:r>
              <a:rPr lang="pt-BR" sz="1400" dirty="0" err="1" smtClean="0">
                <a:solidFill>
                  <a:schemeClr val="tx1"/>
                </a:solidFill>
              </a:rPr>
              <a:t>works</a:t>
            </a:r>
            <a:r>
              <a:rPr lang="pt-BR" sz="1400" dirty="0" smtClean="0">
                <a:solidFill>
                  <a:schemeClr val="tx1"/>
                </a:solidFill>
              </a:rPr>
              <a:t> </a:t>
            </a:r>
            <a:r>
              <a:rPr lang="pt-BR" sz="1400" dirty="0" err="1" smtClean="0">
                <a:solidFill>
                  <a:schemeClr val="tx1"/>
                </a:solidFill>
              </a:rPr>
              <a:t>on</a:t>
            </a:r>
            <a:r>
              <a:rPr lang="pt-BR" sz="1400" dirty="0" smtClean="0">
                <a:solidFill>
                  <a:schemeClr val="tx1"/>
                </a:solidFill>
              </a:rPr>
              <a:t>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same</a:t>
            </a:r>
            <a:r>
              <a:rPr lang="pt-BR" sz="1400" dirty="0" smtClean="0">
                <a:solidFill>
                  <a:schemeClr val="tx1"/>
                </a:solidFill>
              </a:rPr>
              <a:t> </a:t>
            </a:r>
            <a:r>
              <a:rPr lang="pt-BR" sz="1400" dirty="0" err="1" smtClean="0">
                <a:solidFill>
                  <a:schemeClr val="tx1"/>
                </a:solidFill>
              </a:rPr>
              <a:t>way</a:t>
            </a:r>
            <a:r>
              <a:rPr lang="pt-BR" sz="1400" dirty="0" smtClean="0">
                <a:solidFill>
                  <a:schemeClr val="tx1"/>
                </a:solidFill>
              </a:rPr>
              <a:t> in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fields</a:t>
            </a:r>
            <a:r>
              <a:rPr lang="pt-BR" sz="1400" dirty="0" smtClean="0">
                <a:solidFill>
                  <a:schemeClr val="tx1"/>
                </a:solidFill>
              </a:rPr>
              <a:t>  “</a:t>
            </a:r>
            <a:r>
              <a:rPr lang="pt-BR" sz="1400" b="1" dirty="0" smtClean="0">
                <a:solidFill>
                  <a:schemeClr val="tx1"/>
                </a:solidFill>
              </a:rPr>
              <a:t>Voucher</a:t>
            </a:r>
            <a:r>
              <a:rPr lang="pt-BR" sz="1400" dirty="0" smtClean="0">
                <a:solidFill>
                  <a:schemeClr val="tx1"/>
                </a:solidFill>
              </a:rPr>
              <a:t>” </a:t>
            </a:r>
            <a:r>
              <a:rPr lang="pt-BR" sz="1400" dirty="0" err="1" smtClean="0">
                <a:solidFill>
                  <a:schemeClr val="tx1"/>
                </a:solidFill>
              </a:rPr>
              <a:t>and</a:t>
            </a:r>
            <a:r>
              <a:rPr lang="pt-BR" sz="1400" dirty="0" smtClean="0">
                <a:solidFill>
                  <a:schemeClr val="tx1"/>
                </a:solidFill>
              </a:rPr>
              <a:t> “</a:t>
            </a:r>
            <a:r>
              <a:rPr lang="pt-BR" sz="1400" b="1" dirty="0" err="1" smtClean="0">
                <a:solidFill>
                  <a:schemeClr val="tx1"/>
                </a:solidFill>
              </a:rPr>
              <a:t>Reference</a:t>
            </a:r>
            <a:r>
              <a:rPr lang="pt-BR" sz="1400" dirty="0" smtClean="0">
                <a:solidFill>
                  <a:schemeClr val="tx1"/>
                </a:solidFill>
              </a:rPr>
              <a:t>”</a:t>
            </a:r>
          </a:p>
          <a:p>
            <a:endParaRPr lang="pt-BR" sz="1400" b="1" dirty="0" smtClean="0">
              <a:solidFill>
                <a:schemeClr val="tx1"/>
              </a:solidFill>
            </a:endParaRPr>
          </a:p>
          <a:p>
            <a:pPr marL="285750" indent="-285750">
              <a:buFont typeface="Arial" pitchFamily="34" charset="0"/>
              <a:buChar char="•"/>
            </a:pPr>
            <a:r>
              <a:rPr lang="en-US" sz="1400" dirty="0">
                <a:solidFill>
                  <a:schemeClr val="tx1"/>
                </a:solidFill>
              </a:rPr>
              <a:t>HOWEVER, </a:t>
            </a:r>
            <a:r>
              <a:rPr lang="en-US" sz="1400" dirty="0" smtClean="0">
                <a:solidFill>
                  <a:schemeClr val="tx1"/>
                </a:solidFill>
              </a:rPr>
              <a:t>the field "</a:t>
            </a:r>
            <a:r>
              <a:rPr lang="en-US" sz="1400" b="1" dirty="0" smtClean="0">
                <a:solidFill>
                  <a:schemeClr val="tx1"/>
                </a:solidFill>
              </a:rPr>
              <a:t>Reference</a:t>
            </a:r>
            <a:r>
              <a:rPr lang="en-US" sz="1400" dirty="0">
                <a:solidFill>
                  <a:schemeClr val="tx1"/>
                </a:solidFill>
              </a:rPr>
              <a:t>" </a:t>
            </a:r>
            <a:r>
              <a:rPr lang="en-US" sz="1400" b="1" dirty="0">
                <a:solidFill>
                  <a:schemeClr val="tx1"/>
                </a:solidFill>
              </a:rPr>
              <a:t>should only </a:t>
            </a:r>
            <a:r>
              <a:rPr lang="en-US" sz="1400" b="1" dirty="0" smtClean="0">
                <a:solidFill>
                  <a:schemeClr val="tx1"/>
                </a:solidFill>
              </a:rPr>
              <a:t>include </a:t>
            </a:r>
            <a:r>
              <a:rPr lang="en-US" sz="1400" b="1" dirty="0">
                <a:solidFill>
                  <a:schemeClr val="tx1"/>
                </a:solidFill>
              </a:rPr>
              <a:t>illustrations and </a:t>
            </a:r>
            <a:r>
              <a:rPr lang="en-US" sz="1400" b="1" dirty="0" smtClean="0">
                <a:solidFill>
                  <a:schemeClr val="tx1"/>
                </a:solidFill>
              </a:rPr>
              <a:t>text images from the </a:t>
            </a:r>
            <a:r>
              <a:rPr lang="en-US" sz="1400" b="1" i="1" dirty="0" smtClean="0">
                <a:solidFill>
                  <a:schemeClr val="tx1"/>
                </a:solidFill>
              </a:rPr>
              <a:t>Flora </a:t>
            </a:r>
            <a:r>
              <a:rPr lang="en-US" sz="1400" b="1" i="1" dirty="0" err="1">
                <a:solidFill>
                  <a:schemeClr val="tx1"/>
                </a:solidFill>
              </a:rPr>
              <a:t>brasiliensis</a:t>
            </a:r>
            <a:r>
              <a:rPr lang="en-US" sz="1400" i="1" dirty="0">
                <a:solidFill>
                  <a:schemeClr val="tx1"/>
                </a:solidFill>
              </a:rPr>
              <a:t> </a:t>
            </a:r>
            <a:r>
              <a:rPr lang="en-US" sz="1400" i="1" dirty="0" smtClean="0">
                <a:solidFill>
                  <a:schemeClr val="tx1"/>
                </a:solidFill>
              </a:rPr>
              <a:t> </a:t>
            </a:r>
            <a:r>
              <a:rPr lang="en-US" sz="1400" dirty="0">
                <a:solidFill>
                  <a:schemeClr val="tx1"/>
                </a:solidFill>
              </a:rPr>
              <a:t>(see the </a:t>
            </a:r>
            <a:r>
              <a:rPr lang="en-US" sz="1400" dirty="0" smtClean="0">
                <a:solidFill>
                  <a:schemeClr val="tx1"/>
                </a:solidFill>
              </a:rPr>
              <a:t>explanations </a:t>
            </a:r>
            <a:r>
              <a:rPr lang="en-US" sz="1400" dirty="0">
                <a:solidFill>
                  <a:schemeClr val="tx1"/>
                </a:solidFill>
              </a:rPr>
              <a:t>above </a:t>
            </a:r>
            <a:r>
              <a:rPr lang="en-US" sz="1400" dirty="0" smtClean="0">
                <a:solidFill>
                  <a:schemeClr val="tx1"/>
                </a:solidFill>
              </a:rPr>
              <a:t>and </a:t>
            </a:r>
            <a:r>
              <a:rPr lang="en-US" sz="1400" dirty="0">
                <a:solidFill>
                  <a:schemeClr val="tx1"/>
                </a:solidFill>
              </a:rPr>
              <a:t>the example below)</a:t>
            </a:r>
            <a:endParaRPr lang="pt-BR" sz="1400" dirty="0">
              <a:solidFill>
                <a:schemeClr val="tx1"/>
              </a:solidFill>
            </a:endParaRPr>
          </a:p>
        </p:txBody>
      </p:sp>
      <p:sp>
        <p:nvSpPr>
          <p:cNvPr id="18" name="Seta em curva para a direita 17"/>
          <p:cNvSpPr/>
          <p:nvPr/>
        </p:nvSpPr>
        <p:spPr>
          <a:xfrm rot="14251771" flipH="1">
            <a:off x="4432256" y="3074297"/>
            <a:ext cx="567665" cy="1092686"/>
          </a:xfrm>
          <a:prstGeom prst="curvedRightArrow">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Retângulo de cantos arredondados 16"/>
          <p:cNvSpPr/>
          <p:nvPr/>
        </p:nvSpPr>
        <p:spPr>
          <a:xfrm flipH="1">
            <a:off x="6697221" y="5939235"/>
            <a:ext cx="765767" cy="16984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08532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54319"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tângulo de cantos arredondados 24"/>
          <p:cNvSpPr/>
          <p:nvPr/>
        </p:nvSpPr>
        <p:spPr>
          <a:xfrm>
            <a:off x="118036" y="1215592"/>
            <a:ext cx="4861048" cy="675628"/>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Arial" pitchFamily="34" charset="0"/>
              <a:buChar char="•"/>
            </a:pPr>
            <a:r>
              <a:rPr lang="pt-BR" sz="1400" dirty="0" smtClean="0">
                <a:solidFill>
                  <a:schemeClr val="tx1"/>
                </a:solidFill>
              </a:rPr>
              <a:t>The </a:t>
            </a:r>
            <a:r>
              <a:rPr lang="pt-BR" sz="1400" dirty="0" err="1" smtClean="0">
                <a:solidFill>
                  <a:schemeClr val="tx1"/>
                </a:solidFill>
              </a:rPr>
              <a:t>options</a:t>
            </a:r>
            <a:r>
              <a:rPr lang="pt-BR" sz="1400" dirty="0" smtClean="0">
                <a:solidFill>
                  <a:schemeClr val="tx1"/>
                </a:solidFill>
              </a:rPr>
              <a:t> for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fields</a:t>
            </a:r>
            <a:r>
              <a:rPr lang="pt-BR" sz="1400" dirty="0" smtClean="0">
                <a:solidFill>
                  <a:schemeClr val="tx1"/>
                </a:solidFill>
              </a:rPr>
              <a:t> “</a:t>
            </a:r>
            <a:r>
              <a:rPr lang="pt-BR" sz="1400" b="1" dirty="0" smtClean="0">
                <a:solidFill>
                  <a:schemeClr val="tx1"/>
                </a:solidFill>
              </a:rPr>
              <a:t>Life </a:t>
            </a:r>
            <a:r>
              <a:rPr lang="pt-BR" sz="1400" b="1" dirty="0" err="1" smtClean="0">
                <a:solidFill>
                  <a:schemeClr val="tx1"/>
                </a:solidFill>
              </a:rPr>
              <a:t>Form</a:t>
            </a:r>
            <a:r>
              <a:rPr lang="pt-BR" sz="1400" dirty="0" smtClean="0">
                <a:solidFill>
                  <a:schemeClr val="tx1"/>
                </a:solidFill>
              </a:rPr>
              <a:t>” </a:t>
            </a:r>
            <a:r>
              <a:rPr lang="pt-BR" sz="1400" dirty="0" err="1" smtClean="0">
                <a:solidFill>
                  <a:schemeClr val="tx1"/>
                </a:solidFill>
              </a:rPr>
              <a:t>and</a:t>
            </a:r>
            <a:r>
              <a:rPr lang="pt-BR" sz="1400" dirty="0" smtClean="0">
                <a:solidFill>
                  <a:schemeClr val="tx1"/>
                </a:solidFill>
              </a:rPr>
              <a:t> “</a:t>
            </a:r>
            <a:r>
              <a:rPr lang="pt-BR" sz="1400" b="1" dirty="0" err="1" smtClean="0">
                <a:solidFill>
                  <a:schemeClr val="tx1"/>
                </a:solidFill>
              </a:rPr>
              <a:t>Substrate</a:t>
            </a:r>
            <a:r>
              <a:rPr lang="pt-BR" sz="1400" dirty="0" smtClean="0">
                <a:solidFill>
                  <a:schemeClr val="tx1"/>
                </a:solidFill>
              </a:rPr>
              <a:t>” are </a:t>
            </a:r>
            <a:r>
              <a:rPr lang="pt-BR" sz="1400" dirty="0" err="1" smtClean="0">
                <a:solidFill>
                  <a:schemeClr val="tx1"/>
                </a:solidFill>
              </a:rPr>
              <a:t>specific</a:t>
            </a:r>
            <a:r>
              <a:rPr lang="pt-BR" sz="1400" dirty="0" smtClean="0">
                <a:solidFill>
                  <a:schemeClr val="tx1"/>
                </a:solidFill>
              </a:rPr>
              <a:t> for </a:t>
            </a:r>
            <a:r>
              <a:rPr lang="pt-BR" sz="1400" dirty="0" err="1" smtClean="0">
                <a:solidFill>
                  <a:schemeClr val="tx1"/>
                </a:solidFill>
              </a:rPr>
              <a:t>each</a:t>
            </a:r>
            <a:r>
              <a:rPr lang="pt-BR" sz="1400" dirty="0" smtClean="0">
                <a:solidFill>
                  <a:schemeClr val="tx1"/>
                </a:solidFill>
              </a:rPr>
              <a:t> major </a:t>
            </a:r>
            <a:r>
              <a:rPr lang="pt-BR" sz="1400" dirty="0" err="1" smtClean="0">
                <a:solidFill>
                  <a:schemeClr val="tx1"/>
                </a:solidFill>
              </a:rPr>
              <a:t>group</a:t>
            </a:r>
            <a:endParaRPr lang="pt-BR" sz="1400" dirty="0">
              <a:solidFill>
                <a:schemeClr val="tx1"/>
              </a:solidFill>
            </a:endParaRPr>
          </a:p>
        </p:txBody>
      </p:sp>
      <p:sp>
        <p:nvSpPr>
          <p:cNvPr id="22" name="Retângulo de cantos arredondados 21"/>
          <p:cNvSpPr/>
          <p:nvPr/>
        </p:nvSpPr>
        <p:spPr>
          <a:xfrm>
            <a:off x="500383" y="4133618"/>
            <a:ext cx="2367808" cy="28898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200" b="1" dirty="0" err="1" smtClean="0">
                <a:solidFill>
                  <a:schemeClr val="tx1"/>
                </a:solidFill>
              </a:rPr>
              <a:t>Angiosperms</a:t>
            </a:r>
            <a:r>
              <a:rPr lang="pt-BR" sz="1200" b="1" dirty="0" smtClean="0">
                <a:solidFill>
                  <a:schemeClr val="tx1"/>
                </a:solidFill>
              </a:rPr>
              <a:t> </a:t>
            </a:r>
            <a:r>
              <a:rPr lang="pt-BR" sz="1200" b="1" dirty="0" err="1" smtClean="0">
                <a:solidFill>
                  <a:schemeClr val="tx1"/>
                </a:solidFill>
              </a:rPr>
              <a:t>and</a:t>
            </a:r>
            <a:r>
              <a:rPr lang="pt-BR" sz="1200" b="1" dirty="0" smtClean="0">
                <a:solidFill>
                  <a:schemeClr val="tx1"/>
                </a:solidFill>
              </a:rPr>
              <a:t>  </a:t>
            </a:r>
            <a:r>
              <a:rPr lang="pt-BR" sz="1200" b="1" dirty="0" err="1" smtClean="0">
                <a:solidFill>
                  <a:schemeClr val="tx1"/>
                </a:solidFill>
              </a:rPr>
              <a:t>Gymnosperms</a:t>
            </a:r>
            <a:endParaRPr lang="pt-BR" sz="1200" b="1" dirty="0">
              <a:solidFill>
                <a:schemeClr val="tx1"/>
              </a:solidFill>
            </a:endParaRPr>
          </a:p>
        </p:txBody>
      </p:sp>
      <p:sp>
        <p:nvSpPr>
          <p:cNvPr id="23" name="Retângulo de cantos arredondados 22"/>
          <p:cNvSpPr/>
          <p:nvPr/>
        </p:nvSpPr>
        <p:spPr>
          <a:xfrm>
            <a:off x="633306" y="6393317"/>
            <a:ext cx="1817062" cy="28898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200" b="1" dirty="0" err="1" smtClean="0">
                <a:solidFill>
                  <a:schemeClr val="tx1"/>
                </a:solidFill>
              </a:rPr>
              <a:t>Ferns</a:t>
            </a:r>
            <a:r>
              <a:rPr lang="pt-BR" sz="1200" b="1" dirty="0" smtClean="0">
                <a:solidFill>
                  <a:schemeClr val="tx1"/>
                </a:solidFill>
              </a:rPr>
              <a:t> </a:t>
            </a:r>
            <a:r>
              <a:rPr lang="pt-BR" sz="1200" b="1" dirty="0" err="1" smtClean="0">
                <a:solidFill>
                  <a:schemeClr val="tx1"/>
                </a:solidFill>
              </a:rPr>
              <a:t>and</a:t>
            </a:r>
            <a:r>
              <a:rPr lang="pt-BR" sz="1200" b="1" dirty="0" smtClean="0">
                <a:solidFill>
                  <a:schemeClr val="tx1"/>
                </a:solidFill>
              </a:rPr>
              <a:t> </a:t>
            </a:r>
            <a:r>
              <a:rPr lang="pt-BR" sz="1200" b="1" dirty="0" err="1" smtClean="0">
                <a:solidFill>
                  <a:schemeClr val="tx1"/>
                </a:solidFill>
              </a:rPr>
              <a:t>Lycophytes</a:t>
            </a:r>
            <a:endParaRPr lang="pt-BR" sz="1200" b="1" dirty="0">
              <a:solidFill>
                <a:schemeClr val="tx1"/>
              </a:solidFill>
            </a:endParaRPr>
          </a:p>
        </p:txBody>
      </p:sp>
      <p:sp>
        <p:nvSpPr>
          <p:cNvPr id="30" name="Retângulo de cantos arredondados 29"/>
          <p:cNvSpPr/>
          <p:nvPr/>
        </p:nvSpPr>
        <p:spPr>
          <a:xfrm>
            <a:off x="7276314" y="3498758"/>
            <a:ext cx="949044" cy="27901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200" b="1" dirty="0" err="1" smtClean="0">
                <a:solidFill>
                  <a:schemeClr val="tx1"/>
                </a:solidFill>
              </a:rPr>
              <a:t>Bryophytes</a:t>
            </a:r>
            <a:endParaRPr lang="pt-BR" sz="1200" b="1" dirty="0">
              <a:solidFill>
                <a:schemeClr val="tx1"/>
              </a:solidFill>
            </a:endParaRPr>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45</a:t>
            </a:fld>
            <a:endParaRPr lang="pt-BR"/>
          </a:p>
        </p:txBody>
      </p:sp>
      <p:sp>
        <p:nvSpPr>
          <p:cNvPr id="24" name="CaixaDeTexto 23"/>
          <p:cNvSpPr txBox="1"/>
          <p:nvPr/>
        </p:nvSpPr>
        <p:spPr>
          <a:xfrm>
            <a:off x="1020285" y="525152"/>
            <a:ext cx="7070332"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9.5. Life </a:t>
            </a:r>
            <a:r>
              <a:rPr lang="pt-BR" sz="2000" b="1" dirty="0" err="1" smtClean="0"/>
              <a:t>Form</a:t>
            </a:r>
            <a:r>
              <a:rPr lang="pt-BR" sz="2000" b="1" dirty="0" smtClean="0"/>
              <a:t> </a:t>
            </a:r>
            <a:r>
              <a:rPr lang="pt-BR" sz="2000" b="1" dirty="0" err="1" smtClean="0"/>
              <a:t>and</a:t>
            </a:r>
            <a:r>
              <a:rPr lang="pt-BR" sz="2000" b="1" dirty="0" smtClean="0"/>
              <a:t> </a:t>
            </a:r>
            <a:r>
              <a:rPr lang="pt-BR" sz="2000" b="1" dirty="0" err="1" smtClean="0"/>
              <a:t>Substrate</a:t>
            </a:r>
            <a:endParaRPr lang="pt-BR" sz="2000" b="1" i="1" dirty="0"/>
          </a:p>
        </p:txBody>
      </p:sp>
      <p:sp>
        <p:nvSpPr>
          <p:cNvPr id="26"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88" y="2143489"/>
            <a:ext cx="3090018" cy="196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59" y="4734432"/>
            <a:ext cx="2750931" cy="163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5577809"/>
            <a:ext cx="3710278" cy="130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6741" y="2034294"/>
            <a:ext cx="3418915" cy="319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7013" y="1376933"/>
            <a:ext cx="26574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tângulo de cantos arredondados 27"/>
          <p:cNvSpPr/>
          <p:nvPr/>
        </p:nvSpPr>
        <p:spPr>
          <a:xfrm>
            <a:off x="7380312" y="6491384"/>
            <a:ext cx="589004" cy="27901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200" b="1" dirty="0" err="1" smtClean="0">
                <a:solidFill>
                  <a:schemeClr val="tx1"/>
                </a:solidFill>
              </a:rPr>
              <a:t>Algae</a:t>
            </a:r>
            <a:endParaRPr lang="pt-BR" sz="1200" b="1" dirty="0">
              <a:solidFill>
                <a:schemeClr val="tx1"/>
              </a:solidFill>
            </a:endParaRPr>
          </a:p>
        </p:txBody>
      </p:sp>
      <p:sp>
        <p:nvSpPr>
          <p:cNvPr id="29" name="Retângulo de cantos arredondados 28"/>
          <p:cNvSpPr/>
          <p:nvPr/>
        </p:nvSpPr>
        <p:spPr>
          <a:xfrm>
            <a:off x="5578971" y="3650357"/>
            <a:ext cx="861922" cy="27901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200" b="1" dirty="0" err="1" smtClean="0">
                <a:solidFill>
                  <a:schemeClr val="tx1"/>
                </a:solidFill>
              </a:rPr>
              <a:t>Fungi</a:t>
            </a:r>
            <a:endParaRPr lang="pt-BR" sz="1200" b="1" dirty="0">
              <a:solidFill>
                <a:schemeClr val="tx1"/>
              </a:solidFill>
            </a:endParaRPr>
          </a:p>
        </p:txBody>
      </p:sp>
    </p:spTree>
    <p:extLst>
      <p:ext uri="{BB962C8B-B14F-4D97-AF65-F5344CB8AC3E}">
        <p14:creationId xmlns:p14="http://schemas.microsoft.com/office/powerpoint/2010/main" val="2461326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54319"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46</a:t>
            </a:fld>
            <a:endParaRPr lang="pt-BR"/>
          </a:p>
        </p:txBody>
      </p:sp>
      <p:sp>
        <p:nvSpPr>
          <p:cNvPr id="14" name="CaixaDeTexto 13"/>
          <p:cNvSpPr txBox="1"/>
          <p:nvPr/>
        </p:nvSpPr>
        <p:spPr>
          <a:xfrm>
            <a:off x="1020285" y="525152"/>
            <a:ext cx="7070332"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9.6. </a:t>
            </a:r>
            <a:r>
              <a:rPr lang="pt-BR" sz="2000" b="1" dirty="0" err="1" smtClean="0"/>
              <a:t>Distribution</a:t>
            </a:r>
            <a:endParaRPr lang="pt-BR" sz="2000" b="1" i="1" dirty="0"/>
          </a:p>
        </p:txBody>
      </p:sp>
      <p:sp>
        <p:nvSpPr>
          <p:cNvPr id="15"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49" y="1397559"/>
            <a:ext cx="5599815" cy="53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ângulo de cantos arredondados 23"/>
          <p:cNvSpPr/>
          <p:nvPr/>
        </p:nvSpPr>
        <p:spPr>
          <a:xfrm flipH="1">
            <a:off x="229453" y="1562136"/>
            <a:ext cx="1141205" cy="43564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de cantos arredondados 24"/>
          <p:cNvSpPr/>
          <p:nvPr/>
        </p:nvSpPr>
        <p:spPr>
          <a:xfrm>
            <a:off x="5525992" y="1052736"/>
            <a:ext cx="3563889" cy="5805264"/>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en-US" sz="1400" dirty="0">
                <a:solidFill>
                  <a:schemeClr val="tx1"/>
                </a:solidFill>
              </a:rPr>
              <a:t>The </a:t>
            </a:r>
            <a:r>
              <a:rPr lang="en-US" sz="1400" dirty="0" smtClean="0">
                <a:solidFill>
                  <a:schemeClr val="tx1"/>
                </a:solidFill>
              </a:rPr>
              <a:t>“</a:t>
            </a:r>
            <a:r>
              <a:rPr lang="en-US" sz="1400" b="1" dirty="0" smtClean="0">
                <a:solidFill>
                  <a:schemeClr val="tx1"/>
                </a:solidFill>
              </a:rPr>
              <a:t>Distribution</a:t>
            </a:r>
            <a:r>
              <a:rPr lang="en-US" sz="1400" dirty="0">
                <a:solidFill>
                  <a:schemeClr val="tx1"/>
                </a:solidFill>
              </a:rPr>
              <a:t>" field is divided into six other fields: </a:t>
            </a:r>
            <a:r>
              <a:rPr lang="en-US" sz="1400" dirty="0" smtClean="0">
                <a:solidFill>
                  <a:schemeClr val="tx1"/>
                </a:solidFill>
              </a:rPr>
              <a:t>“</a:t>
            </a:r>
            <a:r>
              <a:rPr lang="en-US" sz="1400" b="1" dirty="0" smtClean="0">
                <a:solidFill>
                  <a:schemeClr val="tx1"/>
                </a:solidFill>
              </a:rPr>
              <a:t>Occurs </a:t>
            </a:r>
            <a:r>
              <a:rPr lang="en-US" sz="1400" b="1" dirty="0">
                <a:solidFill>
                  <a:schemeClr val="tx1"/>
                </a:solidFill>
              </a:rPr>
              <a:t>in Brazil?</a:t>
            </a:r>
            <a:r>
              <a:rPr lang="en-US" sz="1400" dirty="0">
                <a:solidFill>
                  <a:schemeClr val="tx1"/>
                </a:solidFill>
              </a:rPr>
              <a:t>" "</a:t>
            </a:r>
            <a:r>
              <a:rPr lang="en-US" sz="1400" b="1" dirty="0">
                <a:solidFill>
                  <a:schemeClr val="tx1"/>
                </a:solidFill>
              </a:rPr>
              <a:t>Endemic </a:t>
            </a:r>
            <a:r>
              <a:rPr lang="en-US" sz="1400" b="1" dirty="0" smtClean="0">
                <a:solidFill>
                  <a:schemeClr val="tx1"/>
                </a:solidFill>
              </a:rPr>
              <a:t>to </a:t>
            </a:r>
            <a:r>
              <a:rPr lang="en-US" sz="1400" b="1" dirty="0">
                <a:solidFill>
                  <a:schemeClr val="tx1"/>
                </a:solidFill>
              </a:rPr>
              <a:t>Brazil?</a:t>
            </a:r>
            <a:r>
              <a:rPr lang="en-US" sz="1400" dirty="0">
                <a:solidFill>
                  <a:schemeClr val="tx1"/>
                </a:solidFill>
              </a:rPr>
              <a:t>" </a:t>
            </a:r>
            <a:r>
              <a:rPr lang="en-US" sz="1400" dirty="0" smtClean="0">
                <a:solidFill>
                  <a:schemeClr val="tx1"/>
                </a:solidFill>
              </a:rPr>
              <a:t>"</a:t>
            </a:r>
            <a:r>
              <a:rPr lang="en-US" sz="1400" b="1" dirty="0" err="1" smtClean="0">
                <a:solidFill>
                  <a:schemeClr val="tx1"/>
                </a:solidFill>
              </a:rPr>
              <a:t>Phytogeographic</a:t>
            </a:r>
            <a:r>
              <a:rPr lang="en-US" sz="1400" b="1" dirty="0" smtClean="0">
                <a:solidFill>
                  <a:schemeClr val="tx1"/>
                </a:solidFill>
              </a:rPr>
              <a:t> Domains </a:t>
            </a:r>
            <a:r>
              <a:rPr lang="en-US" sz="1400" dirty="0" smtClean="0">
                <a:solidFill>
                  <a:schemeClr val="tx1"/>
                </a:solidFill>
              </a:rPr>
              <a:t>", </a:t>
            </a:r>
            <a:r>
              <a:rPr lang="en-US" sz="1400" dirty="0">
                <a:solidFill>
                  <a:schemeClr val="tx1"/>
                </a:solidFill>
              </a:rPr>
              <a:t>"</a:t>
            </a:r>
            <a:r>
              <a:rPr lang="en-US" sz="1400" b="1" dirty="0">
                <a:solidFill>
                  <a:schemeClr val="tx1"/>
                </a:solidFill>
              </a:rPr>
              <a:t>Origin</a:t>
            </a:r>
            <a:r>
              <a:rPr lang="en-US" sz="1400" dirty="0">
                <a:solidFill>
                  <a:schemeClr val="tx1"/>
                </a:solidFill>
              </a:rPr>
              <a:t>", "</a:t>
            </a:r>
            <a:r>
              <a:rPr lang="en-US" sz="1400" b="1" dirty="0">
                <a:solidFill>
                  <a:schemeClr val="tx1"/>
                </a:solidFill>
              </a:rPr>
              <a:t>Geographical Distribution</a:t>
            </a:r>
            <a:r>
              <a:rPr lang="en-US" sz="1400" dirty="0">
                <a:solidFill>
                  <a:schemeClr val="tx1"/>
                </a:solidFill>
              </a:rPr>
              <a:t>" and "</a:t>
            </a:r>
            <a:r>
              <a:rPr lang="en-US" sz="1400" b="1" dirty="0">
                <a:solidFill>
                  <a:schemeClr val="tx1"/>
                </a:solidFill>
              </a:rPr>
              <a:t>Vegetation </a:t>
            </a:r>
            <a:r>
              <a:rPr lang="en-US" sz="1400" b="1" dirty="0" smtClean="0">
                <a:solidFill>
                  <a:schemeClr val="tx1"/>
                </a:solidFill>
              </a:rPr>
              <a:t>Types</a:t>
            </a:r>
            <a:r>
              <a:rPr lang="en-US" sz="1400" dirty="0" smtClean="0">
                <a:solidFill>
                  <a:schemeClr val="tx1"/>
                </a:solidFill>
              </a:rPr>
              <a:t>“</a:t>
            </a:r>
          </a:p>
          <a:p>
            <a:endParaRPr lang="pt-BR" sz="1400" dirty="0">
              <a:solidFill>
                <a:schemeClr val="tx1"/>
              </a:solidFill>
            </a:endParaRPr>
          </a:p>
          <a:p>
            <a:pPr marL="285750" indent="-285750">
              <a:buFont typeface="Arial" pitchFamily="34" charset="0"/>
              <a:buChar char="•"/>
            </a:pPr>
            <a:r>
              <a:rPr lang="pt-BR" sz="1400" dirty="0" smtClean="0">
                <a:solidFill>
                  <a:schemeClr val="tx1"/>
                </a:solidFill>
              </a:rPr>
              <a:t>Information about distribution are included by specialists only for </a:t>
            </a:r>
            <a:r>
              <a:rPr lang="pt-BR" sz="1400" b="1" dirty="0" smtClean="0">
                <a:solidFill>
                  <a:schemeClr val="tx1"/>
                </a:solidFill>
              </a:rPr>
              <a:t>species and infraspecies</a:t>
            </a:r>
          </a:p>
          <a:p>
            <a:pPr marL="285750" indent="-285750">
              <a:buFont typeface="Arial" pitchFamily="34" charset="0"/>
              <a:buChar char="•"/>
            </a:pPr>
            <a:endParaRPr lang="pt-BR" sz="1400" dirty="0">
              <a:solidFill>
                <a:schemeClr val="tx1"/>
              </a:solidFill>
            </a:endParaRPr>
          </a:p>
          <a:p>
            <a:pPr marL="285750" indent="-285750">
              <a:buFont typeface="Arial" pitchFamily="34" charset="0"/>
              <a:buChar char="•"/>
            </a:pPr>
            <a:r>
              <a:rPr lang="en-US" sz="1400" dirty="0" smtClean="0">
                <a:solidFill>
                  <a:schemeClr val="tx1"/>
                </a:solidFill>
              </a:rPr>
              <a:t>Information </a:t>
            </a:r>
            <a:r>
              <a:rPr lang="en-US" sz="1400" dirty="0">
                <a:solidFill>
                  <a:schemeClr val="tx1"/>
                </a:solidFill>
              </a:rPr>
              <a:t>on distribution shown </a:t>
            </a:r>
            <a:r>
              <a:rPr lang="en-US" sz="1400" dirty="0" smtClean="0">
                <a:solidFill>
                  <a:schemeClr val="tx1"/>
                </a:solidFill>
              </a:rPr>
              <a:t>for  </a:t>
            </a:r>
            <a:r>
              <a:rPr lang="en-US" sz="1400" dirty="0">
                <a:solidFill>
                  <a:schemeClr val="tx1"/>
                </a:solidFill>
              </a:rPr>
              <a:t>the genera and families </a:t>
            </a:r>
            <a:r>
              <a:rPr lang="en-US" sz="1400" dirty="0" smtClean="0">
                <a:solidFill>
                  <a:schemeClr val="tx1"/>
                </a:solidFill>
              </a:rPr>
              <a:t>represents </a:t>
            </a:r>
            <a:r>
              <a:rPr lang="en-US" sz="1400" dirty="0">
                <a:solidFill>
                  <a:schemeClr val="tx1"/>
                </a:solidFill>
              </a:rPr>
              <a:t>the sum of </a:t>
            </a:r>
            <a:r>
              <a:rPr lang="en-US" sz="1400" dirty="0" smtClean="0">
                <a:solidFill>
                  <a:schemeClr val="tx1"/>
                </a:solidFill>
              </a:rPr>
              <a:t>what </a:t>
            </a:r>
            <a:r>
              <a:rPr lang="en-US" sz="1400" dirty="0">
                <a:solidFill>
                  <a:schemeClr val="tx1"/>
                </a:solidFill>
              </a:rPr>
              <a:t>was included by specialists for the species and </a:t>
            </a:r>
            <a:r>
              <a:rPr lang="en-US" sz="1400" dirty="0" err="1" smtClean="0">
                <a:solidFill>
                  <a:schemeClr val="tx1"/>
                </a:solidFill>
              </a:rPr>
              <a:t>infraspecies</a:t>
            </a:r>
            <a:endParaRPr lang="en-US" sz="1400" dirty="0" smtClean="0">
              <a:solidFill>
                <a:schemeClr val="tx1"/>
              </a:solidFill>
            </a:endParaRPr>
          </a:p>
          <a:p>
            <a:endParaRPr lang="pt-BR" sz="1400" dirty="0">
              <a:solidFill>
                <a:schemeClr val="tx1"/>
              </a:solidFill>
            </a:endParaRPr>
          </a:p>
          <a:p>
            <a:pPr marL="285750" indent="-285750">
              <a:buFont typeface="Arial" pitchFamily="34" charset="0"/>
              <a:buChar char="•"/>
            </a:pPr>
            <a:r>
              <a:rPr lang="en-US" sz="1400" dirty="0" smtClean="0">
                <a:solidFill>
                  <a:schemeClr val="tx1"/>
                </a:solidFill>
              </a:rPr>
              <a:t>All </a:t>
            </a:r>
            <a:r>
              <a:rPr lang="en-US" sz="1400" dirty="0">
                <a:solidFill>
                  <a:schemeClr val="tx1"/>
                </a:solidFill>
              </a:rPr>
              <a:t>other distribution fields are </a:t>
            </a:r>
            <a:r>
              <a:rPr lang="en-US" sz="1400" dirty="0" smtClean="0">
                <a:solidFill>
                  <a:schemeClr val="tx1"/>
                </a:solidFill>
              </a:rPr>
              <a:t>hidden if the user chooses the </a:t>
            </a:r>
            <a:r>
              <a:rPr lang="en-US" sz="1400" dirty="0">
                <a:solidFill>
                  <a:schemeClr val="tx1"/>
                </a:solidFill>
              </a:rPr>
              <a:t>options "</a:t>
            </a:r>
            <a:r>
              <a:rPr lang="en-US" sz="1400" b="1" dirty="0">
                <a:solidFill>
                  <a:schemeClr val="tx1"/>
                </a:solidFill>
              </a:rPr>
              <a:t>No</a:t>
            </a:r>
            <a:r>
              <a:rPr lang="en-US" sz="1400" dirty="0">
                <a:solidFill>
                  <a:schemeClr val="tx1"/>
                </a:solidFill>
              </a:rPr>
              <a:t>" or </a:t>
            </a:r>
            <a:r>
              <a:rPr lang="en-US" sz="1400" dirty="0" smtClean="0">
                <a:solidFill>
                  <a:schemeClr val="tx1"/>
                </a:solidFill>
              </a:rPr>
              <a:t>“</a:t>
            </a:r>
            <a:r>
              <a:rPr lang="en-US" sz="1400" b="1" dirty="0" smtClean="0">
                <a:solidFill>
                  <a:schemeClr val="tx1"/>
                </a:solidFill>
              </a:rPr>
              <a:t>Unknown</a:t>
            </a:r>
            <a:r>
              <a:rPr lang="en-US" sz="1400" dirty="0">
                <a:solidFill>
                  <a:schemeClr val="tx1"/>
                </a:solidFill>
              </a:rPr>
              <a:t>" for </a:t>
            </a:r>
            <a:r>
              <a:rPr lang="en-US" sz="1400" dirty="0" smtClean="0">
                <a:solidFill>
                  <a:schemeClr val="tx1"/>
                </a:solidFill>
              </a:rPr>
              <a:t>the field </a:t>
            </a:r>
            <a:r>
              <a:rPr lang="en-US" sz="1400" dirty="0">
                <a:solidFill>
                  <a:schemeClr val="tx1"/>
                </a:solidFill>
              </a:rPr>
              <a:t>"</a:t>
            </a:r>
            <a:r>
              <a:rPr lang="en-US" sz="1400" b="1" dirty="0">
                <a:solidFill>
                  <a:schemeClr val="tx1"/>
                </a:solidFill>
              </a:rPr>
              <a:t>Occurs in Brazil</a:t>
            </a:r>
            <a:r>
              <a:rPr lang="en-US" sz="1400" b="1" dirty="0" smtClean="0">
                <a:solidFill>
                  <a:schemeClr val="tx1"/>
                </a:solidFill>
              </a:rPr>
              <a:t>?</a:t>
            </a:r>
            <a:r>
              <a:rPr lang="en-US" sz="1400" dirty="0" smtClean="0">
                <a:solidFill>
                  <a:schemeClr val="tx1"/>
                </a:solidFill>
              </a:rPr>
              <a:t>“</a:t>
            </a:r>
          </a:p>
          <a:p>
            <a:endParaRPr lang="pt-BR" sz="1400" dirty="0">
              <a:solidFill>
                <a:schemeClr val="tx1"/>
              </a:solidFill>
            </a:endParaRPr>
          </a:p>
          <a:p>
            <a:pPr marL="285750" indent="-285750">
              <a:buFont typeface="Arial" pitchFamily="34" charset="0"/>
              <a:buChar char="•"/>
            </a:pPr>
            <a:r>
              <a:rPr lang="en-US" sz="1400" dirty="0" smtClean="0">
                <a:solidFill>
                  <a:schemeClr val="tx1"/>
                </a:solidFill>
              </a:rPr>
              <a:t>All </a:t>
            </a:r>
            <a:r>
              <a:rPr lang="en-US" sz="1400" dirty="0">
                <a:solidFill>
                  <a:schemeClr val="tx1"/>
                </a:solidFill>
              </a:rPr>
              <a:t>distribution fields are </a:t>
            </a:r>
            <a:r>
              <a:rPr lang="en-US" sz="1400" dirty="0" smtClean="0">
                <a:solidFill>
                  <a:schemeClr val="tx1"/>
                </a:solidFill>
              </a:rPr>
              <a:t>hidden for </a:t>
            </a:r>
            <a:r>
              <a:rPr lang="en-US" sz="1400" dirty="0">
                <a:solidFill>
                  <a:schemeClr val="tx1"/>
                </a:solidFill>
              </a:rPr>
              <a:t>names </a:t>
            </a:r>
            <a:r>
              <a:rPr lang="en-US" sz="1400" dirty="0" smtClean="0">
                <a:solidFill>
                  <a:schemeClr val="tx1"/>
                </a:solidFill>
              </a:rPr>
              <a:t>with </a:t>
            </a:r>
            <a:r>
              <a:rPr lang="en-US" sz="1400" b="1" dirty="0" smtClean="0">
                <a:solidFill>
                  <a:schemeClr val="tx1"/>
                </a:solidFill>
              </a:rPr>
              <a:t>synonyms or empty status</a:t>
            </a:r>
            <a:endParaRPr lang="pt-BR" sz="1400" dirty="0">
              <a:solidFill>
                <a:schemeClr val="tx1"/>
              </a:solidFill>
            </a:endParaRPr>
          </a:p>
        </p:txBody>
      </p:sp>
    </p:spTree>
    <p:extLst>
      <p:ext uri="{BB962C8B-B14F-4D97-AF65-F5344CB8AC3E}">
        <p14:creationId xmlns:p14="http://schemas.microsoft.com/office/powerpoint/2010/main" val="2470998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54319"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47</a:t>
            </a:fld>
            <a:endParaRPr lang="pt-BR"/>
          </a:p>
        </p:txBody>
      </p:sp>
      <p:sp>
        <p:nvSpPr>
          <p:cNvPr id="18" name="CaixaDeTexto 17"/>
          <p:cNvSpPr txBox="1"/>
          <p:nvPr/>
        </p:nvSpPr>
        <p:spPr>
          <a:xfrm>
            <a:off x="1020285" y="525152"/>
            <a:ext cx="7070332"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9.6. </a:t>
            </a:r>
            <a:r>
              <a:rPr lang="pt-BR" sz="2000" b="1" dirty="0" err="1" smtClean="0"/>
              <a:t>Distribution</a:t>
            </a:r>
            <a:endParaRPr lang="pt-BR" sz="2000" b="1" i="1" dirty="0"/>
          </a:p>
        </p:txBody>
      </p:sp>
      <p:sp>
        <p:nvSpPr>
          <p:cNvPr id="19"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199743"/>
            <a:ext cx="5723608" cy="542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9309" y="1451406"/>
            <a:ext cx="2651747" cy="27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540" y="4230813"/>
            <a:ext cx="2702748" cy="183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ângulo de cantos arredondados 23"/>
          <p:cNvSpPr/>
          <p:nvPr/>
        </p:nvSpPr>
        <p:spPr>
          <a:xfrm flipH="1">
            <a:off x="1384811" y="1363260"/>
            <a:ext cx="1108923" cy="78554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rot="1641683">
            <a:off x="2466668" y="2109718"/>
            <a:ext cx="753958" cy="2106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5" name="Seta para a direita 14"/>
          <p:cNvSpPr/>
          <p:nvPr/>
        </p:nvSpPr>
        <p:spPr>
          <a:xfrm rot="20352708">
            <a:off x="2233032" y="5087151"/>
            <a:ext cx="685416" cy="2036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5" name="Retângulo de cantos arredondados 24"/>
          <p:cNvSpPr/>
          <p:nvPr/>
        </p:nvSpPr>
        <p:spPr>
          <a:xfrm>
            <a:off x="5796136" y="2564904"/>
            <a:ext cx="3312368" cy="1944216"/>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1400" dirty="0">
                <a:solidFill>
                  <a:schemeClr val="tx1"/>
                </a:solidFill>
              </a:rPr>
              <a:t>By clicking on the icons "</a:t>
            </a:r>
            <a:r>
              <a:rPr lang="en-US" sz="1400" b="1" dirty="0">
                <a:solidFill>
                  <a:schemeClr val="tx1"/>
                </a:solidFill>
              </a:rPr>
              <a:t>?</a:t>
            </a:r>
            <a:r>
              <a:rPr lang="en-US" sz="1400" dirty="0">
                <a:solidFill>
                  <a:schemeClr val="tx1"/>
                </a:solidFill>
              </a:rPr>
              <a:t>" </a:t>
            </a:r>
            <a:r>
              <a:rPr lang="en-US" sz="1400" dirty="0" smtClean="0">
                <a:solidFill>
                  <a:schemeClr val="tx1"/>
                </a:solidFill>
              </a:rPr>
              <a:t>of the fields "</a:t>
            </a:r>
            <a:r>
              <a:rPr lang="en-US" sz="1400" b="1" dirty="0" err="1" smtClean="0">
                <a:solidFill>
                  <a:schemeClr val="tx1"/>
                </a:solidFill>
              </a:rPr>
              <a:t>Phytogeographic</a:t>
            </a:r>
            <a:r>
              <a:rPr lang="en-US" sz="1400" b="1" dirty="0" smtClean="0">
                <a:solidFill>
                  <a:schemeClr val="tx1"/>
                </a:solidFill>
              </a:rPr>
              <a:t> Domains </a:t>
            </a:r>
            <a:r>
              <a:rPr lang="en-US" sz="1400" dirty="0" smtClean="0">
                <a:solidFill>
                  <a:schemeClr val="tx1"/>
                </a:solidFill>
              </a:rPr>
              <a:t>" </a:t>
            </a:r>
            <a:r>
              <a:rPr lang="en-US" sz="1400" dirty="0">
                <a:solidFill>
                  <a:schemeClr val="tx1"/>
                </a:solidFill>
              </a:rPr>
              <a:t>and "</a:t>
            </a:r>
            <a:r>
              <a:rPr lang="en-US" sz="1400" b="1" dirty="0">
                <a:solidFill>
                  <a:schemeClr val="tx1"/>
                </a:solidFill>
              </a:rPr>
              <a:t>Vegetation Types</a:t>
            </a:r>
            <a:r>
              <a:rPr lang="en-US" sz="1400" dirty="0">
                <a:solidFill>
                  <a:schemeClr val="tx1"/>
                </a:solidFill>
              </a:rPr>
              <a:t>" the user views the descriptions elaborated by members of the management committee for the six </a:t>
            </a:r>
            <a:r>
              <a:rPr lang="en-US" sz="1400" dirty="0" smtClean="0">
                <a:solidFill>
                  <a:schemeClr val="tx1"/>
                </a:solidFill>
              </a:rPr>
              <a:t>Domains and the 24 </a:t>
            </a:r>
            <a:r>
              <a:rPr lang="en-US" sz="1400" dirty="0">
                <a:solidFill>
                  <a:schemeClr val="tx1"/>
                </a:solidFill>
              </a:rPr>
              <a:t>vegetation types adopted.</a:t>
            </a:r>
            <a:endParaRPr lang="pt-BR" sz="1400" dirty="0" smtClean="0">
              <a:solidFill>
                <a:schemeClr val="tx1"/>
              </a:solidFill>
            </a:endParaRPr>
          </a:p>
        </p:txBody>
      </p:sp>
    </p:spTree>
    <p:extLst>
      <p:ext uri="{BB962C8B-B14F-4D97-AF65-F5344CB8AC3E}">
        <p14:creationId xmlns:p14="http://schemas.microsoft.com/office/powerpoint/2010/main" val="4146900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54319"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48</a:t>
            </a:fld>
            <a:endParaRPr lang="pt-BR"/>
          </a:p>
        </p:txBody>
      </p:sp>
      <p:sp>
        <p:nvSpPr>
          <p:cNvPr id="17" name="CaixaDeTexto 16"/>
          <p:cNvSpPr txBox="1"/>
          <p:nvPr/>
        </p:nvSpPr>
        <p:spPr>
          <a:xfrm>
            <a:off x="1020285" y="525152"/>
            <a:ext cx="7070332"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9.6. </a:t>
            </a:r>
            <a:r>
              <a:rPr lang="pt-BR" sz="2000" b="1" dirty="0" err="1" smtClean="0"/>
              <a:t>Distribution</a:t>
            </a:r>
            <a:endParaRPr lang="pt-BR" sz="2000" b="1" i="1" dirty="0"/>
          </a:p>
        </p:txBody>
      </p:sp>
      <p:sp>
        <p:nvSpPr>
          <p:cNvPr id="18"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0798"/>
            <a:ext cx="5724128" cy="542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08" y="4786287"/>
            <a:ext cx="3891776" cy="184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flipH="1">
            <a:off x="49312" y="4707728"/>
            <a:ext cx="3961965" cy="201595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p:cNvSpPr/>
          <p:nvPr/>
        </p:nvSpPr>
        <p:spPr>
          <a:xfrm rot="8238564">
            <a:off x="4039123" y="4757578"/>
            <a:ext cx="458892" cy="2211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5" name="Retângulo de cantos arredondados 24"/>
          <p:cNvSpPr/>
          <p:nvPr/>
        </p:nvSpPr>
        <p:spPr>
          <a:xfrm>
            <a:off x="5412568" y="895072"/>
            <a:ext cx="3626855" cy="594928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400" b="1" dirty="0" err="1">
                <a:solidFill>
                  <a:schemeClr val="tx1"/>
                </a:solidFill>
              </a:rPr>
              <a:t>Geographic</a:t>
            </a:r>
            <a:r>
              <a:rPr lang="pt-BR" sz="1400" b="1" dirty="0">
                <a:solidFill>
                  <a:schemeClr val="tx1"/>
                </a:solidFill>
              </a:rPr>
              <a:t> </a:t>
            </a:r>
            <a:r>
              <a:rPr lang="pt-BR" sz="1400" b="1" dirty="0" err="1" smtClean="0">
                <a:solidFill>
                  <a:schemeClr val="tx1"/>
                </a:solidFill>
              </a:rPr>
              <a:t>Distribution</a:t>
            </a:r>
            <a:endParaRPr lang="pt-BR" sz="1400" b="1" dirty="0" smtClean="0">
              <a:solidFill>
                <a:schemeClr val="tx1"/>
              </a:solidFill>
            </a:endParaRPr>
          </a:p>
          <a:p>
            <a:pPr marL="171450" indent="-171450">
              <a:buFont typeface="Arial" pitchFamily="34" charset="0"/>
              <a:buChar char="•"/>
            </a:pPr>
            <a:r>
              <a:rPr lang="en-US" sz="1200" dirty="0" smtClean="0">
                <a:solidFill>
                  <a:schemeClr val="tx1"/>
                </a:solidFill>
              </a:rPr>
              <a:t>If the user marks </a:t>
            </a:r>
            <a:r>
              <a:rPr lang="en-US" sz="1200" dirty="0">
                <a:solidFill>
                  <a:schemeClr val="tx1"/>
                </a:solidFill>
              </a:rPr>
              <a:t>the checkbox beside a Region, all the </a:t>
            </a:r>
            <a:r>
              <a:rPr lang="en-US" sz="1200" dirty="0" smtClean="0">
                <a:solidFill>
                  <a:schemeClr val="tx1"/>
                </a:solidFill>
              </a:rPr>
              <a:t>states of this Region  </a:t>
            </a:r>
            <a:r>
              <a:rPr lang="en-US" sz="1200" dirty="0">
                <a:solidFill>
                  <a:schemeClr val="tx1"/>
                </a:solidFill>
              </a:rPr>
              <a:t>will </a:t>
            </a:r>
            <a:r>
              <a:rPr lang="en-US" sz="1200" dirty="0" smtClean="0">
                <a:solidFill>
                  <a:schemeClr val="tx1"/>
                </a:solidFill>
              </a:rPr>
              <a:t>appear in </a:t>
            </a:r>
            <a:r>
              <a:rPr lang="en-US" sz="1200" dirty="0" err="1" smtClean="0">
                <a:solidFill>
                  <a:schemeClr val="tx1"/>
                </a:solidFill>
              </a:rPr>
              <a:t>colour</a:t>
            </a:r>
            <a:r>
              <a:rPr lang="en-US" sz="1200" dirty="0" smtClean="0">
                <a:solidFill>
                  <a:schemeClr val="tx1"/>
                </a:solidFill>
              </a:rPr>
              <a:t> </a:t>
            </a:r>
            <a:r>
              <a:rPr lang="en-US" sz="1200" dirty="0">
                <a:solidFill>
                  <a:schemeClr val="tx1"/>
                </a:solidFill>
              </a:rPr>
              <a:t>on the </a:t>
            </a:r>
            <a:r>
              <a:rPr lang="en-US" sz="1200" dirty="0" smtClean="0">
                <a:solidFill>
                  <a:schemeClr val="tx1"/>
                </a:solidFill>
              </a:rPr>
              <a:t>map</a:t>
            </a:r>
          </a:p>
          <a:p>
            <a:endParaRPr lang="pt-BR" sz="1200" dirty="0">
              <a:solidFill>
                <a:schemeClr val="tx1"/>
              </a:solidFill>
            </a:endParaRPr>
          </a:p>
          <a:p>
            <a:pPr marL="171450" indent="-171450">
              <a:buFont typeface="Arial" pitchFamily="34" charset="0"/>
              <a:buChar char="•"/>
            </a:pPr>
            <a:r>
              <a:rPr lang="en-US" sz="1200" dirty="0">
                <a:solidFill>
                  <a:schemeClr val="tx1"/>
                </a:solidFill>
              </a:rPr>
              <a:t>To mark specific states of a region, the user must click the check box next to the acronym of the State</a:t>
            </a:r>
            <a:r>
              <a:rPr lang="en-US" sz="1200" dirty="0" smtClean="0">
                <a:solidFill>
                  <a:schemeClr val="tx1"/>
                </a:solidFill>
              </a:rPr>
              <a:t>.</a:t>
            </a:r>
          </a:p>
          <a:p>
            <a:endParaRPr lang="pt-BR" sz="1200" dirty="0">
              <a:solidFill>
                <a:schemeClr val="tx1"/>
              </a:solidFill>
            </a:endParaRPr>
          </a:p>
          <a:p>
            <a:pPr marL="171450" indent="-171450">
              <a:buFont typeface="Arial" pitchFamily="34" charset="0"/>
              <a:buChar char="•"/>
            </a:pPr>
            <a:r>
              <a:rPr lang="en-US" sz="1200" b="1" dirty="0">
                <a:solidFill>
                  <a:schemeClr val="tx1"/>
                </a:solidFill>
              </a:rPr>
              <a:t>Clicking one time in the check box</a:t>
            </a:r>
            <a:r>
              <a:rPr lang="en-US" sz="1200" dirty="0">
                <a:solidFill>
                  <a:schemeClr val="tx1"/>
                </a:solidFill>
              </a:rPr>
              <a:t>, the map will be filled with specific </a:t>
            </a:r>
            <a:r>
              <a:rPr lang="en-US" sz="1200" dirty="0" err="1" smtClean="0">
                <a:solidFill>
                  <a:schemeClr val="tx1"/>
                </a:solidFill>
              </a:rPr>
              <a:t>colours</a:t>
            </a:r>
            <a:r>
              <a:rPr lang="en-US" sz="1200" dirty="0">
                <a:solidFill>
                  <a:schemeClr val="tx1"/>
                </a:solidFill>
              </a:rPr>
              <a:t>: green </a:t>
            </a:r>
            <a:r>
              <a:rPr lang="en-US" sz="1200" dirty="0" smtClean="0">
                <a:solidFill>
                  <a:schemeClr val="tx1"/>
                </a:solidFill>
              </a:rPr>
              <a:t>for North Region, </a:t>
            </a:r>
            <a:r>
              <a:rPr lang="en-US" sz="1200" dirty="0">
                <a:solidFill>
                  <a:schemeClr val="tx1"/>
                </a:solidFill>
              </a:rPr>
              <a:t>yellow </a:t>
            </a:r>
            <a:r>
              <a:rPr lang="en-US" sz="1200" dirty="0" smtClean="0">
                <a:solidFill>
                  <a:schemeClr val="tx1"/>
                </a:solidFill>
              </a:rPr>
              <a:t>for Midwest</a:t>
            </a:r>
            <a:r>
              <a:rPr lang="en-US" sz="1200" dirty="0">
                <a:solidFill>
                  <a:schemeClr val="tx1"/>
                </a:solidFill>
              </a:rPr>
              <a:t>, </a:t>
            </a:r>
            <a:r>
              <a:rPr lang="en-US" sz="1200" dirty="0" smtClean="0">
                <a:solidFill>
                  <a:schemeClr val="tx1"/>
                </a:solidFill>
              </a:rPr>
              <a:t>orange for Northeast, </a:t>
            </a:r>
            <a:r>
              <a:rPr lang="en-US" sz="1200" dirty="0">
                <a:solidFill>
                  <a:schemeClr val="tx1"/>
                </a:solidFill>
              </a:rPr>
              <a:t>red </a:t>
            </a:r>
            <a:r>
              <a:rPr lang="en-US" sz="1200" dirty="0" smtClean="0">
                <a:solidFill>
                  <a:schemeClr val="tx1"/>
                </a:solidFill>
              </a:rPr>
              <a:t>for Southeast, and blue for the South Region.</a:t>
            </a:r>
          </a:p>
          <a:p>
            <a:endParaRPr lang="pt-BR" sz="1200" dirty="0">
              <a:solidFill>
                <a:schemeClr val="tx1"/>
              </a:solidFill>
            </a:endParaRPr>
          </a:p>
          <a:p>
            <a:pPr marL="171450" indent="-171450">
              <a:buFont typeface="Arial" pitchFamily="34" charset="0"/>
              <a:buChar char="•"/>
            </a:pPr>
            <a:r>
              <a:rPr lang="en-US" sz="1200" b="1" dirty="0">
                <a:solidFill>
                  <a:schemeClr val="tx1"/>
                </a:solidFill>
              </a:rPr>
              <a:t>Clicking 2 times on the checkbox </a:t>
            </a:r>
            <a:r>
              <a:rPr lang="en-US" sz="1200" dirty="0">
                <a:solidFill>
                  <a:schemeClr val="tx1"/>
                </a:solidFill>
              </a:rPr>
              <a:t>it will be marked with the "</a:t>
            </a:r>
            <a:r>
              <a:rPr lang="en-US" sz="1200" b="1" dirty="0">
                <a:solidFill>
                  <a:schemeClr val="tx1"/>
                </a:solidFill>
              </a:rPr>
              <a:t>?</a:t>
            </a:r>
            <a:r>
              <a:rPr lang="en-US" sz="1200" dirty="0">
                <a:solidFill>
                  <a:schemeClr val="tx1"/>
                </a:solidFill>
              </a:rPr>
              <a:t>"</a:t>
            </a:r>
            <a:r>
              <a:rPr lang="en-US" sz="1200" b="1" dirty="0">
                <a:solidFill>
                  <a:schemeClr val="tx1"/>
                </a:solidFill>
              </a:rPr>
              <a:t> </a:t>
            </a:r>
            <a:r>
              <a:rPr lang="en-US" sz="1200" b="1" dirty="0" smtClean="0">
                <a:solidFill>
                  <a:schemeClr val="tx1"/>
                </a:solidFill>
              </a:rPr>
              <a:t>indicating </a:t>
            </a:r>
            <a:r>
              <a:rPr lang="en-US" sz="1200" b="1" dirty="0">
                <a:solidFill>
                  <a:schemeClr val="tx1"/>
                </a:solidFill>
              </a:rPr>
              <a:t>uncertainty in occurrence. </a:t>
            </a:r>
            <a:r>
              <a:rPr lang="en-US" sz="1200" dirty="0">
                <a:solidFill>
                  <a:schemeClr val="tx1"/>
                </a:solidFill>
              </a:rPr>
              <a:t>In this case, </a:t>
            </a:r>
            <a:r>
              <a:rPr lang="en-US" sz="1200" dirty="0" smtClean="0">
                <a:solidFill>
                  <a:schemeClr val="tx1"/>
                </a:solidFill>
              </a:rPr>
              <a:t>State </a:t>
            </a:r>
            <a:r>
              <a:rPr lang="en-US" sz="1200" dirty="0">
                <a:solidFill>
                  <a:schemeClr val="tx1"/>
                </a:solidFill>
              </a:rPr>
              <a:t>(s) or </a:t>
            </a:r>
            <a:r>
              <a:rPr lang="en-US" sz="1200" dirty="0" smtClean="0">
                <a:solidFill>
                  <a:schemeClr val="tx1"/>
                </a:solidFill>
              </a:rPr>
              <a:t>Region </a:t>
            </a:r>
            <a:r>
              <a:rPr lang="en-US" sz="1200" dirty="0">
                <a:solidFill>
                  <a:schemeClr val="tx1"/>
                </a:solidFill>
              </a:rPr>
              <a:t>(s) will be colored gray on the map</a:t>
            </a:r>
            <a:r>
              <a:rPr lang="en-US" sz="1200" dirty="0" smtClean="0">
                <a:solidFill>
                  <a:schemeClr val="tx1"/>
                </a:solidFill>
              </a:rPr>
              <a:t>.</a:t>
            </a:r>
            <a:endParaRPr lang="pt-BR" sz="1200" dirty="0" smtClean="0">
              <a:solidFill>
                <a:schemeClr val="tx1"/>
              </a:solidFill>
            </a:endParaRPr>
          </a:p>
          <a:p>
            <a:endParaRPr lang="pt-BR" sz="1200" dirty="0">
              <a:solidFill>
                <a:schemeClr val="tx1"/>
              </a:solidFill>
            </a:endParaRPr>
          </a:p>
          <a:p>
            <a:pPr marL="171450" indent="-171450">
              <a:buFont typeface="Arial" pitchFamily="34" charset="0"/>
              <a:buChar char="•"/>
            </a:pPr>
            <a:r>
              <a:rPr lang="en-US" sz="1200" dirty="0">
                <a:solidFill>
                  <a:schemeClr val="tx1"/>
                </a:solidFill>
              </a:rPr>
              <a:t>By hovering over the occurrence points marked on the map (coming from the </a:t>
            </a:r>
            <a:r>
              <a:rPr lang="en-US" sz="1200" dirty="0" err="1" smtClean="0">
                <a:solidFill>
                  <a:schemeClr val="tx1"/>
                </a:solidFill>
              </a:rPr>
              <a:t>Reflora</a:t>
            </a:r>
            <a:r>
              <a:rPr lang="en-US" sz="1200" dirty="0" smtClean="0">
                <a:solidFill>
                  <a:schemeClr val="tx1"/>
                </a:solidFill>
              </a:rPr>
              <a:t> Virtual </a:t>
            </a:r>
            <a:r>
              <a:rPr lang="en-US" sz="1200" dirty="0">
                <a:solidFill>
                  <a:schemeClr val="tx1"/>
                </a:solidFill>
              </a:rPr>
              <a:t>Herbarium </a:t>
            </a:r>
            <a:r>
              <a:rPr lang="en-US" sz="1200" dirty="0" smtClean="0">
                <a:solidFill>
                  <a:schemeClr val="tx1"/>
                </a:solidFill>
              </a:rPr>
              <a:t>and INCT records), </a:t>
            </a:r>
            <a:r>
              <a:rPr lang="en-US" sz="1200" dirty="0">
                <a:solidFill>
                  <a:schemeClr val="tx1"/>
                </a:solidFill>
              </a:rPr>
              <a:t>the user will see the taxon name, abbreviation of the </a:t>
            </a:r>
            <a:r>
              <a:rPr lang="en-US" sz="1200" dirty="0" smtClean="0">
                <a:solidFill>
                  <a:schemeClr val="tx1"/>
                </a:solidFill>
              </a:rPr>
              <a:t>herbarium, and </a:t>
            </a:r>
            <a:r>
              <a:rPr lang="en-US" sz="1200" dirty="0">
                <a:solidFill>
                  <a:schemeClr val="tx1"/>
                </a:solidFill>
              </a:rPr>
              <a:t>coordinates</a:t>
            </a:r>
            <a:r>
              <a:rPr lang="en-US" sz="1200" dirty="0" smtClean="0">
                <a:solidFill>
                  <a:schemeClr val="tx1"/>
                </a:solidFill>
              </a:rPr>
              <a:t>.</a:t>
            </a:r>
          </a:p>
          <a:p>
            <a:endParaRPr lang="pt-BR" sz="1200" dirty="0">
              <a:solidFill>
                <a:schemeClr val="tx1"/>
              </a:solidFill>
            </a:endParaRPr>
          </a:p>
          <a:p>
            <a:pPr marL="171450" indent="-171450">
              <a:buFont typeface="Arial" pitchFamily="34" charset="0"/>
              <a:buChar char="•"/>
            </a:pPr>
            <a:r>
              <a:rPr lang="en-US" sz="1200" dirty="0">
                <a:solidFill>
                  <a:schemeClr val="tx1"/>
                </a:solidFill>
              </a:rPr>
              <a:t>By clicking </a:t>
            </a:r>
            <a:r>
              <a:rPr lang="en-US" sz="1200" dirty="0" smtClean="0">
                <a:solidFill>
                  <a:schemeClr val="tx1"/>
                </a:solidFill>
              </a:rPr>
              <a:t>“</a:t>
            </a:r>
            <a:r>
              <a:rPr lang="en-US" sz="1200" b="1" dirty="0" smtClean="0">
                <a:solidFill>
                  <a:schemeClr val="tx1"/>
                </a:solidFill>
              </a:rPr>
              <a:t>See more information about the collecting points</a:t>
            </a:r>
            <a:r>
              <a:rPr lang="en-US" sz="1200" dirty="0">
                <a:solidFill>
                  <a:schemeClr val="tx1"/>
                </a:solidFill>
              </a:rPr>
              <a:t>" the user will have access to a table with all the information related to these </a:t>
            </a:r>
            <a:r>
              <a:rPr lang="en-US" sz="1200" dirty="0" smtClean="0">
                <a:solidFill>
                  <a:schemeClr val="tx1"/>
                </a:solidFill>
              </a:rPr>
              <a:t>records. This </a:t>
            </a:r>
            <a:r>
              <a:rPr lang="en-US" sz="1200" dirty="0">
                <a:solidFill>
                  <a:schemeClr val="tx1"/>
                </a:solidFill>
              </a:rPr>
              <a:t>table can be exported to Excel, CSV and PDF.</a:t>
            </a:r>
            <a:endParaRPr lang="pt-BR" sz="1400" dirty="0" smtClean="0">
              <a:solidFill>
                <a:schemeClr val="tx1"/>
              </a:solidFill>
            </a:endParaRPr>
          </a:p>
        </p:txBody>
      </p:sp>
    </p:spTree>
    <p:extLst>
      <p:ext uri="{BB962C8B-B14F-4D97-AF65-F5344CB8AC3E}">
        <p14:creationId xmlns:p14="http://schemas.microsoft.com/office/powerpoint/2010/main" val="1458585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65125"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ítulo 1"/>
          <p:cNvSpPr>
            <a:spLocks noGrp="1"/>
          </p:cNvSpPr>
          <p:nvPr>
            <p:ph type="title"/>
          </p:nvPr>
        </p:nvSpPr>
        <p:spPr>
          <a:xfrm>
            <a:off x="457200" y="-246459"/>
            <a:ext cx="8229600" cy="1143000"/>
          </a:xfrm>
        </p:spPr>
        <p:txBody>
          <a:bodyPr>
            <a:normAutofit/>
          </a:bodyPr>
          <a:lstStyle/>
          <a:p>
            <a:r>
              <a:rPr lang="pt-BR" sz="3600" dirty="0" err="1" smtClean="0"/>
              <a:t>Brazilian</a:t>
            </a:r>
            <a:r>
              <a:rPr lang="pt-BR" sz="3600" dirty="0" smtClean="0"/>
              <a:t> Flora 2020</a:t>
            </a:r>
            <a:endParaRPr lang="pt-BR" sz="3600" dirty="0"/>
          </a:p>
        </p:txBody>
      </p:sp>
      <p:sp>
        <p:nvSpPr>
          <p:cNvPr id="11" name="Retângulo 10"/>
          <p:cNvSpPr/>
          <p:nvPr/>
        </p:nvSpPr>
        <p:spPr>
          <a:xfrm>
            <a:off x="2912011" y="1358943"/>
            <a:ext cx="646568" cy="93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51520" y="977677"/>
            <a:ext cx="8611517" cy="1815882"/>
          </a:xfrm>
          <a:prstGeom prst="rect">
            <a:avLst/>
          </a:prstGeom>
          <a:noFill/>
        </p:spPr>
        <p:txBody>
          <a:bodyPr wrap="square" rtlCol="0">
            <a:spAutoFit/>
          </a:bodyPr>
          <a:lstStyle/>
          <a:p>
            <a:pPr marL="285750" indent="-285750">
              <a:buFont typeface="Wingdings" pitchFamily="2" charset="2"/>
              <a:buChar char="ü"/>
            </a:pPr>
            <a:r>
              <a:rPr lang="pt-BR" sz="1600" dirty="0" smtClean="0"/>
              <a:t>Access </a:t>
            </a:r>
            <a:r>
              <a:rPr lang="pt-BR" sz="1600" b="1" dirty="0" smtClean="0">
                <a:hlinkClick r:id="rId3"/>
              </a:rPr>
              <a:t>http</a:t>
            </a:r>
            <a:r>
              <a:rPr lang="pt-BR" sz="1600" b="1" dirty="0">
                <a:hlinkClick r:id="rId3"/>
              </a:rPr>
              <a:t>://</a:t>
            </a:r>
            <a:r>
              <a:rPr lang="pt-BR" sz="1600" b="1" dirty="0" smtClean="0">
                <a:hlinkClick r:id="rId3"/>
              </a:rPr>
              <a:t>reflora.jbrj.gov.br/</a:t>
            </a:r>
            <a:endParaRPr lang="pt-BR" sz="1600" b="1" dirty="0" smtClean="0"/>
          </a:p>
          <a:p>
            <a:pPr marL="285750" indent="-285750">
              <a:buFont typeface="Wingdings" pitchFamily="2" charset="2"/>
              <a:buChar char="ü"/>
            </a:pPr>
            <a:r>
              <a:rPr lang="pt-BR" sz="1600" dirty="0" smtClean="0"/>
              <a:t>Click the </a:t>
            </a:r>
            <a:r>
              <a:rPr lang="pt-BR" sz="1600" b="1" dirty="0" smtClean="0"/>
              <a:t>“Login” </a:t>
            </a:r>
            <a:r>
              <a:rPr lang="pt-BR" sz="1600" dirty="0" smtClean="0"/>
              <a:t>button</a:t>
            </a:r>
          </a:p>
          <a:p>
            <a:pPr marL="285750" indent="-285750">
              <a:buFont typeface="Wingdings" pitchFamily="2" charset="2"/>
              <a:buChar char="ü"/>
            </a:pPr>
            <a:r>
              <a:rPr lang="pt-BR" sz="1600" dirty="0" smtClean="0"/>
              <a:t>Click </a:t>
            </a:r>
            <a:r>
              <a:rPr lang="pt-BR" sz="1600" b="1" dirty="0" smtClean="0"/>
              <a:t>“Forgot your password?”</a:t>
            </a:r>
          </a:p>
          <a:p>
            <a:pPr marL="285750" indent="-285750">
              <a:buFont typeface="Wingdings" pitchFamily="2" charset="2"/>
              <a:buChar char="ü"/>
            </a:pPr>
            <a:r>
              <a:rPr lang="pt-BR" sz="1600" dirty="0" smtClean="0"/>
              <a:t>Insert your e-mail and click the “</a:t>
            </a:r>
            <a:r>
              <a:rPr lang="pt-BR" sz="1600" b="1" dirty="0" smtClean="0"/>
              <a:t>Recover</a:t>
            </a:r>
            <a:r>
              <a:rPr lang="pt-BR" sz="1600" dirty="0" smtClean="0"/>
              <a:t>” button to receive an automatic message with your login and password</a:t>
            </a:r>
          </a:p>
          <a:p>
            <a:pPr marL="285750" indent="-285750">
              <a:buFont typeface="Wingdings" pitchFamily="2" charset="2"/>
              <a:buChar char="ü"/>
            </a:pPr>
            <a:r>
              <a:rPr lang="en-US" sz="1600" b="1" dirty="0" smtClean="0"/>
              <a:t>The e-mail registered </a:t>
            </a:r>
            <a:r>
              <a:rPr lang="en-US" sz="1600" b="1" dirty="0"/>
              <a:t>in the system is the same one that </a:t>
            </a:r>
            <a:r>
              <a:rPr lang="en-US" sz="1600" b="1" dirty="0" smtClean="0"/>
              <a:t>received the message from the Brazilian Flora 2020</a:t>
            </a:r>
            <a:endParaRPr lang="pt-BR" sz="16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40" y="2858694"/>
            <a:ext cx="8258816" cy="9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eta para a direita 15"/>
          <p:cNvSpPr/>
          <p:nvPr/>
        </p:nvSpPr>
        <p:spPr>
          <a:xfrm rot="16200000">
            <a:off x="8230388" y="3223003"/>
            <a:ext cx="458588" cy="1800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9" name="Espaço Reservado para Número de Slide 8"/>
          <p:cNvSpPr>
            <a:spLocks noGrp="1"/>
          </p:cNvSpPr>
          <p:nvPr>
            <p:ph type="sldNum" sz="quarter" idx="12"/>
          </p:nvPr>
        </p:nvSpPr>
        <p:spPr/>
        <p:txBody>
          <a:bodyPr/>
          <a:lstStyle/>
          <a:p>
            <a:fld id="{29C8F5F1-BC31-42E4-9370-55C4DE4BC43B}" type="slidenum">
              <a:rPr lang="pt-BR" smtClean="0"/>
              <a:t>4</a:t>
            </a:fld>
            <a:endParaRPr lang="pt-B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865" y="3993948"/>
            <a:ext cx="2352831" cy="222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1166" y="4293096"/>
            <a:ext cx="39052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eta para a direita 17"/>
          <p:cNvSpPr/>
          <p:nvPr/>
        </p:nvSpPr>
        <p:spPr>
          <a:xfrm rot="16200000">
            <a:off x="2807597" y="6236348"/>
            <a:ext cx="458588" cy="1800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0" name="Seta para a direita 19"/>
          <p:cNvSpPr/>
          <p:nvPr/>
        </p:nvSpPr>
        <p:spPr>
          <a:xfrm rot="16200000">
            <a:off x="5094436" y="5928557"/>
            <a:ext cx="458588" cy="1800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1" name="CaixaDeTexto 20"/>
          <p:cNvSpPr txBox="1"/>
          <p:nvPr/>
        </p:nvSpPr>
        <p:spPr>
          <a:xfrm>
            <a:off x="251520" y="620688"/>
            <a:ext cx="3083473" cy="400110"/>
          </a:xfrm>
          <a:prstGeom prst="rect">
            <a:avLst/>
          </a:prstGeom>
          <a:noFill/>
        </p:spPr>
        <p:txBody>
          <a:bodyPr wrap="none" rtlCol="0">
            <a:spAutoFit/>
          </a:bodyPr>
          <a:lstStyle/>
          <a:p>
            <a:r>
              <a:rPr lang="pt-BR" sz="2000" b="1" dirty="0" smtClean="0"/>
              <a:t>2. Accessing the workspace</a:t>
            </a:r>
            <a:endParaRPr lang="pt-BR" sz="2000" b="1" dirty="0"/>
          </a:p>
        </p:txBody>
      </p:sp>
    </p:spTree>
    <p:extLst>
      <p:ext uri="{BB962C8B-B14F-4D97-AF65-F5344CB8AC3E}">
        <p14:creationId xmlns:p14="http://schemas.microsoft.com/office/powerpoint/2010/main" val="2356800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54319"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49</a:t>
            </a:fld>
            <a:endParaRPr lang="pt-BR"/>
          </a:p>
        </p:txBody>
      </p:sp>
      <p:sp>
        <p:nvSpPr>
          <p:cNvPr id="17" name="CaixaDeTexto 16"/>
          <p:cNvSpPr txBox="1"/>
          <p:nvPr/>
        </p:nvSpPr>
        <p:spPr>
          <a:xfrm>
            <a:off x="1020285" y="525152"/>
            <a:ext cx="7070332"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9.6. </a:t>
            </a:r>
            <a:r>
              <a:rPr lang="pt-BR" sz="2000" b="1" dirty="0" err="1" smtClean="0"/>
              <a:t>Distribution</a:t>
            </a:r>
            <a:endParaRPr lang="pt-BR" sz="2000" b="1" i="1" dirty="0"/>
          </a:p>
        </p:txBody>
      </p:sp>
      <p:sp>
        <p:nvSpPr>
          <p:cNvPr id="18"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5" y="1233038"/>
            <a:ext cx="6045067" cy="486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tângulo de cantos arredondados 20"/>
          <p:cNvSpPr/>
          <p:nvPr/>
        </p:nvSpPr>
        <p:spPr>
          <a:xfrm>
            <a:off x="6121672" y="1199752"/>
            <a:ext cx="2987824" cy="540060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400" b="1" dirty="0" err="1" smtClean="0">
                <a:solidFill>
                  <a:schemeClr val="tx1"/>
                </a:solidFill>
              </a:rPr>
              <a:t>Geographic</a:t>
            </a:r>
            <a:r>
              <a:rPr lang="pt-BR" sz="1400" b="1" dirty="0" smtClean="0">
                <a:solidFill>
                  <a:schemeClr val="tx1"/>
                </a:solidFill>
              </a:rPr>
              <a:t> </a:t>
            </a:r>
            <a:r>
              <a:rPr lang="pt-BR" sz="1400" b="1" dirty="0" err="1" smtClean="0">
                <a:solidFill>
                  <a:schemeClr val="tx1"/>
                </a:solidFill>
              </a:rPr>
              <a:t>Distribution</a:t>
            </a:r>
            <a:endParaRPr lang="pt-BR" sz="1400" b="1" dirty="0" smtClean="0">
              <a:solidFill>
                <a:schemeClr val="tx1"/>
              </a:solidFill>
            </a:endParaRPr>
          </a:p>
          <a:p>
            <a:pPr algn="ctr"/>
            <a:r>
              <a:rPr lang="pt-BR" sz="1400" b="1" dirty="0" err="1" smtClean="0">
                <a:solidFill>
                  <a:schemeClr val="tx1"/>
                </a:solidFill>
              </a:rPr>
              <a:t>Algae</a:t>
            </a:r>
            <a:endParaRPr lang="pt-BR" sz="1400" b="1" dirty="0" smtClean="0">
              <a:solidFill>
                <a:schemeClr val="tx1"/>
              </a:solidFill>
            </a:endParaRPr>
          </a:p>
          <a:p>
            <a:pPr algn="ctr"/>
            <a:endParaRPr lang="pt-BR" sz="1400" b="1" dirty="0" smtClean="0">
              <a:solidFill>
                <a:schemeClr val="tx1"/>
              </a:solidFill>
            </a:endParaRPr>
          </a:p>
          <a:p>
            <a:pPr marL="171450" indent="-171450">
              <a:buFont typeface="Arial" pitchFamily="34" charset="0"/>
              <a:buChar char="•"/>
            </a:pPr>
            <a:r>
              <a:rPr lang="en-US" sz="1200" dirty="0" smtClean="0">
                <a:solidFill>
                  <a:schemeClr val="tx1"/>
                </a:solidFill>
              </a:rPr>
              <a:t>It is possible indicate </a:t>
            </a:r>
            <a:r>
              <a:rPr lang="en-US" sz="1200" dirty="0">
                <a:solidFill>
                  <a:schemeClr val="tx1"/>
                </a:solidFill>
              </a:rPr>
              <a:t>the distribution by </a:t>
            </a:r>
            <a:r>
              <a:rPr lang="en-US" sz="1200" dirty="0" smtClean="0">
                <a:solidFill>
                  <a:schemeClr val="tx1"/>
                </a:solidFill>
              </a:rPr>
              <a:t>Regions </a:t>
            </a:r>
            <a:r>
              <a:rPr lang="en-US" sz="1200" dirty="0">
                <a:solidFill>
                  <a:schemeClr val="tx1"/>
                </a:solidFill>
              </a:rPr>
              <a:t>and </a:t>
            </a:r>
            <a:r>
              <a:rPr lang="en-US" sz="1200" dirty="0" smtClean="0">
                <a:solidFill>
                  <a:schemeClr val="tx1"/>
                </a:solidFill>
              </a:rPr>
              <a:t>States </a:t>
            </a:r>
            <a:r>
              <a:rPr lang="en-US" sz="1200" dirty="0">
                <a:solidFill>
                  <a:schemeClr val="tx1"/>
                </a:solidFill>
              </a:rPr>
              <a:t>- "</a:t>
            </a:r>
            <a:r>
              <a:rPr lang="en-US" sz="1200" b="1" dirty="0">
                <a:solidFill>
                  <a:schemeClr val="tx1"/>
                </a:solidFill>
              </a:rPr>
              <a:t>Geographical Distribution</a:t>
            </a:r>
            <a:r>
              <a:rPr lang="en-US" sz="1200" dirty="0">
                <a:solidFill>
                  <a:schemeClr val="tx1"/>
                </a:solidFill>
              </a:rPr>
              <a:t>" - as well as </a:t>
            </a:r>
            <a:r>
              <a:rPr lang="en-US" sz="1200" dirty="0" smtClean="0">
                <a:solidFill>
                  <a:schemeClr val="tx1"/>
                </a:solidFill>
              </a:rPr>
              <a:t>by Hydrographic </a:t>
            </a:r>
            <a:r>
              <a:rPr lang="en-US" sz="1200" dirty="0">
                <a:solidFill>
                  <a:schemeClr val="tx1"/>
                </a:solidFill>
              </a:rPr>
              <a:t>Regions - "</a:t>
            </a:r>
            <a:r>
              <a:rPr lang="en-US" sz="1200" b="1" dirty="0">
                <a:solidFill>
                  <a:schemeClr val="tx1"/>
                </a:solidFill>
              </a:rPr>
              <a:t>Hydrographic </a:t>
            </a:r>
            <a:r>
              <a:rPr lang="en-US" sz="1200" b="1" dirty="0" smtClean="0">
                <a:solidFill>
                  <a:schemeClr val="tx1"/>
                </a:solidFill>
              </a:rPr>
              <a:t>Distribution</a:t>
            </a:r>
            <a:r>
              <a:rPr lang="en-US" sz="1200" dirty="0" smtClean="0">
                <a:solidFill>
                  <a:schemeClr val="tx1"/>
                </a:solidFill>
              </a:rPr>
              <a:t>“</a:t>
            </a:r>
          </a:p>
          <a:p>
            <a:pPr marL="171450" indent="-171450">
              <a:buFont typeface="Arial" pitchFamily="34" charset="0"/>
              <a:buChar char="•"/>
            </a:pPr>
            <a:endParaRPr lang="pt-BR" sz="1200" dirty="0">
              <a:solidFill>
                <a:schemeClr val="tx1"/>
              </a:solidFill>
            </a:endParaRPr>
          </a:p>
          <a:p>
            <a:pPr marL="171450" indent="-171450">
              <a:buFont typeface="Arial" pitchFamily="34" charset="0"/>
              <a:buChar char="•"/>
            </a:pPr>
            <a:r>
              <a:rPr lang="en-US" sz="1200" b="1" dirty="0">
                <a:solidFill>
                  <a:schemeClr val="tx1"/>
                </a:solidFill>
              </a:rPr>
              <a:t>The coloring of the maps follows the same principle presented to the other groups</a:t>
            </a:r>
            <a:r>
              <a:rPr lang="en-US" sz="1200" b="1" dirty="0" smtClean="0">
                <a:solidFill>
                  <a:schemeClr val="tx1"/>
                </a:solidFill>
              </a:rPr>
              <a:t>.</a:t>
            </a:r>
          </a:p>
          <a:p>
            <a:pPr marL="171450" indent="-171450">
              <a:buFont typeface="Arial" pitchFamily="34" charset="0"/>
              <a:buChar char="•"/>
            </a:pPr>
            <a:endParaRPr lang="pt-BR" sz="1200" dirty="0">
              <a:solidFill>
                <a:schemeClr val="tx1"/>
              </a:solidFill>
            </a:endParaRPr>
          </a:p>
          <a:p>
            <a:pPr marL="171450" indent="-171450">
              <a:buFont typeface="Arial" pitchFamily="34" charset="0"/>
              <a:buChar char="•"/>
            </a:pPr>
            <a:r>
              <a:rPr lang="en-US" sz="1200" dirty="0">
                <a:solidFill>
                  <a:schemeClr val="tx1"/>
                </a:solidFill>
              </a:rPr>
              <a:t>By hovering over the occurrence points marked on the map (coming from the </a:t>
            </a:r>
            <a:r>
              <a:rPr lang="en-US" sz="1200" dirty="0" err="1">
                <a:solidFill>
                  <a:schemeClr val="tx1"/>
                </a:solidFill>
              </a:rPr>
              <a:t>Reflora</a:t>
            </a:r>
            <a:r>
              <a:rPr lang="en-US" sz="1200" dirty="0">
                <a:solidFill>
                  <a:schemeClr val="tx1"/>
                </a:solidFill>
              </a:rPr>
              <a:t> Virtual Herbarium and INCT records), the user will see the taxon name, abbreviation of the herbarium, and coordinates.</a:t>
            </a:r>
          </a:p>
          <a:p>
            <a:endParaRPr lang="pt-BR" sz="1200" dirty="0">
              <a:solidFill>
                <a:schemeClr val="tx1"/>
              </a:solidFill>
            </a:endParaRPr>
          </a:p>
          <a:p>
            <a:pPr marL="171450" indent="-171450">
              <a:buFont typeface="Arial" pitchFamily="34" charset="0"/>
              <a:buChar char="•"/>
            </a:pPr>
            <a:r>
              <a:rPr lang="en-US" sz="1200" dirty="0">
                <a:solidFill>
                  <a:schemeClr val="tx1"/>
                </a:solidFill>
              </a:rPr>
              <a:t>By clicking “</a:t>
            </a:r>
            <a:r>
              <a:rPr lang="en-US" sz="1200" b="1" dirty="0">
                <a:solidFill>
                  <a:schemeClr val="tx1"/>
                </a:solidFill>
              </a:rPr>
              <a:t>See more information about the collecting points</a:t>
            </a:r>
            <a:r>
              <a:rPr lang="en-US" sz="1200" dirty="0">
                <a:solidFill>
                  <a:schemeClr val="tx1"/>
                </a:solidFill>
              </a:rPr>
              <a:t>" the user will have access to a table with all the information related to these records. This table can be exported to Excel, CSV and PDF.</a:t>
            </a:r>
            <a:endParaRPr lang="pt-BR" sz="1400" dirty="0">
              <a:solidFill>
                <a:schemeClr val="tx1"/>
              </a:solidFill>
            </a:endParaRPr>
          </a:p>
        </p:txBody>
      </p:sp>
      <p:sp>
        <p:nvSpPr>
          <p:cNvPr id="22" name="Retângulo de cantos arredondados 21"/>
          <p:cNvSpPr/>
          <p:nvPr/>
        </p:nvSpPr>
        <p:spPr>
          <a:xfrm flipH="1">
            <a:off x="95508" y="3814035"/>
            <a:ext cx="1007523" cy="23804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de cantos arredondados 22"/>
          <p:cNvSpPr/>
          <p:nvPr/>
        </p:nvSpPr>
        <p:spPr>
          <a:xfrm flipH="1">
            <a:off x="127286" y="1210400"/>
            <a:ext cx="938265" cy="18654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de cantos arredondados 23"/>
          <p:cNvSpPr/>
          <p:nvPr/>
        </p:nvSpPr>
        <p:spPr>
          <a:xfrm flipH="1">
            <a:off x="4067944" y="3659768"/>
            <a:ext cx="1559274" cy="13539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443764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54319"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tângulo de cantos arredondados 16"/>
          <p:cNvSpPr/>
          <p:nvPr/>
        </p:nvSpPr>
        <p:spPr>
          <a:xfrm>
            <a:off x="4824835" y="1494309"/>
            <a:ext cx="3995637" cy="1214611"/>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400" b="1" dirty="0" err="1" smtClean="0">
                <a:solidFill>
                  <a:schemeClr val="tx1"/>
                </a:solidFill>
              </a:rPr>
              <a:t>Vernacular</a:t>
            </a:r>
            <a:r>
              <a:rPr lang="pt-BR" sz="1400" b="1" dirty="0" smtClean="0">
                <a:solidFill>
                  <a:schemeClr val="tx1"/>
                </a:solidFill>
              </a:rPr>
              <a:t> </a:t>
            </a:r>
            <a:r>
              <a:rPr lang="pt-BR" sz="1400" b="1" dirty="0" err="1" smtClean="0">
                <a:solidFill>
                  <a:schemeClr val="tx1"/>
                </a:solidFill>
              </a:rPr>
              <a:t>Name</a:t>
            </a:r>
            <a:endParaRPr lang="pt-BR" sz="1400" b="1" dirty="0" smtClean="0">
              <a:solidFill>
                <a:schemeClr val="tx1"/>
              </a:solidFill>
            </a:endParaRPr>
          </a:p>
          <a:p>
            <a:pPr marL="285750" indent="-285750">
              <a:buFont typeface="Arial" pitchFamily="34" charset="0"/>
              <a:buChar char="•"/>
            </a:pPr>
            <a:r>
              <a:rPr lang="pt-BR" sz="1400" dirty="0" smtClean="0">
                <a:solidFill>
                  <a:schemeClr val="tx1"/>
                </a:solidFill>
              </a:rPr>
              <a:t>Click on the button  “</a:t>
            </a:r>
            <a:r>
              <a:rPr lang="pt-BR" sz="1400" b="1" dirty="0" smtClean="0">
                <a:solidFill>
                  <a:schemeClr val="tx1"/>
                </a:solidFill>
              </a:rPr>
              <a:t>+</a:t>
            </a:r>
            <a:r>
              <a:rPr lang="pt-BR" sz="1400" dirty="0" smtClean="0">
                <a:solidFill>
                  <a:schemeClr val="tx1"/>
                </a:solidFill>
              </a:rPr>
              <a:t>” to include a name and   “</a:t>
            </a:r>
            <a:r>
              <a:rPr lang="pt-BR" sz="2000" b="1" dirty="0" smtClean="0">
                <a:solidFill>
                  <a:schemeClr val="tx1"/>
                </a:solidFill>
              </a:rPr>
              <a:t>-</a:t>
            </a:r>
            <a:r>
              <a:rPr lang="pt-BR" sz="1400" dirty="0" smtClean="0">
                <a:solidFill>
                  <a:schemeClr val="tx1"/>
                </a:solidFill>
              </a:rPr>
              <a:t>” to exclude a name</a:t>
            </a:r>
          </a:p>
          <a:p>
            <a:pPr marL="285750" indent="-285750">
              <a:buFont typeface="Arial" pitchFamily="34" charset="0"/>
              <a:buChar char="•"/>
            </a:pPr>
            <a:r>
              <a:rPr lang="pt-BR" sz="1400" dirty="0" smtClean="0">
                <a:solidFill>
                  <a:schemeClr val="tx1"/>
                </a:solidFill>
              </a:rPr>
              <a:t>Select a language in the box for the vernacular or common name included. </a:t>
            </a:r>
            <a:endParaRPr lang="pt-BR" sz="1400" dirty="0">
              <a:solidFill>
                <a:schemeClr val="tx1"/>
              </a:solidFill>
            </a:endParaRPr>
          </a:p>
        </p:txBody>
      </p:sp>
      <p:sp>
        <p:nvSpPr>
          <p:cNvPr id="15" name="Seta para a direita 14"/>
          <p:cNvSpPr/>
          <p:nvPr/>
        </p:nvSpPr>
        <p:spPr>
          <a:xfrm rot="13446905">
            <a:off x="1940597" y="5199990"/>
            <a:ext cx="458892" cy="2211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50</a:t>
            </a:fld>
            <a:endParaRPr lang="pt-B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 y="1422300"/>
            <a:ext cx="4780113" cy="484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de cantos arredondados 15"/>
          <p:cNvSpPr/>
          <p:nvPr/>
        </p:nvSpPr>
        <p:spPr>
          <a:xfrm flipH="1">
            <a:off x="1091233" y="1388393"/>
            <a:ext cx="126014" cy="144016"/>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de cantos arredondados 18"/>
          <p:cNvSpPr/>
          <p:nvPr/>
        </p:nvSpPr>
        <p:spPr>
          <a:xfrm flipH="1">
            <a:off x="107504" y="2132856"/>
            <a:ext cx="552295" cy="19784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de cantos arredondados 22"/>
          <p:cNvSpPr/>
          <p:nvPr/>
        </p:nvSpPr>
        <p:spPr>
          <a:xfrm flipH="1">
            <a:off x="122362" y="4345179"/>
            <a:ext cx="705222" cy="19784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de cantos arredondados 20"/>
          <p:cNvSpPr/>
          <p:nvPr/>
        </p:nvSpPr>
        <p:spPr>
          <a:xfrm>
            <a:off x="2402034" y="2918470"/>
            <a:ext cx="6418438" cy="1590650"/>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itchFamily="34" charset="0"/>
              <a:buChar char="•"/>
            </a:pPr>
            <a:r>
              <a:rPr lang="pt-BR" sz="1400" dirty="0" smtClean="0">
                <a:solidFill>
                  <a:schemeClr val="tx1"/>
                </a:solidFill>
              </a:rPr>
              <a:t>In the field “</a:t>
            </a:r>
            <a:r>
              <a:rPr lang="pt-BR" sz="1400" b="1" dirty="0" smtClean="0">
                <a:solidFill>
                  <a:schemeClr val="tx1"/>
                </a:solidFill>
              </a:rPr>
              <a:t>Reference</a:t>
            </a:r>
            <a:r>
              <a:rPr lang="pt-BR" sz="1400" dirty="0" smtClean="0">
                <a:solidFill>
                  <a:schemeClr val="tx1"/>
                </a:solidFill>
              </a:rPr>
              <a:t>” </a:t>
            </a:r>
            <a:r>
              <a:rPr lang="en-US" sz="1400" dirty="0" smtClean="0">
                <a:solidFill>
                  <a:schemeClr val="tx1"/>
                </a:solidFill>
              </a:rPr>
              <a:t>all </a:t>
            </a:r>
            <a:r>
              <a:rPr lang="en-US" sz="1400" dirty="0">
                <a:solidFill>
                  <a:schemeClr val="tx1"/>
                </a:solidFill>
              </a:rPr>
              <a:t>literature consulted for the preparation of </a:t>
            </a:r>
            <a:r>
              <a:rPr lang="en-US" sz="1400" dirty="0" smtClean="0">
                <a:solidFill>
                  <a:schemeClr val="tx1"/>
                </a:solidFill>
              </a:rPr>
              <a:t>monographs</a:t>
            </a:r>
            <a:r>
              <a:rPr lang="en-US" sz="1400" dirty="0">
                <a:solidFill>
                  <a:schemeClr val="tx1"/>
                </a:solidFill>
              </a:rPr>
              <a:t> </a:t>
            </a:r>
            <a:r>
              <a:rPr lang="en-US" sz="1400" dirty="0" smtClean="0">
                <a:solidFill>
                  <a:schemeClr val="tx1"/>
                </a:solidFill>
              </a:rPr>
              <a:t>should be included.</a:t>
            </a:r>
            <a:endParaRPr lang="pt-BR" sz="1400" dirty="0" smtClean="0">
              <a:solidFill>
                <a:schemeClr val="tx1"/>
              </a:solidFill>
            </a:endParaRPr>
          </a:p>
          <a:p>
            <a:pPr algn="just"/>
            <a:endParaRPr lang="pt-BR" sz="1400" dirty="0" smtClean="0">
              <a:solidFill>
                <a:schemeClr val="tx1"/>
              </a:solidFill>
            </a:endParaRPr>
          </a:p>
          <a:p>
            <a:pPr marL="285750" indent="-285750" algn="just">
              <a:buFont typeface="Arial" pitchFamily="34" charset="0"/>
              <a:buChar char="•"/>
            </a:pPr>
            <a:r>
              <a:rPr lang="en-US" sz="1400" dirty="0">
                <a:solidFill>
                  <a:schemeClr val="tx1"/>
                </a:solidFill>
              </a:rPr>
              <a:t>We </a:t>
            </a:r>
            <a:r>
              <a:rPr lang="en-US" sz="1400" dirty="0" smtClean="0">
                <a:solidFill>
                  <a:schemeClr val="tx1"/>
                </a:solidFill>
              </a:rPr>
              <a:t>remind you </a:t>
            </a:r>
            <a:r>
              <a:rPr lang="en-US" sz="1400" dirty="0">
                <a:solidFill>
                  <a:schemeClr val="tx1"/>
                </a:solidFill>
              </a:rPr>
              <a:t>that the authors must c</a:t>
            </a:r>
            <a:r>
              <a:rPr lang="en-US" sz="1400" dirty="0" smtClean="0">
                <a:solidFill>
                  <a:schemeClr val="tx1"/>
                </a:solidFill>
              </a:rPr>
              <a:t>onfirm they are responsible for </a:t>
            </a:r>
            <a:r>
              <a:rPr lang="en-US" sz="1400" dirty="0">
                <a:solidFill>
                  <a:schemeClr val="tx1"/>
                </a:solidFill>
              </a:rPr>
              <a:t>all information included in the monographs and </a:t>
            </a:r>
            <a:r>
              <a:rPr lang="en-US" sz="1400" dirty="0" smtClean="0">
                <a:solidFill>
                  <a:schemeClr val="tx1"/>
                </a:solidFill>
              </a:rPr>
              <a:t>that their </a:t>
            </a:r>
            <a:r>
              <a:rPr lang="en-US" sz="1400" dirty="0">
                <a:solidFill>
                  <a:schemeClr val="tx1"/>
                </a:solidFill>
              </a:rPr>
              <a:t>participation in the project may be </a:t>
            </a:r>
            <a:r>
              <a:rPr lang="en-US" sz="1400" dirty="0" smtClean="0">
                <a:solidFill>
                  <a:schemeClr val="tx1"/>
                </a:solidFill>
              </a:rPr>
              <a:t>cancelled </a:t>
            </a:r>
            <a:r>
              <a:rPr lang="en-US" sz="1400" dirty="0">
                <a:solidFill>
                  <a:schemeClr val="tx1"/>
                </a:solidFill>
              </a:rPr>
              <a:t>if problems of </a:t>
            </a:r>
            <a:r>
              <a:rPr lang="en-US" sz="1400" dirty="0" smtClean="0">
                <a:solidFill>
                  <a:schemeClr val="tx1"/>
                </a:solidFill>
              </a:rPr>
              <a:t>ethic and/or </a:t>
            </a:r>
            <a:r>
              <a:rPr lang="en-US" sz="1400" dirty="0">
                <a:solidFill>
                  <a:schemeClr val="tx1"/>
                </a:solidFill>
              </a:rPr>
              <a:t>plagiarism are detected.</a:t>
            </a:r>
            <a:endParaRPr lang="pt-BR" sz="1400" dirty="0">
              <a:solidFill>
                <a:schemeClr val="tx1"/>
              </a:solidFill>
            </a:endParaRPr>
          </a:p>
        </p:txBody>
      </p:sp>
      <p:sp>
        <p:nvSpPr>
          <p:cNvPr id="22" name="Retângulo de cantos arredondados 21"/>
          <p:cNvSpPr/>
          <p:nvPr/>
        </p:nvSpPr>
        <p:spPr>
          <a:xfrm flipH="1">
            <a:off x="251520" y="1810916"/>
            <a:ext cx="126014" cy="144016"/>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1029679" y="525152"/>
            <a:ext cx="7051546"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9.7. Vernacular Name, References and Internal Remarks</a:t>
            </a:r>
            <a:endParaRPr lang="pt-BR" sz="2000" b="1" i="1" dirty="0"/>
          </a:p>
        </p:txBody>
      </p:sp>
      <p:sp>
        <p:nvSpPr>
          <p:cNvPr id="26"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044" t="66328" r="20417" b="24567"/>
          <a:stretch/>
        </p:blipFill>
        <p:spPr bwMode="auto">
          <a:xfrm>
            <a:off x="241373" y="4869160"/>
            <a:ext cx="3466531" cy="47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ângulo de cantos arredondados 23"/>
          <p:cNvSpPr/>
          <p:nvPr/>
        </p:nvSpPr>
        <p:spPr>
          <a:xfrm>
            <a:off x="2411760" y="4653137"/>
            <a:ext cx="6381416" cy="201595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The field  </a:t>
            </a:r>
            <a:r>
              <a:rPr lang="en-US" sz="1400" dirty="0">
                <a:solidFill>
                  <a:schemeClr val="tx1"/>
                </a:solidFill>
              </a:rPr>
              <a:t>"</a:t>
            </a:r>
            <a:r>
              <a:rPr lang="en-US" sz="1400" b="1" dirty="0">
                <a:solidFill>
                  <a:schemeClr val="tx1"/>
                </a:solidFill>
              </a:rPr>
              <a:t>Internal Remarks</a:t>
            </a:r>
            <a:r>
              <a:rPr lang="en-US" sz="1400" dirty="0">
                <a:solidFill>
                  <a:schemeClr val="tx1"/>
                </a:solidFill>
              </a:rPr>
              <a:t>" will not be displayed on the public </a:t>
            </a:r>
            <a:r>
              <a:rPr lang="en-US" sz="1400" dirty="0" smtClean="0">
                <a:solidFill>
                  <a:schemeClr val="tx1"/>
                </a:solidFill>
              </a:rPr>
              <a:t>page.</a:t>
            </a:r>
          </a:p>
          <a:p>
            <a:endParaRPr lang="en-US" sz="1400" dirty="0" smtClean="0">
              <a:solidFill>
                <a:schemeClr val="tx1"/>
              </a:solidFill>
            </a:endParaRPr>
          </a:p>
          <a:p>
            <a:pPr marL="285750" indent="-285750">
              <a:buFont typeface="Arial" pitchFamily="34" charset="0"/>
              <a:buChar char="•"/>
            </a:pPr>
            <a:r>
              <a:rPr lang="en-US" sz="1400" dirty="0">
                <a:solidFill>
                  <a:schemeClr val="tx1"/>
                </a:solidFill>
              </a:rPr>
              <a:t>This field lists the primary sources used for inclusion of names in the system, since the first version of the "</a:t>
            </a:r>
            <a:r>
              <a:rPr lang="en-US" sz="1400" i="1" dirty="0" err="1" smtClean="0">
                <a:solidFill>
                  <a:schemeClr val="tx1"/>
                </a:solidFill>
              </a:rPr>
              <a:t>Lista</a:t>
            </a:r>
            <a:r>
              <a:rPr lang="en-US" sz="1400" i="1" dirty="0" smtClean="0">
                <a:solidFill>
                  <a:schemeClr val="tx1"/>
                </a:solidFill>
              </a:rPr>
              <a:t> do </a:t>
            </a:r>
            <a:r>
              <a:rPr lang="en-US" sz="1400" i="1" dirty="0" err="1" smtClean="0">
                <a:solidFill>
                  <a:schemeClr val="tx1"/>
                </a:solidFill>
              </a:rPr>
              <a:t>Brasil</a:t>
            </a:r>
            <a:r>
              <a:rPr lang="en-US" sz="1400" dirty="0" smtClean="0">
                <a:solidFill>
                  <a:schemeClr val="tx1"/>
                </a:solidFill>
              </a:rPr>
              <a:t>", </a:t>
            </a:r>
            <a:r>
              <a:rPr lang="en-US" sz="1400" dirty="0">
                <a:solidFill>
                  <a:schemeClr val="tx1"/>
                </a:solidFill>
              </a:rPr>
              <a:t>for which work platform was launched for specialists in </a:t>
            </a:r>
            <a:r>
              <a:rPr lang="en-US" sz="1400" dirty="0" smtClean="0">
                <a:solidFill>
                  <a:schemeClr val="tx1"/>
                </a:solidFill>
              </a:rPr>
              <a:t>2009.</a:t>
            </a:r>
          </a:p>
          <a:p>
            <a:endParaRPr lang="en-US" sz="1400" dirty="0" smtClean="0">
              <a:solidFill>
                <a:schemeClr val="tx1"/>
              </a:solidFill>
            </a:endParaRPr>
          </a:p>
          <a:p>
            <a:pPr marL="285750" indent="-285750">
              <a:buFont typeface="Arial" pitchFamily="34" charset="0"/>
              <a:buChar char="•"/>
            </a:pPr>
            <a:r>
              <a:rPr lang="en-US" sz="1400" dirty="0">
                <a:solidFill>
                  <a:schemeClr val="tx1"/>
                </a:solidFill>
              </a:rPr>
              <a:t>For the present system, an extensive survey on all floras published </a:t>
            </a:r>
            <a:r>
              <a:rPr lang="en-US" sz="1400" dirty="0" smtClean="0">
                <a:solidFill>
                  <a:schemeClr val="tx1"/>
                </a:solidFill>
              </a:rPr>
              <a:t>for </a:t>
            </a:r>
            <a:r>
              <a:rPr lang="en-US" sz="1400" dirty="0">
                <a:solidFill>
                  <a:schemeClr val="tx1"/>
                </a:solidFill>
              </a:rPr>
              <a:t>Brazil (</a:t>
            </a:r>
            <a:r>
              <a:rPr lang="en-US" sz="1400" i="1" dirty="0">
                <a:solidFill>
                  <a:schemeClr val="tx1"/>
                </a:solidFill>
              </a:rPr>
              <a:t>Flora </a:t>
            </a:r>
            <a:r>
              <a:rPr lang="en-US" sz="1400" i="1" dirty="0" err="1">
                <a:solidFill>
                  <a:schemeClr val="tx1"/>
                </a:solidFill>
              </a:rPr>
              <a:t>brasiliensis</a:t>
            </a:r>
            <a:r>
              <a:rPr lang="en-US" sz="1400" dirty="0">
                <a:solidFill>
                  <a:schemeClr val="tx1"/>
                </a:solidFill>
              </a:rPr>
              <a:t>, </a:t>
            </a:r>
            <a:r>
              <a:rPr lang="en-US" sz="1400" dirty="0" smtClean="0">
                <a:solidFill>
                  <a:schemeClr val="tx1"/>
                </a:solidFill>
              </a:rPr>
              <a:t>Flora </a:t>
            </a:r>
            <a:r>
              <a:rPr lang="en-US" sz="1400" dirty="0" err="1" smtClean="0">
                <a:solidFill>
                  <a:schemeClr val="tx1"/>
                </a:solidFill>
              </a:rPr>
              <a:t>Catarinense</a:t>
            </a:r>
            <a:r>
              <a:rPr lang="en-US" sz="1400" dirty="0" smtClean="0">
                <a:solidFill>
                  <a:schemeClr val="tx1"/>
                </a:solidFill>
              </a:rPr>
              <a:t>, </a:t>
            </a:r>
            <a:r>
              <a:rPr lang="en-US" sz="1400" dirty="0">
                <a:solidFill>
                  <a:schemeClr val="tx1"/>
                </a:solidFill>
              </a:rPr>
              <a:t>etc.) was carried out and resulted in the inclusion of new names, which are also referenced in this field.</a:t>
            </a:r>
            <a:endParaRPr lang="pt-BR" sz="1400" dirty="0">
              <a:solidFill>
                <a:schemeClr val="tx1"/>
              </a:solidFill>
            </a:endParaRPr>
          </a:p>
        </p:txBody>
      </p:sp>
    </p:spTree>
    <p:extLst>
      <p:ext uri="{BB962C8B-B14F-4D97-AF65-F5344CB8AC3E}">
        <p14:creationId xmlns:p14="http://schemas.microsoft.com/office/powerpoint/2010/main" val="3868866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54319"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51</a:t>
            </a:fld>
            <a:endParaRPr lang="pt-BR"/>
          </a:p>
        </p:txBody>
      </p:sp>
      <p:sp>
        <p:nvSpPr>
          <p:cNvPr id="30" name="CaixaDeTexto 29"/>
          <p:cNvSpPr txBox="1"/>
          <p:nvPr/>
        </p:nvSpPr>
        <p:spPr>
          <a:xfrm>
            <a:off x="918880" y="525152"/>
            <a:ext cx="7273145"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9.8. </a:t>
            </a:r>
            <a:r>
              <a:rPr lang="pt-BR" sz="2000" b="1" dirty="0" err="1" smtClean="0"/>
              <a:t>Inclusion</a:t>
            </a:r>
            <a:r>
              <a:rPr lang="pt-BR" sz="2000" b="1" dirty="0" smtClean="0"/>
              <a:t> </a:t>
            </a:r>
            <a:r>
              <a:rPr lang="pt-BR" sz="2000" b="1" dirty="0" err="1" smtClean="0"/>
              <a:t>of</a:t>
            </a:r>
            <a:r>
              <a:rPr lang="pt-BR" sz="2000" b="1" dirty="0" smtClean="0"/>
              <a:t> </a:t>
            </a:r>
            <a:r>
              <a:rPr lang="en-US" sz="2000" b="1" dirty="0" smtClean="0"/>
              <a:t>Field </a:t>
            </a:r>
            <a:r>
              <a:rPr lang="en-US" sz="2000" b="1" dirty="0"/>
              <a:t>Images </a:t>
            </a:r>
            <a:r>
              <a:rPr lang="en-US" sz="2000" b="1" dirty="0" smtClean="0"/>
              <a:t>and </a:t>
            </a:r>
            <a:r>
              <a:rPr lang="en-US" sz="2000" b="1" dirty="0"/>
              <a:t>Scientific Illustrations</a:t>
            </a:r>
            <a:endParaRPr lang="pt-BR" sz="2000" b="1" i="1" dirty="0"/>
          </a:p>
        </p:txBody>
      </p:sp>
      <p:sp>
        <p:nvSpPr>
          <p:cNvPr id="31"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10" y="1233038"/>
            <a:ext cx="8615626" cy="134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534" y="2862462"/>
            <a:ext cx="8514973" cy="150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533" y="4496653"/>
            <a:ext cx="6593251" cy="202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ângulo de cantos arredondados 18"/>
          <p:cNvSpPr/>
          <p:nvPr/>
        </p:nvSpPr>
        <p:spPr>
          <a:xfrm flipH="1">
            <a:off x="7895897" y="1585716"/>
            <a:ext cx="1082014" cy="19784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de cantos arredondados 16"/>
          <p:cNvSpPr/>
          <p:nvPr/>
        </p:nvSpPr>
        <p:spPr>
          <a:xfrm>
            <a:off x="1979712" y="1412776"/>
            <a:ext cx="5769024" cy="35323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dirty="0" smtClean="0">
                <a:solidFill>
                  <a:schemeClr val="tx1"/>
                </a:solidFill>
              </a:rPr>
              <a:t>Click </a:t>
            </a:r>
            <a:r>
              <a:rPr lang="pt-BR" sz="1400" dirty="0">
                <a:solidFill>
                  <a:schemeClr val="tx1"/>
                </a:solidFill>
              </a:rPr>
              <a:t>the “</a:t>
            </a:r>
            <a:r>
              <a:rPr lang="pt-BR" sz="1400" b="1" dirty="0">
                <a:solidFill>
                  <a:schemeClr val="tx1"/>
                </a:solidFill>
              </a:rPr>
              <a:t>Actions</a:t>
            </a:r>
            <a:r>
              <a:rPr lang="pt-BR" sz="1400" dirty="0">
                <a:solidFill>
                  <a:schemeClr val="tx1"/>
                </a:solidFill>
              </a:rPr>
              <a:t>” </a:t>
            </a:r>
            <a:r>
              <a:rPr lang="pt-BR" sz="1400" dirty="0" smtClean="0">
                <a:solidFill>
                  <a:schemeClr val="tx1"/>
                </a:solidFill>
              </a:rPr>
              <a:t>button </a:t>
            </a:r>
            <a:r>
              <a:rPr lang="pt-BR" sz="1400" dirty="0">
                <a:solidFill>
                  <a:schemeClr val="tx1"/>
                </a:solidFill>
              </a:rPr>
              <a:t>and </a:t>
            </a:r>
            <a:r>
              <a:rPr lang="pt-BR" sz="1400" dirty="0" smtClean="0">
                <a:solidFill>
                  <a:schemeClr val="tx1"/>
                </a:solidFill>
              </a:rPr>
              <a:t>select the option “</a:t>
            </a:r>
            <a:r>
              <a:rPr lang="pt-BR" sz="1400" b="1" dirty="0" smtClean="0">
                <a:solidFill>
                  <a:schemeClr val="tx1"/>
                </a:solidFill>
              </a:rPr>
              <a:t>Organize Images</a:t>
            </a:r>
            <a:r>
              <a:rPr lang="pt-BR" sz="1400" dirty="0" smtClean="0">
                <a:solidFill>
                  <a:schemeClr val="tx1"/>
                </a:solidFill>
              </a:rPr>
              <a:t>”</a:t>
            </a:r>
            <a:endParaRPr lang="pt-BR" sz="1400" dirty="0">
              <a:solidFill>
                <a:schemeClr val="tx1"/>
              </a:solidFill>
            </a:endParaRPr>
          </a:p>
        </p:txBody>
      </p:sp>
      <p:sp>
        <p:nvSpPr>
          <p:cNvPr id="18" name="Retângulo de cantos arredondados 17"/>
          <p:cNvSpPr/>
          <p:nvPr/>
        </p:nvSpPr>
        <p:spPr>
          <a:xfrm flipH="1">
            <a:off x="8313927" y="2875909"/>
            <a:ext cx="288032" cy="26184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de cantos arredondados 21"/>
          <p:cNvSpPr/>
          <p:nvPr/>
        </p:nvSpPr>
        <p:spPr>
          <a:xfrm>
            <a:off x="6066752" y="2744057"/>
            <a:ext cx="2197918" cy="35323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dirty="0" smtClean="0">
                <a:solidFill>
                  <a:schemeClr val="tx1"/>
                </a:solidFill>
              </a:rPr>
              <a:t>Click </a:t>
            </a:r>
            <a:r>
              <a:rPr lang="pt-BR" sz="1400" dirty="0" err="1" smtClean="0">
                <a:solidFill>
                  <a:schemeClr val="tx1"/>
                </a:solidFill>
              </a:rPr>
              <a:t>on</a:t>
            </a:r>
            <a:r>
              <a:rPr lang="pt-BR" sz="1400" dirty="0" smtClean="0">
                <a:solidFill>
                  <a:schemeClr val="tx1"/>
                </a:solidFill>
              </a:rPr>
              <a:t> “</a:t>
            </a:r>
            <a:r>
              <a:rPr lang="pt-BR" sz="1400" b="1" dirty="0" err="1" smtClean="0">
                <a:solidFill>
                  <a:schemeClr val="tx1"/>
                </a:solidFill>
              </a:rPr>
              <a:t>Send</a:t>
            </a:r>
            <a:r>
              <a:rPr lang="pt-BR" sz="1400" b="1" dirty="0" smtClean="0">
                <a:solidFill>
                  <a:schemeClr val="tx1"/>
                </a:solidFill>
              </a:rPr>
              <a:t> </a:t>
            </a:r>
            <a:r>
              <a:rPr lang="pt-BR" sz="1400" b="1" dirty="0" err="1" smtClean="0">
                <a:solidFill>
                  <a:schemeClr val="tx1"/>
                </a:solidFill>
              </a:rPr>
              <a:t>Image</a:t>
            </a:r>
            <a:r>
              <a:rPr lang="pt-BR" sz="1400" dirty="0" smtClean="0">
                <a:solidFill>
                  <a:schemeClr val="tx1"/>
                </a:solidFill>
              </a:rPr>
              <a:t>”</a:t>
            </a:r>
            <a:endParaRPr lang="pt-BR" sz="1400" dirty="0">
              <a:solidFill>
                <a:schemeClr val="tx1"/>
              </a:solidFill>
            </a:endParaRPr>
          </a:p>
        </p:txBody>
      </p:sp>
      <p:sp>
        <p:nvSpPr>
          <p:cNvPr id="15" name="Seta para a direita 14"/>
          <p:cNvSpPr/>
          <p:nvPr/>
        </p:nvSpPr>
        <p:spPr>
          <a:xfrm rot="10800000">
            <a:off x="2987825" y="5059419"/>
            <a:ext cx="872922" cy="1519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5" name="Retângulo de cantos arredondados 24"/>
          <p:cNvSpPr/>
          <p:nvPr/>
        </p:nvSpPr>
        <p:spPr>
          <a:xfrm>
            <a:off x="3860746" y="4719018"/>
            <a:ext cx="4310129" cy="726206"/>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solidFill>
                  <a:schemeClr val="tx1"/>
                </a:solidFill>
              </a:rPr>
              <a:t>T</a:t>
            </a:r>
            <a:r>
              <a:rPr lang="en-US" sz="1200" dirty="0" smtClean="0">
                <a:solidFill>
                  <a:schemeClr val="tx1"/>
                </a:solidFill>
              </a:rPr>
              <a:t>his </a:t>
            </a:r>
            <a:r>
              <a:rPr lang="en-US" sz="1200" dirty="0">
                <a:solidFill>
                  <a:schemeClr val="tx1"/>
                </a:solidFill>
              </a:rPr>
              <a:t>field should include the </a:t>
            </a:r>
            <a:r>
              <a:rPr lang="en-US" sz="1200" b="1" dirty="0">
                <a:solidFill>
                  <a:schemeClr val="tx1"/>
                </a:solidFill>
              </a:rPr>
              <a:t>name of the author </a:t>
            </a:r>
            <a:r>
              <a:rPr lang="en-US" sz="1200" dirty="0">
                <a:solidFill>
                  <a:schemeClr val="tx1"/>
                </a:solidFill>
              </a:rPr>
              <a:t>of photo or illustration if </a:t>
            </a:r>
            <a:r>
              <a:rPr lang="en-US" sz="1200" dirty="0" smtClean="0">
                <a:solidFill>
                  <a:schemeClr val="tx1"/>
                </a:solidFill>
              </a:rPr>
              <a:t>the image author is </a:t>
            </a:r>
            <a:r>
              <a:rPr lang="en-US" sz="1200" dirty="0">
                <a:solidFill>
                  <a:schemeClr val="tx1"/>
                </a:solidFill>
              </a:rPr>
              <a:t>not same person that </a:t>
            </a:r>
            <a:r>
              <a:rPr lang="en-US" sz="1200" dirty="0" smtClean="0">
                <a:solidFill>
                  <a:schemeClr val="tx1"/>
                </a:solidFill>
              </a:rPr>
              <a:t>is </a:t>
            </a:r>
            <a:r>
              <a:rPr lang="en-US" sz="1200" dirty="0">
                <a:solidFill>
                  <a:schemeClr val="tx1"/>
                </a:solidFill>
              </a:rPr>
              <a:t>inserting the </a:t>
            </a:r>
            <a:r>
              <a:rPr lang="en-US" sz="1200" dirty="0" smtClean="0">
                <a:solidFill>
                  <a:schemeClr val="tx1"/>
                </a:solidFill>
              </a:rPr>
              <a:t>image</a:t>
            </a:r>
            <a:endParaRPr lang="pt-BR" sz="1200" dirty="0">
              <a:solidFill>
                <a:schemeClr val="tx1"/>
              </a:solidFill>
            </a:endParaRPr>
          </a:p>
        </p:txBody>
      </p:sp>
      <p:sp>
        <p:nvSpPr>
          <p:cNvPr id="23" name="Retângulo de cantos arredondados 22"/>
          <p:cNvSpPr/>
          <p:nvPr/>
        </p:nvSpPr>
        <p:spPr>
          <a:xfrm flipH="1">
            <a:off x="961720" y="5457772"/>
            <a:ext cx="1728192" cy="2929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de cantos arredondados 25"/>
          <p:cNvSpPr/>
          <p:nvPr/>
        </p:nvSpPr>
        <p:spPr>
          <a:xfrm>
            <a:off x="2950581" y="5545383"/>
            <a:ext cx="5211938" cy="486777"/>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smtClean="0">
                <a:solidFill>
                  <a:schemeClr val="tx1"/>
                </a:solidFill>
              </a:rPr>
              <a:t>Up </a:t>
            </a:r>
            <a:r>
              <a:rPr lang="en-US" sz="1400" dirty="0">
                <a:solidFill>
                  <a:schemeClr val="tx1"/>
                </a:solidFill>
              </a:rPr>
              <a:t>to </a:t>
            </a:r>
            <a:r>
              <a:rPr lang="en-US" sz="1400" b="1" dirty="0">
                <a:solidFill>
                  <a:schemeClr val="tx1"/>
                </a:solidFill>
              </a:rPr>
              <a:t>7 </a:t>
            </a:r>
            <a:r>
              <a:rPr lang="en-US" sz="1400" b="1" dirty="0" smtClean="0">
                <a:solidFill>
                  <a:schemeClr val="tx1"/>
                </a:solidFill>
              </a:rPr>
              <a:t>photos </a:t>
            </a:r>
            <a:r>
              <a:rPr lang="en-US" sz="1400" dirty="0" smtClean="0">
                <a:solidFill>
                  <a:schemeClr val="tx1"/>
                </a:solidFill>
              </a:rPr>
              <a:t>can be uploaded per </a:t>
            </a:r>
            <a:r>
              <a:rPr lang="en-US" sz="1400" dirty="0">
                <a:solidFill>
                  <a:schemeClr val="tx1"/>
                </a:solidFill>
              </a:rPr>
              <a:t>species or </a:t>
            </a:r>
            <a:r>
              <a:rPr lang="en-US" sz="1400" dirty="0" err="1" smtClean="0">
                <a:solidFill>
                  <a:schemeClr val="tx1"/>
                </a:solidFill>
              </a:rPr>
              <a:t>infraspecies</a:t>
            </a:r>
            <a:r>
              <a:rPr lang="en-US" sz="1400" dirty="0" smtClean="0">
                <a:solidFill>
                  <a:schemeClr val="tx1"/>
                </a:solidFill>
              </a:rPr>
              <a:t> </a:t>
            </a:r>
            <a:r>
              <a:rPr lang="en-US" sz="1400" dirty="0">
                <a:solidFill>
                  <a:schemeClr val="tx1"/>
                </a:solidFill>
              </a:rPr>
              <a:t>and the files must be in JPEG format and should have a maximum of 5MB</a:t>
            </a:r>
            <a:endParaRPr lang="pt-BR" sz="1400" dirty="0">
              <a:solidFill>
                <a:schemeClr val="tx1"/>
              </a:solidFill>
            </a:endParaRPr>
          </a:p>
        </p:txBody>
      </p:sp>
      <p:sp>
        <p:nvSpPr>
          <p:cNvPr id="27" name="Retângulo de cantos arredondados 26"/>
          <p:cNvSpPr/>
          <p:nvPr/>
        </p:nvSpPr>
        <p:spPr>
          <a:xfrm flipH="1">
            <a:off x="344347" y="5810699"/>
            <a:ext cx="1880329" cy="2929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a direita 27"/>
          <p:cNvSpPr/>
          <p:nvPr/>
        </p:nvSpPr>
        <p:spPr>
          <a:xfrm rot="12804106">
            <a:off x="1853120" y="6173195"/>
            <a:ext cx="535145" cy="17866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9" name="Retângulo de cantos arredondados 28"/>
          <p:cNvSpPr/>
          <p:nvPr/>
        </p:nvSpPr>
        <p:spPr>
          <a:xfrm>
            <a:off x="2309165" y="6262524"/>
            <a:ext cx="4018177" cy="487055"/>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solidFill>
                  <a:schemeClr val="tx1"/>
                </a:solidFill>
              </a:rPr>
              <a:t>Do not forget to read the "</a:t>
            </a:r>
            <a:r>
              <a:rPr lang="en-US" sz="1400" b="1" dirty="0">
                <a:solidFill>
                  <a:schemeClr val="tx1"/>
                </a:solidFill>
              </a:rPr>
              <a:t>Term of Responsibility</a:t>
            </a:r>
            <a:r>
              <a:rPr lang="en-US" sz="1400" dirty="0">
                <a:solidFill>
                  <a:schemeClr val="tx1"/>
                </a:solidFill>
              </a:rPr>
              <a:t>" and mark your </a:t>
            </a:r>
            <a:r>
              <a:rPr lang="en-US" sz="1400" dirty="0" smtClean="0">
                <a:solidFill>
                  <a:schemeClr val="tx1"/>
                </a:solidFill>
              </a:rPr>
              <a:t>agreement.</a:t>
            </a:r>
            <a:endParaRPr lang="pt-BR" sz="1400" dirty="0">
              <a:solidFill>
                <a:schemeClr val="tx1"/>
              </a:solidFill>
            </a:endParaRPr>
          </a:p>
        </p:txBody>
      </p:sp>
    </p:spTree>
    <p:extLst>
      <p:ext uri="{BB962C8B-B14F-4D97-AF65-F5344CB8AC3E}">
        <p14:creationId xmlns:p14="http://schemas.microsoft.com/office/powerpoint/2010/main" val="1414670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54319"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52</a:t>
            </a:fld>
            <a:endParaRPr lang="pt-BR"/>
          </a:p>
        </p:txBody>
      </p:sp>
      <p:sp>
        <p:nvSpPr>
          <p:cNvPr id="18" name="CaixaDeTexto 17"/>
          <p:cNvSpPr txBox="1"/>
          <p:nvPr/>
        </p:nvSpPr>
        <p:spPr>
          <a:xfrm>
            <a:off x="918880" y="525152"/>
            <a:ext cx="7273145" cy="707886"/>
          </a:xfrm>
          <a:prstGeom prst="rect">
            <a:avLst/>
          </a:prstGeom>
          <a:noFill/>
        </p:spPr>
        <p:txBody>
          <a:bodyPr wrap="none" rtlCol="0">
            <a:spAutoFit/>
          </a:bodyPr>
          <a:lstStyle/>
          <a:p>
            <a:pPr algn="ctr"/>
            <a:r>
              <a:rPr lang="pt-BR" sz="2000" b="1" dirty="0"/>
              <a:t>9. </a:t>
            </a:r>
            <a:r>
              <a:rPr lang="pt-BR" sz="2000" b="1" dirty="0" err="1"/>
              <a:t>Edition</a:t>
            </a:r>
            <a:r>
              <a:rPr lang="pt-BR" sz="2000" b="1" dirty="0"/>
              <a:t> </a:t>
            </a:r>
            <a:r>
              <a:rPr lang="pt-BR" sz="2000" b="1" dirty="0" err="1"/>
              <a:t>of</a:t>
            </a:r>
            <a:r>
              <a:rPr lang="pt-BR" sz="2000" b="1" dirty="0"/>
              <a:t> </a:t>
            </a:r>
            <a:r>
              <a:rPr lang="pt-BR" sz="2000" b="1" dirty="0" err="1"/>
              <a:t>the</a:t>
            </a:r>
            <a:r>
              <a:rPr lang="pt-BR" sz="2000" b="1" dirty="0"/>
              <a:t> </a:t>
            </a:r>
            <a:r>
              <a:rPr lang="pt-BR" sz="2000" b="1" dirty="0" err="1"/>
              <a:t>Tab</a:t>
            </a:r>
            <a:r>
              <a:rPr lang="pt-BR" sz="2000" b="1" dirty="0"/>
              <a:t> “</a:t>
            </a:r>
            <a:r>
              <a:rPr lang="pt-BR" sz="2000" b="1" dirty="0" err="1"/>
              <a:t>Nomenclature</a:t>
            </a:r>
            <a:r>
              <a:rPr lang="pt-BR" sz="2000" b="1" dirty="0"/>
              <a:t>, Life </a:t>
            </a:r>
            <a:r>
              <a:rPr lang="pt-BR" sz="2000" b="1" dirty="0" err="1"/>
              <a:t>Form</a:t>
            </a:r>
            <a:r>
              <a:rPr lang="pt-BR" sz="2000" b="1" dirty="0"/>
              <a:t> </a:t>
            </a:r>
            <a:r>
              <a:rPr lang="pt-BR" sz="2000" b="1" dirty="0" err="1"/>
              <a:t>and</a:t>
            </a:r>
            <a:r>
              <a:rPr lang="pt-BR" sz="2000" b="1" dirty="0"/>
              <a:t> </a:t>
            </a:r>
            <a:r>
              <a:rPr lang="pt-BR" sz="2000" b="1" dirty="0" err="1"/>
              <a:t>Distribution</a:t>
            </a:r>
            <a:r>
              <a:rPr lang="pt-BR" sz="2000" b="1" dirty="0"/>
              <a:t>”</a:t>
            </a:r>
          </a:p>
          <a:p>
            <a:pPr algn="ctr"/>
            <a:r>
              <a:rPr lang="pt-BR" sz="2000" b="1" dirty="0" smtClean="0"/>
              <a:t>9.8. </a:t>
            </a:r>
            <a:r>
              <a:rPr lang="pt-BR" sz="2000" b="1" dirty="0" err="1" smtClean="0"/>
              <a:t>Inclusion</a:t>
            </a:r>
            <a:r>
              <a:rPr lang="pt-BR" sz="2000" b="1" dirty="0" smtClean="0"/>
              <a:t> </a:t>
            </a:r>
            <a:r>
              <a:rPr lang="pt-BR" sz="2000" b="1" dirty="0" err="1" smtClean="0"/>
              <a:t>of</a:t>
            </a:r>
            <a:r>
              <a:rPr lang="pt-BR" sz="2000" b="1" dirty="0" smtClean="0"/>
              <a:t> </a:t>
            </a:r>
            <a:r>
              <a:rPr lang="en-US" sz="2000" b="1" dirty="0" smtClean="0"/>
              <a:t>Field </a:t>
            </a:r>
            <a:r>
              <a:rPr lang="en-US" sz="2000" b="1" dirty="0"/>
              <a:t>Images </a:t>
            </a:r>
            <a:r>
              <a:rPr lang="en-US" sz="2000" b="1" dirty="0" smtClean="0"/>
              <a:t>and </a:t>
            </a:r>
            <a:r>
              <a:rPr lang="en-US" sz="2000" b="1" dirty="0"/>
              <a:t>Scientific Illustrations</a:t>
            </a:r>
            <a:endParaRPr lang="pt-BR" sz="2000" b="1" i="1" dirty="0"/>
          </a:p>
        </p:txBody>
      </p:sp>
      <p:sp>
        <p:nvSpPr>
          <p:cNvPr id="19" name="Título 1"/>
          <p:cNvSpPr>
            <a:spLocks noGrp="1"/>
          </p:cNvSpPr>
          <p:nvPr>
            <p:ph type="title"/>
          </p:nvPr>
        </p:nvSpPr>
        <p:spPr>
          <a:xfrm>
            <a:off x="457200" y="-314768"/>
            <a:ext cx="8229600" cy="1143000"/>
          </a:xfrm>
        </p:spPr>
        <p:txBody>
          <a:bodyPr>
            <a:normAutofit/>
          </a:bodyPr>
          <a:lstStyle/>
          <a:p>
            <a:r>
              <a:rPr lang="pt-BR" sz="2400" b="1" dirty="0" err="1" smtClean="0"/>
              <a:t>Brazilian</a:t>
            </a:r>
            <a:r>
              <a:rPr lang="pt-BR" sz="2400" b="1" dirty="0" smtClean="0"/>
              <a:t> Flora 2020</a:t>
            </a:r>
            <a:endParaRPr lang="pt-BR" sz="2400" b="1"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87" y="1227816"/>
            <a:ext cx="3417517" cy="24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28" y="3971014"/>
            <a:ext cx="7272808" cy="255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ângulo de cantos arredondados 23"/>
          <p:cNvSpPr/>
          <p:nvPr/>
        </p:nvSpPr>
        <p:spPr>
          <a:xfrm flipH="1">
            <a:off x="903360" y="1544917"/>
            <a:ext cx="583504" cy="28803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p:cNvSpPr/>
          <p:nvPr/>
        </p:nvSpPr>
        <p:spPr>
          <a:xfrm rot="10800000">
            <a:off x="2123728" y="1763894"/>
            <a:ext cx="576064" cy="21998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2" name="Retângulo de cantos arredondados 21"/>
          <p:cNvSpPr/>
          <p:nvPr/>
        </p:nvSpPr>
        <p:spPr>
          <a:xfrm>
            <a:off x="2843808" y="1628800"/>
            <a:ext cx="3600400" cy="46867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pt-BR" sz="1400" dirty="0" smtClean="0">
                <a:solidFill>
                  <a:schemeClr val="tx1"/>
                </a:solidFill>
              </a:rPr>
              <a:t>The </a:t>
            </a:r>
            <a:r>
              <a:rPr lang="pt-BR" sz="1400" dirty="0" err="1" smtClean="0">
                <a:solidFill>
                  <a:schemeClr val="tx1"/>
                </a:solidFill>
              </a:rPr>
              <a:t>photos</a:t>
            </a:r>
            <a:r>
              <a:rPr lang="pt-BR" sz="1400" dirty="0" smtClean="0">
                <a:solidFill>
                  <a:schemeClr val="tx1"/>
                </a:solidFill>
              </a:rPr>
              <a:t> </a:t>
            </a:r>
            <a:r>
              <a:rPr lang="pt-BR" sz="1400" dirty="0" err="1" smtClean="0">
                <a:solidFill>
                  <a:schemeClr val="tx1"/>
                </a:solidFill>
              </a:rPr>
              <a:t>and</a:t>
            </a:r>
            <a:r>
              <a:rPr lang="pt-BR" sz="1400" dirty="0" smtClean="0">
                <a:solidFill>
                  <a:schemeClr val="tx1"/>
                </a:solidFill>
              </a:rPr>
              <a:t> </a:t>
            </a:r>
            <a:r>
              <a:rPr lang="pt-BR" sz="1400" dirty="0" err="1" smtClean="0">
                <a:solidFill>
                  <a:schemeClr val="tx1"/>
                </a:solidFill>
              </a:rPr>
              <a:t>illustrations</a:t>
            </a:r>
            <a:r>
              <a:rPr lang="pt-BR" sz="1400" dirty="0" smtClean="0">
                <a:solidFill>
                  <a:schemeClr val="tx1"/>
                </a:solidFill>
              </a:rPr>
              <a:t> </a:t>
            </a:r>
            <a:r>
              <a:rPr lang="pt-BR" sz="1400" dirty="0" err="1" smtClean="0">
                <a:solidFill>
                  <a:schemeClr val="tx1"/>
                </a:solidFill>
              </a:rPr>
              <a:t>will</a:t>
            </a:r>
            <a:r>
              <a:rPr lang="pt-BR" sz="1400" dirty="0" smtClean="0">
                <a:solidFill>
                  <a:schemeClr val="tx1"/>
                </a:solidFill>
              </a:rPr>
              <a:t> </a:t>
            </a:r>
            <a:r>
              <a:rPr lang="pt-BR" sz="1400" dirty="0" err="1" smtClean="0">
                <a:solidFill>
                  <a:schemeClr val="tx1"/>
                </a:solidFill>
              </a:rPr>
              <a:t>be</a:t>
            </a:r>
            <a:r>
              <a:rPr lang="pt-BR" sz="1400" dirty="0" smtClean="0">
                <a:solidFill>
                  <a:schemeClr val="tx1"/>
                </a:solidFill>
              </a:rPr>
              <a:t> in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tab</a:t>
            </a:r>
            <a:r>
              <a:rPr lang="pt-BR" sz="1400" dirty="0" smtClean="0">
                <a:solidFill>
                  <a:schemeClr val="tx1"/>
                </a:solidFill>
              </a:rPr>
              <a:t> “</a:t>
            </a:r>
            <a:r>
              <a:rPr lang="pt-BR" sz="1400" b="1" dirty="0" err="1" smtClean="0">
                <a:solidFill>
                  <a:schemeClr val="tx1"/>
                </a:solidFill>
              </a:rPr>
              <a:t>Images</a:t>
            </a:r>
            <a:r>
              <a:rPr lang="pt-BR" sz="1400" dirty="0" smtClean="0">
                <a:solidFill>
                  <a:schemeClr val="tx1"/>
                </a:solidFill>
              </a:rPr>
              <a:t>” in </a:t>
            </a:r>
            <a:r>
              <a:rPr lang="pt-BR" sz="1400" dirty="0" err="1" smtClean="0">
                <a:solidFill>
                  <a:schemeClr val="tx1"/>
                </a:solidFill>
              </a:rPr>
              <a:t>the</a:t>
            </a:r>
            <a:r>
              <a:rPr lang="pt-BR" sz="1400" dirty="0" smtClean="0">
                <a:solidFill>
                  <a:schemeClr val="tx1"/>
                </a:solidFill>
              </a:rPr>
              <a:t> </a:t>
            </a:r>
            <a:r>
              <a:rPr lang="pt-BR" sz="1400" dirty="0" err="1" smtClean="0">
                <a:solidFill>
                  <a:schemeClr val="tx1"/>
                </a:solidFill>
              </a:rPr>
              <a:t>workspace</a:t>
            </a:r>
            <a:r>
              <a:rPr lang="pt-BR" sz="1400" dirty="0" smtClean="0">
                <a:solidFill>
                  <a:schemeClr val="tx1"/>
                </a:solidFill>
              </a:rPr>
              <a:t>...</a:t>
            </a:r>
            <a:endParaRPr lang="pt-BR" sz="1400" dirty="0">
              <a:solidFill>
                <a:schemeClr val="tx1"/>
              </a:solidFill>
            </a:endParaRPr>
          </a:p>
        </p:txBody>
      </p:sp>
      <p:sp>
        <p:nvSpPr>
          <p:cNvPr id="30" name="Seta para a direita 29"/>
          <p:cNvSpPr/>
          <p:nvPr/>
        </p:nvSpPr>
        <p:spPr>
          <a:xfrm rot="8123648">
            <a:off x="2444437" y="3957564"/>
            <a:ext cx="576064" cy="21998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31" name="Retângulo de cantos arredondados 30"/>
          <p:cNvSpPr/>
          <p:nvPr/>
        </p:nvSpPr>
        <p:spPr>
          <a:xfrm>
            <a:off x="2996208" y="3141598"/>
            <a:ext cx="2511896" cy="827526"/>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pt-BR" sz="1400" dirty="0" smtClean="0">
                <a:solidFill>
                  <a:schemeClr val="tx1"/>
                </a:solidFill>
              </a:rPr>
              <a:t>...and will also appear straight away in the </a:t>
            </a:r>
            <a:r>
              <a:rPr lang="pt-BR" sz="1400" b="1" dirty="0" smtClean="0">
                <a:solidFill>
                  <a:schemeClr val="tx1"/>
                </a:solidFill>
              </a:rPr>
              <a:t>public page </a:t>
            </a:r>
            <a:r>
              <a:rPr lang="pt-BR" sz="1400" dirty="0" smtClean="0">
                <a:solidFill>
                  <a:schemeClr val="tx1"/>
                </a:solidFill>
              </a:rPr>
              <a:t>of the system!</a:t>
            </a:r>
            <a:endParaRPr lang="pt-BR" sz="1400" dirty="0">
              <a:solidFill>
                <a:schemeClr val="tx1"/>
              </a:solidFill>
            </a:endParaRPr>
          </a:p>
        </p:txBody>
      </p:sp>
    </p:spTree>
    <p:extLst>
      <p:ext uri="{BB962C8B-B14F-4D97-AF65-F5344CB8AC3E}">
        <p14:creationId xmlns:p14="http://schemas.microsoft.com/office/powerpoint/2010/main" val="39877738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o 3"/>
          <p:cNvGrpSpPr>
            <a:grpSpLocks/>
          </p:cNvGrpSpPr>
          <p:nvPr/>
        </p:nvGrpSpPr>
        <p:grpSpPr bwMode="auto">
          <a:xfrm>
            <a:off x="194568" y="188913"/>
            <a:ext cx="8697912" cy="6480175"/>
            <a:chOff x="194662" y="188640"/>
            <a:chExt cx="8697818" cy="6480720"/>
          </a:xfrm>
        </p:grpSpPr>
        <p:pic>
          <p:nvPicPr>
            <p:cNvPr id="205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Espaço Reservado para Número de Slide 5"/>
          <p:cNvSpPr>
            <a:spLocks noGrp="1"/>
          </p:cNvSpPr>
          <p:nvPr>
            <p:ph type="sldNum" sz="quarter" idx="12"/>
          </p:nvPr>
        </p:nvSpPr>
        <p:spPr/>
        <p:txBody>
          <a:bodyPr/>
          <a:lstStyle/>
          <a:p>
            <a:pPr>
              <a:defRPr/>
            </a:pPr>
            <a:fld id="{4346D387-C4A1-43AC-B30F-1B61E4B6A56D}" type="slidenum">
              <a:rPr lang="pt-BR"/>
              <a:pPr>
                <a:defRPr/>
              </a:pPr>
              <a:t>53</a:t>
            </a:fld>
            <a:endParaRPr lang="pt-BR"/>
          </a:p>
        </p:txBody>
      </p:sp>
      <p:sp>
        <p:nvSpPr>
          <p:cNvPr id="12" name="Título 1"/>
          <p:cNvSpPr txBox="1">
            <a:spLocks/>
          </p:cNvSpPr>
          <p:nvPr/>
        </p:nvSpPr>
        <p:spPr>
          <a:xfrm>
            <a:off x="685800" y="2276872"/>
            <a:ext cx="7772400" cy="2088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sz="5400" b="1" dirty="0" err="1"/>
              <a:t>Welcome</a:t>
            </a:r>
            <a:r>
              <a:rPr lang="pt-BR" altLang="pt-BR" sz="5400" b="1" dirty="0"/>
              <a:t> </a:t>
            </a:r>
            <a:r>
              <a:rPr lang="pt-BR" altLang="pt-BR" sz="5400" b="1" dirty="0" err="1" smtClean="0"/>
              <a:t>to</a:t>
            </a:r>
            <a:endParaRPr lang="pt-BR" altLang="pt-BR" sz="5400" b="1" dirty="0" smtClean="0"/>
          </a:p>
          <a:p>
            <a:r>
              <a:rPr lang="pt-BR" altLang="pt-BR" sz="5400" b="1" dirty="0" err="1" smtClean="0"/>
              <a:t>Brazilian</a:t>
            </a:r>
            <a:r>
              <a:rPr lang="pt-BR" altLang="pt-BR" sz="5400" b="1" dirty="0" smtClean="0"/>
              <a:t> Flora 2020</a:t>
            </a:r>
          </a:p>
        </p:txBody>
      </p:sp>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16632"/>
            <a:ext cx="3600400" cy="1358392"/>
          </a:xfrm>
          <a:prstGeom prst="rect">
            <a:avLst/>
          </a:prstGeom>
        </p:spPr>
      </p:pic>
    </p:spTree>
    <p:extLst>
      <p:ext uri="{BB962C8B-B14F-4D97-AF65-F5344CB8AC3E}">
        <p14:creationId xmlns:p14="http://schemas.microsoft.com/office/powerpoint/2010/main" val="37706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65125"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tângulo 10"/>
          <p:cNvSpPr/>
          <p:nvPr/>
        </p:nvSpPr>
        <p:spPr>
          <a:xfrm>
            <a:off x="2912011" y="1358943"/>
            <a:ext cx="646568" cy="93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51521" y="1120552"/>
            <a:ext cx="8631722" cy="1323439"/>
          </a:xfrm>
          <a:prstGeom prst="rect">
            <a:avLst/>
          </a:prstGeom>
          <a:noFill/>
        </p:spPr>
        <p:txBody>
          <a:bodyPr wrap="square" rtlCol="0">
            <a:spAutoFit/>
          </a:bodyPr>
          <a:lstStyle/>
          <a:p>
            <a:pPr marL="285750" indent="-285750">
              <a:buFont typeface="Wingdings" pitchFamily="2" charset="2"/>
              <a:buChar char="ü"/>
            </a:pPr>
            <a:r>
              <a:rPr lang="en-US" sz="1600" dirty="0"/>
              <a:t>After </a:t>
            </a:r>
            <a:r>
              <a:rPr lang="en-US" sz="1600" dirty="0" smtClean="0"/>
              <a:t>accessing </a:t>
            </a:r>
            <a:r>
              <a:rPr lang="en-US" sz="1600" dirty="0"/>
              <a:t>the system you can click on your login (in the upper </a:t>
            </a:r>
            <a:r>
              <a:rPr lang="en-US" sz="1600" dirty="0" smtClean="0"/>
              <a:t>right corner </a:t>
            </a:r>
            <a:r>
              <a:rPr lang="en-US" sz="1600" dirty="0"/>
              <a:t>of the page) to see the options “</a:t>
            </a:r>
            <a:r>
              <a:rPr lang="en-US" sz="1600" b="1" dirty="0"/>
              <a:t>Settings</a:t>
            </a:r>
            <a:r>
              <a:rPr lang="en-US" sz="1600" dirty="0"/>
              <a:t>” and “</a:t>
            </a:r>
            <a:r>
              <a:rPr lang="en-US" sz="1600" b="1" dirty="0"/>
              <a:t>Change Password</a:t>
            </a:r>
            <a:r>
              <a:rPr lang="en-US" sz="1600" dirty="0" smtClean="0"/>
              <a:t>”</a:t>
            </a:r>
          </a:p>
          <a:p>
            <a:pPr marL="285750" indent="-285750">
              <a:buFont typeface="Wingdings" pitchFamily="2" charset="2"/>
              <a:buChar char="ü"/>
            </a:pPr>
            <a:r>
              <a:rPr lang="pt-BR" sz="1600" dirty="0" smtClean="0"/>
              <a:t>Click </a:t>
            </a:r>
            <a:r>
              <a:rPr lang="pt-BR" sz="1600" dirty="0" err="1" smtClean="0"/>
              <a:t>on</a:t>
            </a:r>
            <a:r>
              <a:rPr lang="pt-BR" sz="1600" dirty="0" smtClean="0"/>
              <a:t> “</a:t>
            </a:r>
            <a:r>
              <a:rPr lang="pt-BR" sz="1600" b="1" dirty="0" smtClean="0"/>
              <a:t>Settings</a:t>
            </a:r>
            <a:r>
              <a:rPr lang="pt-BR" sz="1600" dirty="0" smtClean="0"/>
              <a:t>” </a:t>
            </a:r>
            <a:r>
              <a:rPr lang="pt-BR" sz="1600" dirty="0" err="1" smtClean="0"/>
              <a:t>to</a:t>
            </a:r>
            <a:r>
              <a:rPr lang="pt-BR" sz="1600" dirty="0" smtClean="0"/>
              <a:t> </a:t>
            </a:r>
            <a:r>
              <a:rPr lang="pt-BR" sz="1600" dirty="0" err="1" smtClean="0"/>
              <a:t>see</a:t>
            </a:r>
            <a:r>
              <a:rPr lang="pt-BR" sz="1600" dirty="0" smtClean="0"/>
              <a:t> </a:t>
            </a:r>
            <a:r>
              <a:rPr lang="pt-BR" sz="1600" dirty="0" err="1" smtClean="0"/>
              <a:t>the</a:t>
            </a:r>
            <a:r>
              <a:rPr lang="pt-BR" sz="1600" dirty="0" smtClean="0"/>
              <a:t> </a:t>
            </a:r>
            <a:r>
              <a:rPr lang="pt-BR" sz="1600" dirty="0" err="1" smtClean="0"/>
              <a:t>tabs</a:t>
            </a:r>
            <a:r>
              <a:rPr lang="pt-BR" sz="1600" dirty="0" smtClean="0"/>
              <a:t> “</a:t>
            </a:r>
            <a:r>
              <a:rPr lang="pt-BR" sz="1600" b="1" dirty="0" smtClean="0"/>
              <a:t>General </a:t>
            </a:r>
            <a:r>
              <a:rPr lang="pt-BR" sz="1600" b="1" dirty="0" err="1" smtClean="0"/>
              <a:t>Informations</a:t>
            </a:r>
            <a:r>
              <a:rPr lang="pt-BR" sz="1600" dirty="0" smtClean="0"/>
              <a:t>” </a:t>
            </a:r>
            <a:r>
              <a:rPr lang="pt-BR" sz="1600" dirty="0" err="1" smtClean="0"/>
              <a:t>and</a:t>
            </a:r>
            <a:r>
              <a:rPr lang="pt-BR" sz="1600" dirty="0" smtClean="0"/>
              <a:t> “</a:t>
            </a:r>
            <a:r>
              <a:rPr lang="pt-BR" sz="1600" b="1" dirty="0" err="1" smtClean="0"/>
              <a:t>Permissions</a:t>
            </a:r>
            <a:r>
              <a:rPr lang="pt-BR" sz="1600" dirty="0" smtClean="0"/>
              <a:t>” </a:t>
            </a:r>
          </a:p>
          <a:p>
            <a:pPr marL="285750" indent="-285750">
              <a:buFont typeface="Wingdings" pitchFamily="2" charset="2"/>
              <a:buChar char="ü"/>
            </a:pPr>
            <a:r>
              <a:rPr lang="pt-BR" sz="1600" dirty="0" smtClean="0"/>
              <a:t>In </a:t>
            </a:r>
            <a:r>
              <a:rPr lang="pt-BR" sz="1600" dirty="0" err="1" smtClean="0"/>
              <a:t>the</a:t>
            </a:r>
            <a:r>
              <a:rPr lang="pt-BR" sz="1600" dirty="0" smtClean="0"/>
              <a:t> </a:t>
            </a:r>
            <a:r>
              <a:rPr lang="pt-BR" sz="1600" dirty="0" err="1" smtClean="0"/>
              <a:t>tab</a:t>
            </a:r>
            <a:r>
              <a:rPr lang="pt-BR" sz="1600" dirty="0" smtClean="0"/>
              <a:t> “</a:t>
            </a:r>
            <a:r>
              <a:rPr lang="pt-BR" sz="1600" b="1" dirty="0" smtClean="0"/>
              <a:t>General </a:t>
            </a:r>
            <a:r>
              <a:rPr lang="pt-BR" sz="1600" b="1" dirty="0" err="1" smtClean="0"/>
              <a:t>Informations</a:t>
            </a:r>
            <a:r>
              <a:rPr lang="pt-BR" sz="1600" dirty="0" smtClean="0"/>
              <a:t>” </a:t>
            </a:r>
            <a:r>
              <a:rPr lang="pt-BR" sz="1600" dirty="0" err="1" smtClean="0"/>
              <a:t>you</a:t>
            </a:r>
            <a:r>
              <a:rPr lang="pt-BR" sz="1600" dirty="0" smtClean="0"/>
              <a:t> </a:t>
            </a:r>
            <a:r>
              <a:rPr lang="pt-BR" sz="1600" dirty="0" err="1" smtClean="0"/>
              <a:t>can</a:t>
            </a:r>
            <a:r>
              <a:rPr lang="pt-BR" sz="1600" dirty="0" smtClean="0"/>
              <a:t> </a:t>
            </a:r>
            <a:r>
              <a:rPr lang="pt-BR" sz="1600" dirty="0" err="1" smtClean="0"/>
              <a:t>edit</a:t>
            </a:r>
            <a:r>
              <a:rPr lang="pt-BR" sz="1600" dirty="0" smtClean="0"/>
              <a:t> </a:t>
            </a:r>
            <a:r>
              <a:rPr lang="pt-BR" sz="1600" dirty="0" err="1" smtClean="0"/>
              <a:t>your</a:t>
            </a:r>
            <a:r>
              <a:rPr lang="pt-BR" sz="1600" dirty="0" smtClean="0"/>
              <a:t> </a:t>
            </a:r>
            <a:r>
              <a:rPr lang="pt-BR" sz="1600" dirty="0" err="1" smtClean="0"/>
              <a:t>personal</a:t>
            </a:r>
            <a:r>
              <a:rPr lang="pt-BR" sz="1600" dirty="0" smtClean="0"/>
              <a:t> data</a:t>
            </a:r>
            <a:endParaRPr lang="pt-BR" sz="1600" b="1" dirty="0" smtClean="0"/>
          </a:p>
          <a:p>
            <a:pPr marL="285750" indent="-285750">
              <a:buFont typeface="Wingdings" pitchFamily="2" charset="2"/>
              <a:buChar char="ü"/>
            </a:pPr>
            <a:r>
              <a:rPr lang="pt-BR" sz="1600" dirty="0" smtClean="0"/>
              <a:t>In </a:t>
            </a:r>
            <a:r>
              <a:rPr lang="pt-BR" sz="1600" dirty="0" err="1" smtClean="0"/>
              <a:t>the</a:t>
            </a:r>
            <a:r>
              <a:rPr lang="pt-BR" sz="1600" dirty="0" smtClean="0"/>
              <a:t> </a:t>
            </a:r>
            <a:r>
              <a:rPr lang="pt-BR" sz="1600" dirty="0" err="1" smtClean="0"/>
              <a:t>tab</a:t>
            </a:r>
            <a:r>
              <a:rPr lang="pt-BR" sz="1600" dirty="0" smtClean="0"/>
              <a:t> “</a:t>
            </a:r>
            <a:r>
              <a:rPr lang="pt-BR" sz="1600" b="1" dirty="0" err="1" smtClean="0"/>
              <a:t>Permissions</a:t>
            </a:r>
            <a:r>
              <a:rPr lang="pt-BR" sz="1600" dirty="0" smtClean="0"/>
              <a:t>” </a:t>
            </a:r>
            <a:r>
              <a:rPr lang="en-US" sz="1600" dirty="0"/>
              <a:t>you can see the taxa that you are allowed to </a:t>
            </a:r>
            <a:r>
              <a:rPr lang="en-US" sz="1600" dirty="0" smtClean="0"/>
              <a:t>edit.</a:t>
            </a:r>
            <a:endParaRPr lang="pt-BR" sz="1600" b="1" dirty="0" smtClean="0"/>
          </a:p>
        </p:txBody>
      </p:sp>
      <p:sp>
        <p:nvSpPr>
          <p:cNvPr id="20" name="Seta para a direita 19"/>
          <p:cNvSpPr/>
          <p:nvPr/>
        </p:nvSpPr>
        <p:spPr>
          <a:xfrm rot="16200000">
            <a:off x="3136572" y="5512501"/>
            <a:ext cx="458588" cy="1800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1" name="Título 1"/>
          <p:cNvSpPr>
            <a:spLocks noGrp="1"/>
          </p:cNvSpPr>
          <p:nvPr>
            <p:ph type="title"/>
          </p:nvPr>
        </p:nvSpPr>
        <p:spPr>
          <a:xfrm>
            <a:off x="1171339" y="146071"/>
            <a:ext cx="6801323" cy="586541"/>
          </a:xfrm>
        </p:spPr>
        <p:txBody>
          <a:bodyPr>
            <a:normAutofit fontScale="90000"/>
          </a:bodyPr>
          <a:lstStyle/>
          <a:p>
            <a:r>
              <a:rPr lang="pt-BR" sz="3600" dirty="0" err="1" smtClean="0"/>
              <a:t>Brazilian</a:t>
            </a:r>
            <a:r>
              <a:rPr lang="pt-BR" sz="3600" dirty="0" smtClean="0"/>
              <a:t> Flora 2020</a:t>
            </a:r>
            <a:endParaRPr lang="pt-BR" sz="3600" dirty="0"/>
          </a:p>
        </p:txBody>
      </p:sp>
      <p:sp>
        <p:nvSpPr>
          <p:cNvPr id="22" name="CaixaDeTexto 21"/>
          <p:cNvSpPr txBox="1"/>
          <p:nvPr/>
        </p:nvSpPr>
        <p:spPr>
          <a:xfrm>
            <a:off x="251520" y="763841"/>
            <a:ext cx="3083473" cy="400110"/>
          </a:xfrm>
          <a:prstGeom prst="rect">
            <a:avLst/>
          </a:prstGeom>
          <a:noFill/>
        </p:spPr>
        <p:txBody>
          <a:bodyPr wrap="none" rtlCol="0">
            <a:spAutoFit/>
          </a:bodyPr>
          <a:lstStyle/>
          <a:p>
            <a:r>
              <a:rPr lang="pt-BR" sz="2000" b="1" dirty="0" smtClean="0"/>
              <a:t>2. Accessing the workspace</a:t>
            </a:r>
            <a:endParaRPr lang="pt-BR" sz="20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5</a:t>
            </a:fld>
            <a:endParaRPr lang="pt-B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1706" y="2515566"/>
            <a:ext cx="6351537" cy="75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26" y="2708921"/>
            <a:ext cx="2228534" cy="211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706" y="3468256"/>
            <a:ext cx="3048406" cy="187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167409"/>
            <a:ext cx="3253967" cy="1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eta para a direita 15"/>
          <p:cNvSpPr/>
          <p:nvPr/>
        </p:nvSpPr>
        <p:spPr>
          <a:xfrm rot="16200000">
            <a:off x="8361497" y="3397728"/>
            <a:ext cx="458588" cy="1800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8" name="Seta para a direita 17"/>
          <p:cNvSpPr/>
          <p:nvPr/>
        </p:nvSpPr>
        <p:spPr>
          <a:xfrm rot="16200000">
            <a:off x="1785269" y="4837888"/>
            <a:ext cx="458588" cy="1800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3" name="Seta para a direita 22"/>
          <p:cNvSpPr/>
          <p:nvPr/>
        </p:nvSpPr>
        <p:spPr>
          <a:xfrm rot="19101335">
            <a:off x="5756254" y="5502837"/>
            <a:ext cx="458588" cy="1800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Tree>
    <p:extLst>
      <p:ext uri="{BB962C8B-B14F-4D97-AF65-F5344CB8AC3E}">
        <p14:creationId xmlns:p14="http://schemas.microsoft.com/office/powerpoint/2010/main" val="358447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65125"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ítulo 1"/>
          <p:cNvSpPr>
            <a:spLocks noGrp="1"/>
          </p:cNvSpPr>
          <p:nvPr>
            <p:ph type="title"/>
          </p:nvPr>
        </p:nvSpPr>
        <p:spPr>
          <a:xfrm>
            <a:off x="457200" y="88169"/>
            <a:ext cx="8229600" cy="645195"/>
          </a:xfrm>
        </p:spPr>
        <p:txBody>
          <a:bodyPr>
            <a:normAutofit/>
          </a:bodyPr>
          <a:lstStyle/>
          <a:p>
            <a:r>
              <a:rPr lang="pt-BR" sz="3600" dirty="0" err="1" smtClean="0"/>
              <a:t>Brazilian</a:t>
            </a:r>
            <a:r>
              <a:rPr lang="pt-BR" sz="3600" dirty="0" smtClean="0"/>
              <a:t> Flora 2020</a:t>
            </a:r>
            <a:endParaRPr lang="pt-BR" sz="3600" dirty="0"/>
          </a:p>
        </p:txBody>
      </p:sp>
      <p:sp>
        <p:nvSpPr>
          <p:cNvPr id="17" name="CaixaDeTexto 16"/>
          <p:cNvSpPr txBox="1"/>
          <p:nvPr/>
        </p:nvSpPr>
        <p:spPr>
          <a:xfrm>
            <a:off x="251520" y="796642"/>
            <a:ext cx="3083473" cy="400110"/>
          </a:xfrm>
          <a:prstGeom prst="rect">
            <a:avLst/>
          </a:prstGeom>
          <a:noFill/>
        </p:spPr>
        <p:txBody>
          <a:bodyPr wrap="none" rtlCol="0">
            <a:spAutoFit/>
          </a:bodyPr>
          <a:lstStyle/>
          <a:p>
            <a:r>
              <a:rPr lang="pt-BR" sz="2000" b="1" dirty="0" smtClean="0"/>
              <a:t>2. Accessing the workspace</a:t>
            </a:r>
            <a:endParaRPr lang="pt-BR" sz="2000" b="1" dirty="0"/>
          </a:p>
        </p:txBody>
      </p:sp>
      <p:sp>
        <p:nvSpPr>
          <p:cNvPr id="2" name="Espaço Reservado para Número de Slide 1"/>
          <p:cNvSpPr>
            <a:spLocks noGrp="1"/>
          </p:cNvSpPr>
          <p:nvPr>
            <p:ph type="sldNum" sz="quarter" idx="12"/>
          </p:nvPr>
        </p:nvSpPr>
        <p:spPr/>
        <p:txBody>
          <a:bodyPr/>
          <a:lstStyle/>
          <a:p>
            <a:fld id="{29C8F5F1-BC31-42E4-9370-55C4DE4BC43B}" type="slidenum">
              <a:rPr lang="pt-BR" smtClean="0"/>
              <a:t>6</a:t>
            </a:fld>
            <a:endParaRPr lang="pt-B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93016"/>
            <a:ext cx="8352928" cy="50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eta para a direita 12"/>
          <p:cNvSpPr/>
          <p:nvPr/>
        </p:nvSpPr>
        <p:spPr>
          <a:xfrm rot="10800000">
            <a:off x="2028478" y="1521367"/>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4" name="Retângulo de cantos arredondados 13"/>
          <p:cNvSpPr/>
          <p:nvPr/>
        </p:nvSpPr>
        <p:spPr>
          <a:xfrm>
            <a:off x="2961022" y="1358943"/>
            <a:ext cx="3662884" cy="773913"/>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pt-BR" sz="1400" dirty="0" smtClean="0">
                <a:solidFill>
                  <a:schemeClr val="tx1"/>
                </a:solidFill>
              </a:rPr>
              <a:t>In the </a:t>
            </a:r>
            <a:r>
              <a:rPr lang="pt-BR" sz="1400" b="1" dirty="0" smtClean="0">
                <a:solidFill>
                  <a:schemeClr val="tx1"/>
                </a:solidFill>
              </a:rPr>
              <a:t>Flora 2020 </a:t>
            </a:r>
            <a:r>
              <a:rPr lang="pt-BR" sz="1400" dirty="0" smtClean="0">
                <a:solidFill>
                  <a:schemeClr val="tx1"/>
                </a:solidFill>
              </a:rPr>
              <a:t>menu, click the option “</a:t>
            </a:r>
            <a:r>
              <a:rPr lang="pt-BR" sz="1400" b="1" dirty="0" smtClean="0">
                <a:solidFill>
                  <a:schemeClr val="tx1"/>
                </a:solidFill>
              </a:rPr>
              <a:t>Brazilian Flora</a:t>
            </a:r>
            <a:r>
              <a:rPr lang="pt-BR" sz="1400" dirty="0" smtClean="0">
                <a:solidFill>
                  <a:schemeClr val="tx1"/>
                </a:solidFill>
              </a:rPr>
              <a:t>” to access the workspace.</a:t>
            </a:r>
            <a:endParaRPr lang="pt-BR" sz="1400" dirty="0">
              <a:solidFill>
                <a:schemeClr val="tx1"/>
              </a:solidFill>
            </a:endParaRPr>
          </a:p>
        </p:txBody>
      </p:sp>
      <p:sp>
        <p:nvSpPr>
          <p:cNvPr id="15" name="Seta para a direita 14"/>
          <p:cNvSpPr/>
          <p:nvPr/>
        </p:nvSpPr>
        <p:spPr>
          <a:xfrm rot="2036455">
            <a:off x="6581359" y="1866991"/>
            <a:ext cx="558903" cy="20614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Tree>
    <p:extLst>
      <p:ext uri="{BB962C8B-B14F-4D97-AF65-F5344CB8AC3E}">
        <p14:creationId xmlns:p14="http://schemas.microsoft.com/office/powerpoint/2010/main" val="2625996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Espaço Reservado para Número de Slide 1"/>
          <p:cNvSpPr>
            <a:spLocks noGrp="1"/>
          </p:cNvSpPr>
          <p:nvPr>
            <p:ph type="sldNum" sz="quarter" idx="12"/>
          </p:nvPr>
        </p:nvSpPr>
        <p:spPr/>
        <p:txBody>
          <a:bodyPr/>
          <a:lstStyle/>
          <a:p>
            <a:fld id="{29C8F5F1-BC31-42E4-9370-55C4DE4BC43B}" type="slidenum">
              <a:rPr lang="pt-BR" smtClean="0"/>
              <a:t>7</a:t>
            </a:fld>
            <a:endParaRPr lang="pt-BR"/>
          </a:p>
        </p:txBody>
      </p:sp>
      <p:sp>
        <p:nvSpPr>
          <p:cNvPr id="26" name="Título 1"/>
          <p:cNvSpPr>
            <a:spLocks noGrp="1"/>
          </p:cNvSpPr>
          <p:nvPr>
            <p:ph type="title"/>
          </p:nvPr>
        </p:nvSpPr>
        <p:spPr>
          <a:xfrm>
            <a:off x="457200" y="88169"/>
            <a:ext cx="8229600" cy="645195"/>
          </a:xfrm>
        </p:spPr>
        <p:txBody>
          <a:bodyPr>
            <a:normAutofit/>
          </a:bodyPr>
          <a:lstStyle/>
          <a:p>
            <a:r>
              <a:rPr lang="pt-BR" sz="3600" dirty="0" err="1" smtClean="0"/>
              <a:t>Brazilian</a:t>
            </a:r>
            <a:r>
              <a:rPr lang="pt-BR" sz="3600" dirty="0" smtClean="0"/>
              <a:t> Flora 2020</a:t>
            </a:r>
            <a:endParaRPr lang="pt-BR" sz="3600" dirty="0"/>
          </a:p>
        </p:txBody>
      </p:sp>
      <p:sp>
        <p:nvSpPr>
          <p:cNvPr id="27" name="CaixaDeTexto 26"/>
          <p:cNvSpPr txBox="1"/>
          <p:nvPr/>
        </p:nvSpPr>
        <p:spPr>
          <a:xfrm>
            <a:off x="251520" y="796642"/>
            <a:ext cx="3174843" cy="400110"/>
          </a:xfrm>
          <a:prstGeom prst="rect">
            <a:avLst/>
          </a:prstGeom>
          <a:noFill/>
        </p:spPr>
        <p:txBody>
          <a:bodyPr wrap="none" rtlCol="0">
            <a:spAutoFit/>
          </a:bodyPr>
          <a:lstStyle/>
          <a:p>
            <a:r>
              <a:rPr lang="pt-BR" sz="2000" b="1" dirty="0" smtClean="0"/>
              <a:t>2. Accessing the workspace</a:t>
            </a:r>
            <a:endParaRPr lang="pt-BR" sz="2000" b="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48" y="1251299"/>
            <a:ext cx="8509165" cy="178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1" y="5373488"/>
            <a:ext cx="8650234" cy="14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eta para a direita 9"/>
          <p:cNvSpPr/>
          <p:nvPr/>
        </p:nvSpPr>
        <p:spPr>
          <a:xfrm rot="11617957">
            <a:off x="1838182" y="2268016"/>
            <a:ext cx="1073479"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11" name="Retângulo de cantos arredondados 10"/>
          <p:cNvSpPr/>
          <p:nvPr/>
        </p:nvSpPr>
        <p:spPr>
          <a:xfrm>
            <a:off x="2701433" y="1556792"/>
            <a:ext cx="6209380" cy="118751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All researchers will be able to view all branches of the taxonomic tree, but </a:t>
            </a:r>
            <a:r>
              <a:rPr lang="en-US" sz="1400" dirty="0" smtClean="0">
                <a:solidFill>
                  <a:schemeClr val="tx1"/>
                </a:solidFill>
              </a:rPr>
              <a:t>they will only have access to </a:t>
            </a:r>
            <a:r>
              <a:rPr lang="en-US" sz="1400" dirty="0">
                <a:solidFill>
                  <a:schemeClr val="tx1"/>
                </a:solidFill>
              </a:rPr>
              <a:t>editing the taxonomic branches under their responsibility</a:t>
            </a:r>
            <a:r>
              <a:rPr lang="en-US" sz="1400" dirty="0" smtClean="0">
                <a:solidFill>
                  <a:schemeClr val="tx1"/>
                </a:solidFill>
              </a:rPr>
              <a:t>.</a:t>
            </a:r>
          </a:p>
          <a:p>
            <a:pPr marL="285750" indent="-285750" algn="just">
              <a:buFont typeface="Arial" panose="020B0604020202020204" pitchFamily="34" charset="0"/>
              <a:buChar char="•"/>
            </a:pPr>
            <a:r>
              <a:rPr lang="en-US" sz="1400" dirty="0">
                <a:solidFill>
                  <a:schemeClr val="tx1"/>
                </a:solidFill>
              </a:rPr>
              <a:t>From the second login, the start page of the workspace displays the record of the last </a:t>
            </a:r>
            <a:r>
              <a:rPr lang="en-US" sz="1400" dirty="0" smtClean="0">
                <a:solidFill>
                  <a:schemeClr val="tx1"/>
                </a:solidFill>
              </a:rPr>
              <a:t>taxon worked on</a:t>
            </a:r>
            <a:r>
              <a:rPr lang="en-US" sz="1400" dirty="0">
                <a:solidFill>
                  <a:schemeClr val="tx1"/>
                </a:solidFill>
              </a:rPr>
              <a:t>.</a:t>
            </a:r>
            <a:endParaRPr lang="pt-BR" sz="1400" dirty="0">
              <a:solidFill>
                <a:schemeClr val="tx1"/>
              </a:solidFill>
            </a:endParaRPr>
          </a:p>
        </p:txBody>
      </p:sp>
      <p:sp>
        <p:nvSpPr>
          <p:cNvPr id="9" name="Retângulo de cantos arredondados 8"/>
          <p:cNvSpPr/>
          <p:nvPr/>
        </p:nvSpPr>
        <p:spPr>
          <a:xfrm>
            <a:off x="471019" y="1822361"/>
            <a:ext cx="1008112" cy="25412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em curva para a direita 14"/>
          <p:cNvSpPr/>
          <p:nvPr/>
        </p:nvSpPr>
        <p:spPr>
          <a:xfrm>
            <a:off x="42862" y="1895510"/>
            <a:ext cx="416297" cy="1439020"/>
          </a:xfrm>
          <a:prstGeom prst="curvedRightArrow">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Retângulo de cantos arredondados 19"/>
          <p:cNvSpPr/>
          <p:nvPr/>
        </p:nvSpPr>
        <p:spPr>
          <a:xfrm>
            <a:off x="251520" y="3363104"/>
            <a:ext cx="3600400" cy="1187512"/>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pt-BR" sz="1400" dirty="0" err="1" smtClean="0">
                <a:solidFill>
                  <a:schemeClr val="tx1"/>
                </a:solidFill>
              </a:rPr>
              <a:t>Buttons</a:t>
            </a:r>
            <a:r>
              <a:rPr lang="pt-BR" sz="1400" dirty="0" smtClean="0">
                <a:solidFill>
                  <a:schemeClr val="tx1"/>
                </a:solidFill>
              </a:rPr>
              <a:t> </a:t>
            </a:r>
            <a:r>
              <a:rPr lang="pt-BR" sz="1400" dirty="0" err="1" smtClean="0">
                <a:solidFill>
                  <a:schemeClr val="tx1"/>
                </a:solidFill>
              </a:rPr>
              <a:t>to</a:t>
            </a:r>
            <a:r>
              <a:rPr lang="pt-BR" sz="1400" dirty="0" smtClean="0">
                <a:solidFill>
                  <a:schemeClr val="tx1"/>
                </a:solidFill>
              </a:rPr>
              <a:t>:</a:t>
            </a:r>
          </a:p>
          <a:p>
            <a:pPr marL="285750" indent="-285750" algn="just">
              <a:buFont typeface="Arial" panose="020B0604020202020204" pitchFamily="34" charset="0"/>
              <a:buChar char="•"/>
            </a:pPr>
            <a:r>
              <a:rPr lang="en-US" sz="1400" dirty="0" smtClean="0">
                <a:solidFill>
                  <a:schemeClr val="tx1"/>
                </a:solidFill>
              </a:rPr>
              <a:t>Hide / show </a:t>
            </a:r>
            <a:r>
              <a:rPr lang="en-US" sz="1400" dirty="0">
                <a:solidFill>
                  <a:schemeClr val="tx1"/>
                </a:solidFill>
              </a:rPr>
              <a:t>synonyms in </a:t>
            </a:r>
            <a:r>
              <a:rPr lang="en-US" sz="1400" dirty="0" smtClean="0">
                <a:solidFill>
                  <a:schemeClr val="tx1"/>
                </a:solidFill>
              </a:rPr>
              <a:t>the tree</a:t>
            </a:r>
          </a:p>
          <a:p>
            <a:pPr marL="285750" indent="-285750" algn="just">
              <a:buFont typeface="Arial" panose="020B0604020202020204" pitchFamily="34" charset="0"/>
              <a:buChar char="•"/>
            </a:pPr>
            <a:r>
              <a:rPr lang="en-US" sz="1400" dirty="0" smtClean="0">
                <a:solidFill>
                  <a:schemeClr val="tx1"/>
                </a:solidFill>
              </a:rPr>
              <a:t>Hide / show authors in the tree</a:t>
            </a:r>
            <a:endParaRPr lang="pt-BR" sz="1400" dirty="0" smtClean="0">
              <a:solidFill>
                <a:schemeClr val="tx1"/>
              </a:solidFill>
            </a:endParaRPr>
          </a:p>
          <a:p>
            <a:pPr marL="285750" indent="-285750" algn="just">
              <a:buFont typeface="Arial" panose="020B0604020202020204" pitchFamily="34" charset="0"/>
              <a:buChar char="•"/>
            </a:pPr>
            <a:r>
              <a:rPr lang="en-US" sz="1400" dirty="0" smtClean="0">
                <a:solidFill>
                  <a:schemeClr val="tx1"/>
                </a:solidFill>
              </a:rPr>
              <a:t>Simple or multiple mode </a:t>
            </a:r>
            <a:r>
              <a:rPr lang="en-US" sz="1400" dirty="0">
                <a:solidFill>
                  <a:schemeClr val="tx1"/>
                </a:solidFill>
              </a:rPr>
              <a:t>navigation in </a:t>
            </a:r>
            <a:r>
              <a:rPr lang="en-US" sz="1400" dirty="0" smtClean="0">
                <a:solidFill>
                  <a:schemeClr val="tx1"/>
                </a:solidFill>
              </a:rPr>
              <a:t>the tree</a:t>
            </a:r>
            <a:endParaRPr lang="pt-BR" sz="1400" dirty="0">
              <a:solidFill>
                <a:schemeClr val="tx1"/>
              </a:solidFill>
            </a:endParaRPr>
          </a:p>
        </p:txBody>
      </p:sp>
      <p:sp>
        <p:nvSpPr>
          <p:cNvPr id="22" name="Seta para a direita 21"/>
          <p:cNvSpPr/>
          <p:nvPr/>
        </p:nvSpPr>
        <p:spPr>
          <a:xfrm rot="6752568">
            <a:off x="8317034" y="5358958"/>
            <a:ext cx="561805" cy="166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sp>
        <p:nvSpPr>
          <p:cNvPr id="23" name="Retângulo de cantos arredondados 22"/>
          <p:cNvSpPr/>
          <p:nvPr/>
        </p:nvSpPr>
        <p:spPr>
          <a:xfrm>
            <a:off x="3995936" y="3035551"/>
            <a:ext cx="4896545" cy="2499077"/>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400" dirty="0" smtClean="0">
                <a:solidFill>
                  <a:schemeClr val="tx1"/>
                </a:solidFill>
              </a:rPr>
              <a:t> </a:t>
            </a:r>
            <a:r>
              <a:rPr lang="pt-BR" sz="1400" b="1" dirty="0" smtClean="0">
                <a:solidFill>
                  <a:schemeClr val="tx1"/>
                </a:solidFill>
              </a:rPr>
              <a:t>Button “</a:t>
            </a:r>
            <a:r>
              <a:rPr lang="pt-BR" sz="1400" b="1" dirty="0" err="1" smtClean="0">
                <a:solidFill>
                  <a:schemeClr val="tx1"/>
                </a:solidFill>
              </a:rPr>
              <a:t>Actions</a:t>
            </a:r>
            <a:r>
              <a:rPr lang="pt-BR" sz="1400" b="1" dirty="0" smtClean="0">
                <a:solidFill>
                  <a:schemeClr val="tx1"/>
                </a:solidFill>
              </a:rPr>
              <a:t>”</a:t>
            </a:r>
          </a:p>
          <a:p>
            <a:pPr marL="285750" indent="-285750" algn="just">
              <a:buFont typeface="Arial" panose="020B0604020202020204" pitchFamily="34" charset="0"/>
              <a:buChar char="•"/>
            </a:pPr>
            <a:r>
              <a:rPr lang="en-US" sz="1400" b="1" dirty="0">
                <a:solidFill>
                  <a:schemeClr val="tx1"/>
                </a:solidFill>
              </a:rPr>
              <a:t>Error Report: </a:t>
            </a:r>
            <a:r>
              <a:rPr lang="en-US" sz="1400" dirty="0">
                <a:solidFill>
                  <a:schemeClr val="tx1"/>
                </a:solidFill>
              </a:rPr>
              <a:t>indicates names </a:t>
            </a:r>
            <a:r>
              <a:rPr lang="en-US" sz="1400" dirty="0" smtClean="0">
                <a:solidFill>
                  <a:schemeClr val="tx1"/>
                </a:solidFill>
              </a:rPr>
              <a:t>with inconsistencies</a:t>
            </a:r>
            <a:r>
              <a:rPr lang="en-US" sz="1400" dirty="0">
                <a:solidFill>
                  <a:schemeClr val="tx1"/>
                </a:solidFill>
              </a:rPr>
              <a:t>, such as synonyms without the indication of </a:t>
            </a:r>
            <a:r>
              <a:rPr lang="en-US" sz="1400" dirty="0" smtClean="0">
                <a:solidFill>
                  <a:schemeClr val="tx1"/>
                </a:solidFill>
              </a:rPr>
              <a:t>the accepted name. </a:t>
            </a:r>
          </a:p>
          <a:p>
            <a:pPr marL="285750" indent="-285750" algn="just">
              <a:buFont typeface="Arial" panose="020B0604020202020204" pitchFamily="34" charset="0"/>
              <a:buChar char="•"/>
            </a:pPr>
            <a:r>
              <a:rPr lang="en-US" sz="1400" b="1" dirty="0" smtClean="0">
                <a:solidFill>
                  <a:schemeClr val="tx1"/>
                </a:solidFill>
              </a:rPr>
              <a:t>Taxon statistics: </a:t>
            </a:r>
            <a:r>
              <a:rPr lang="en-US" sz="1400" dirty="0">
                <a:solidFill>
                  <a:schemeClr val="tx1"/>
                </a:solidFill>
              </a:rPr>
              <a:t>available </a:t>
            </a:r>
            <a:r>
              <a:rPr lang="en-US" sz="1400" dirty="0" smtClean="0">
                <a:solidFill>
                  <a:schemeClr val="tx1"/>
                </a:solidFill>
              </a:rPr>
              <a:t>up </a:t>
            </a:r>
            <a:r>
              <a:rPr lang="en-US" sz="1400" dirty="0">
                <a:solidFill>
                  <a:schemeClr val="tx1"/>
                </a:solidFill>
              </a:rPr>
              <a:t>to the hierarchical level of </a:t>
            </a:r>
            <a:r>
              <a:rPr lang="en-US" sz="1400" dirty="0" smtClean="0">
                <a:solidFill>
                  <a:schemeClr val="tx1"/>
                </a:solidFill>
              </a:rPr>
              <a:t>genus.</a:t>
            </a:r>
          </a:p>
          <a:p>
            <a:pPr marL="285750" indent="-285750" algn="just">
              <a:buFont typeface="Arial" panose="020B0604020202020204" pitchFamily="34" charset="0"/>
              <a:buChar char="•"/>
            </a:pPr>
            <a:r>
              <a:rPr lang="en-US" sz="1400" b="1" dirty="0">
                <a:solidFill>
                  <a:schemeClr val="tx1"/>
                </a:solidFill>
              </a:rPr>
              <a:t>Taxon </a:t>
            </a:r>
            <a:r>
              <a:rPr lang="en-US" sz="1400" b="1" dirty="0" smtClean="0">
                <a:solidFill>
                  <a:schemeClr val="tx1"/>
                </a:solidFill>
              </a:rPr>
              <a:t>inclusion: </a:t>
            </a:r>
            <a:r>
              <a:rPr lang="en-US" sz="1400" dirty="0">
                <a:solidFill>
                  <a:schemeClr val="tx1"/>
                </a:solidFill>
              </a:rPr>
              <a:t>inclusion of new genera from the family </a:t>
            </a:r>
            <a:r>
              <a:rPr lang="en-US" sz="1400" dirty="0" smtClean="0">
                <a:solidFill>
                  <a:schemeClr val="tx1"/>
                </a:solidFill>
              </a:rPr>
              <a:t>record data, inclusion </a:t>
            </a:r>
            <a:r>
              <a:rPr lang="en-US" sz="1400" dirty="0">
                <a:solidFill>
                  <a:schemeClr val="tx1"/>
                </a:solidFill>
              </a:rPr>
              <a:t>of new species from the </a:t>
            </a:r>
            <a:r>
              <a:rPr lang="en-US" sz="1400" dirty="0" smtClean="0">
                <a:solidFill>
                  <a:schemeClr val="tx1"/>
                </a:solidFill>
              </a:rPr>
              <a:t>genus record data, inclusion of a new </a:t>
            </a:r>
            <a:r>
              <a:rPr lang="en-US" sz="1400" dirty="0" err="1" smtClean="0">
                <a:solidFill>
                  <a:schemeClr val="tx1"/>
                </a:solidFill>
              </a:rPr>
              <a:t>infraspecies</a:t>
            </a:r>
            <a:r>
              <a:rPr lang="en-US" sz="1400" dirty="0" smtClean="0">
                <a:solidFill>
                  <a:schemeClr val="tx1"/>
                </a:solidFill>
              </a:rPr>
              <a:t> from the species record data. </a:t>
            </a:r>
            <a:endParaRPr lang="pt-BR" sz="1400" dirty="0">
              <a:solidFill>
                <a:schemeClr val="tx1"/>
              </a:solidFill>
            </a:endParaRPr>
          </a:p>
        </p:txBody>
      </p:sp>
      <p:sp>
        <p:nvSpPr>
          <p:cNvPr id="24" name="Retângulo de cantos arredondados 23"/>
          <p:cNvSpPr/>
          <p:nvPr/>
        </p:nvSpPr>
        <p:spPr>
          <a:xfrm>
            <a:off x="7589095" y="5661248"/>
            <a:ext cx="439289" cy="23102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de cantos arredondados 24"/>
          <p:cNvSpPr/>
          <p:nvPr/>
        </p:nvSpPr>
        <p:spPr>
          <a:xfrm>
            <a:off x="5940152" y="5790938"/>
            <a:ext cx="1507696" cy="302358"/>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1400" dirty="0" smtClean="0">
                <a:solidFill>
                  <a:schemeClr val="tx1"/>
                </a:solidFill>
              </a:rPr>
              <a:t>“</a:t>
            </a:r>
            <a:r>
              <a:rPr lang="pt-BR" sz="1400" b="1" dirty="0" smtClean="0">
                <a:solidFill>
                  <a:schemeClr val="tx1"/>
                </a:solidFill>
              </a:rPr>
              <a:t>Edit</a:t>
            </a:r>
            <a:r>
              <a:rPr lang="pt-BR" sz="1400" dirty="0" smtClean="0">
                <a:solidFill>
                  <a:schemeClr val="tx1"/>
                </a:solidFill>
              </a:rPr>
              <a:t>” Button</a:t>
            </a:r>
            <a:endParaRPr lang="pt-BR" sz="1400" dirty="0">
              <a:solidFill>
                <a:schemeClr val="tx1"/>
              </a:solidFill>
            </a:endParaRPr>
          </a:p>
        </p:txBody>
      </p:sp>
    </p:spTree>
    <p:extLst>
      <p:ext uri="{BB962C8B-B14F-4D97-AF65-F5344CB8AC3E}">
        <p14:creationId xmlns:p14="http://schemas.microsoft.com/office/powerpoint/2010/main" val="12637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195263" y="188913"/>
            <a:ext cx="8697912" cy="6480175"/>
            <a:chOff x="194662" y="188640"/>
            <a:chExt cx="8697818" cy="6480720"/>
          </a:xfrm>
        </p:grpSpPr>
        <p:pic>
          <p:nvPicPr>
            <p:cNvPr id="5" name="Picture 4"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886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2"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novojabot.jbrj.gov.br/jabot/layout/default/imagens/fun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209736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ítulo 1"/>
          <p:cNvSpPr>
            <a:spLocks noGrp="1"/>
          </p:cNvSpPr>
          <p:nvPr>
            <p:ph type="title"/>
          </p:nvPr>
        </p:nvSpPr>
        <p:spPr>
          <a:xfrm>
            <a:off x="195263" y="112713"/>
            <a:ext cx="8697912" cy="647799"/>
          </a:xfrm>
        </p:spPr>
        <p:txBody>
          <a:bodyPr>
            <a:noAutofit/>
          </a:bodyPr>
          <a:lstStyle/>
          <a:p>
            <a:r>
              <a:rPr lang="pt-BR" sz="2400" b="1" dirty="0" smtClean="0"/>
              <a:t>3. </a:t>
            </a:r>
            <a:r>
              <a:rPr lang="en-US" sz="2400" b="1" dirty="0"/>
              <a:t>Configuration of controlled fields for </a:t>
            </a:r>
            <a:r>
              <a:rPr lang="en-US" sz="2400" b="1" dirty="0" smtClean="0"/>
              <a:t>a species within a genus</a:t>
            </a:r>
            <a:endParaRPr lang="pt-BR" sz="2400" b="1"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764704"/>
            <a:ext cx="9004696"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eta para a direita 9"/>
          <p:cNvSpPr/>
          <p:nvPr/>
        </p:nvSpPr>
        <p:spPr>
          <a:xfrm rot="9331871">
            <a:off x="1869073" y="3399237"/>
            <a:ext cx="917178"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sz="1200" dirty="0"/>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9" r="82170" b="95948"/>
          <a:stretch/>
        </p:blipFill>
        <p:spPr bwMode="auto">
          <a:xfrm>
            <a:off x="1474887" y="736129"/>
            <a:ext cx="542925" cy="2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de cantos arredondados 12"/>
          <p:cNvSpPr/>
          <p:nvPr/>
        </p:nvSpPr>
        <p:spPr>
          <a:xfrm>
            <a:off x="2784748" y="2996952"/>
            <a:ext cx="4595564" cy="773913"/>
          </a:xfrm>
          <a:prstGeom prst="roundRect">
            <a:avLst/>
          </a:prstGeom>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rPr>
              <a:t>Select the </a:t>
            </a:r>
            <a:r>
              <a:rPr lang="en-US" sz="1400" dirty="0" smtClean="0">
                <a:solidFill>
                  <a:schemeClr val="tx1"/>
                </a:solidFill>
              </a:rPr>
              <a:t>genus </a:t>
            </a:r>
            <a:r>
              <a:rPr lang="en-US" sz="1400" dirty="0">
                <a:solidFill>
                  <a:schemeClr val="tx1"/>
                </a:solidFill>
              </a:rPr>
              <a:t>to be configured in the taxonomic tree</a:t>
            </a:r>
            <a:r>
              <a:rPr lang="pt-BR" sz="1400" dirty="0" smtClean="0">
                <a:solidFill>
                  <a:schemeClr val="tx1"/>
                </a:solidFill>
              </a:rPr>
              <a:t>.</a:t>
            </a:r>
            <a:endParaRPr lang="pt-BR" sz="1400" dirty="0">
              <a:solidFill>
                <a:schemeClr val="tx1"/>
              </a:solidFill>
            </a:endParaRPr>
          </a:p>
        </p:txBody>
      </p:sp>
      <p:sp>
        <p:nvSpPr>
          <p:cNvPr id="9" name="Espaço Reservado para Número de Slide 8"/>
          <p:cNvSpPr>
            <a:spLocks noGrp="1"/>
          </p:cNvSpPr>
          <p:nvPr>
            <p:ph type="sldNum" sz="quarter" idx="12"/>
          </p:nvPr>
        </p:nvSpPr>
        <p:spPr/>
        <p:txBody>
          <a:bodyPr/>
          <a:lstStyle/>
          <a:p>
            <a:fld id="{29C8F5F1-BC31-42E4-9370-55C4DE4BC43B}" type="slidenum">
              <a:rPr lang="pt-BR" smtClean="0"/>
              <a:t>8</a:t>
            </a:fld>
            <a:endParaRPr lang="pt-BR"/>
          </a:p>
        </p:txBody>
      </p:sp>
    </p:spTree>
    <p:extLst>
      <p:ext uri="{BB962C8B-B14F-4D97-AF65-F5344CB8AC3E}">
        <p14:creationId xmlns:p14="http://schemas.microsoft.com/office/powerpoint/2010/main" val="1037302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3535</TotalTime>
  <Words>4033</Words>
  <Application>Microsoft Office PowerPoint</Application>
  <PresentationFormat>Apresentação na tela (4:3)</PresentationFormat>
  <Paragraphs>469</Paragraphs>
  <Slides>54</Slides>
  <Notes>50</Notes>
  <HiddenSlides>0</HiddenSlides>
  <MMClips>0</MMClips>
  <ScaleCrop>false</ScaleCrop>
  <HeadingPairs>
    <vt:vector size="4" baseType="variant">
      <vt:variant>
        <vt:lpstr>Tema</vt:lpstr>
      </vt:variant>
      <vt:variant>
        <vt:i4>1</vt:i4>
      </vt:variant>
      <vt:variant>
        <vt:lpstr>Títulos de slides</vt:lpstr>
      </vt:variant>
      <vt:variant>
        <vt:i4>54</vt:i4>
      </vt:variant>
    </vt:vector>
  </HeadingPairs>
  <TitlesOfParts>
    <vt:vector size="55" baseType="lpstr">
      <vt:lpstr>Tema do Office</vt:lpstr>
      <vt:lpstr>Brazilian Flora 2020 User Manual</vt:lpstr>
      <vt:lpstr>Apresentação do PowerPoint</vt:lpstr>
      <vt:lpstr>Apresentação do PowerPoint</vt:lpstr>
      <vt:lpstr>Apresentação do PowerPoint</vt:lpstr>
      <vt:lpstr>Brazilian Flora 2020</vt:lpstr>
      <vt:lpstr>Brazilian Flora 2020</vt:lpstr>
      <vt:lpstr>Brazilian Flora 2020</vt:lpstr>
      <vt:lpstr>Brazilian Flora 2020</vt:lpstr>
      <vt:lpstr>3. Configuration of controlled fields for a species within a genus</vt:lpstr>
      <vt:lpstr>3. Configuration of controlled fields for a species within a genus</vt:lpstr>
      <vt:lpstr>3. Configuration of controlled fields for a species within a genus</vt:lpstr>
      <vt:lpstr> </vt:lpstr>
      <vt:lpstr>Apresentação do PowerPoint</vt:lpstr>
      <vt:lpstr>Apresentação do PowerPoint</vt:lpstr>
      <vt:lpstr>Apresentação do PowerPoint</vt:lpstr>
      <vt:lpstr>Apresentação do PowerPoint</vt:lpstr>
      <vt:lpstr>Apresentação do PowerPoint</vt:lpstr>
      <vt:lpstr>3.5 Default option for character states</vt:lpstr>
      <vt:lpstr>Apresentação do PowerPoint</vt:lpstr>
      <vt:lpstr>Apresentação do PowerPoint</vt:lpstr>
      <vt:lpstr>Apresentação do PowerPoint</vt:lpstr>
      <vt:lpstr>Apresentação do PowerPoint</vt:lpstr>
      <vt:lpstr>4. Record Fill for Genus and/or Family</vt:lpstr>
      <vt:lpstr>Apresentação do PowerPoint</vt:lpstr>
      <vt:lpstr>Apresentação do PowerPoint</vt:lpstr>
      <vt:lpstr>Apresentação do PowerPoint</vt:lpstr>
      <vt:lpstr>5.1 Controlled Fields for Species</vt:lpstr>
      <vt:lpstr>5.1 Controlled Fields for Species</vt:lpstr>
      <vt:lpstr>5.1 Controlled Fields for Species</vt:lpstr>
      <vt:lpstr>5.1 Controlled Fields for Species</vt:lpstr>
      <vt:lpstr>5.1 Controlled Fields for Species</vt:lpstr>
      <vt:lpstr>5.1 Controlled Fields for Species</vt:lpstr>
      <vt:lpstr>5.2 Free Text Fields for Species</vt:lpstr>
      <vt:lpstr>5.2 Free Text Fields for Species</vt:lpstr>
      <vt:lpstr>5.2 Free Text Fields for Species</vt:lpstr>
      <vt:lpstr>5.2 Free Text Fields for Species</vt:lpstr>
      <vt:lpstr>6. Algae, Bryophytes and Fungi</vt:lpstr>
      <vt:lpstr>6. Algae, Bryophytes and Fungi</vt:lpstr>
      <vt:lpstr>7. See List of Glossary Terms</vt:lpstr>
      <vt:lpstr>8. See List of Glossary Colors</vt:lpstr>
      <vt:lpstr>Brazilian Flora 2020</vt:lpstr>
      <vt:lpstr>Brazilian Flora 2020</vt:lpstr>
      <vt:lpstr>Brazilian Flora 2020</vt:lpstr>
      <vt:lpstr>Brazilian Flora 2020</vt:lpstr>
      <vt:lpstr>Brazilian Flora 2020</vt:lpstr>
      <vt:lpstr>Brazilian Flora 2020</vt:lpstr>
      <vt:lpstr>Brazilian Flora 2020</vt:lpstr>
      <vt:lpstr>Brazilian Flora 2020</vt:lpstr>
      <vt:lpstr>Brazilian Flora 2020</vt:lpstr>
      <vt:lpstr>Brazilian Flora 2020</vt:lpstr>
      <vt:lpstr>Brazilian Flora 2020</vt:lpstr>
      <vt:lpstr>Brazilian Flora 2020</vt:lpstr>
      <vt:lpstr>Brazilian Flora 2020</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Reflora</dc:creator>
  <cp:lastModifiedBy>Revisor</cp:lastModifiedBy>
  <cp:revision>212</cp:revision>
  <dcterms:created xsi:type="dcterms:W3CDTF">2015-10-15T14:43:59Z</dcterms:created>
  <dcterms:modified xsi:type="dcterms:W3CDTF">2019-08-07T18:38:53Z</dcterms:modified>
</cp:coreProperties>
</file>