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4" r:id="rId3"/>
    <p:sldId id="306" r:id="rId4"/>
    <p:sldId id="308" r:id="rId5"/>
    <p:sldId id="309" r:id="rId6"/>
    <p:sldId id="257" r:id="rId7"/>
    <p:sldId id="265" r:id="rId8"/>
    <p:sldId id="266" r:id="rId9"/>
    <p:sldId id="290" r:id="rId10"/>
    <p:sldId id="325" r:id="rId11"/>
    <p:sldId id="324" r:id="rId12"/>
    <p:sldId id="332" r:id="rId13"/>
    <p:sldId id="328" r:id="rId14"/>
    <p:sldId id="329" r:id="rId15"/>
    <p:sldId id="330" r:id="rId16"/>
    <p:sldId id="335" r:id="rId17"/>
    <p:sldId id="292" r:id="rId18"/>
    <p:sldId id="280" r:id="rId19"/>
    <p:sldId id="281" r:id="rId20"/>
    <p:sldId id="259" r:id="rId21"/>
    <p:sldId id="264" r:id="rId22"/>
    <p:sldId id="273" r:id="rId23"/>
    <p:sldId id="283" r:id="rId24"/>
    <p:sldId id="278" r:id="rId25"/>
    <p:sldId id="336" r:id="rId26"/>
    <p:sldId id="260" r:id="rId27"/>
    <p:sldId id="261" r:id="rId28"/>
    <p:sldId id="263" r:id="rId29"/>
    <p:sldId id="262" r:id="rId30"/>
    <p:sldId id="277" r:id="rId31"/>
    <p:sldId id="333" r:id="rId32"/>
    <p:sldId id="326" r:id="rId33"/>
    <p:sldId id="286" r:id="rId34"/>
    <p:sldId id="288" r:id="rId35"/>
    <p:sldId id="321" r:id="rId36"/>
    <p:sldId id="320" r:id="rId37"/>
    <p:sldId id="267" r:id="rId38"/>
    <p:sldId id="275" r:id="rId39"/>
    <p:sldId id="282" r:id="rId40"/>
    <p:sldId id="285" r:id="rId41"/>
    <p:sldId id="331" r:id="rId42"/>
    <p:sldId id="327" r:id="rId43"/>
    <p:sldId id="305" r:id="rId44"/>
    <p:sldId id="337" r:id="rId45"/>
    <p:sldId id="334" r:id="rId46"/>
    <p:sldId id="319" r:id="rId47"/>
    <p:sldId id="322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08" y="18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9EC40-BFAB-47F5-988C-4F7849C06F0C}" type="doc">
      <dgm:prSet loTypeId="urn:microsoft.com/office/officeart/2005/8/layout/cycle8" loCatId="cycle" qsTypeId="urn:microsoft.com/office/officeart/2005/8/quickstyle/simple5" qsCatId="simple" csTypeId="urn:microsoft.com/office/officeart/2005/8/colors/colorful4" csCatId="colorful" phldr="1"/>
      <dgm:spPr/>
    </dgm:pt>
    <dgm:pt modelId="{52EAD119-BDB9-42F8-95F1-F46055C01544}">
      <dgm:prSet phldrT="[Texto]"/>
      <dgm:spPr/>
      <dgm:t>
        <a:bodyPr/>
        <a:lstStyle/>
        <a:p>
          <a:r>
            <a:rPr lang="pt-BR" i="1" dirty="0"/>
            <a:t>Open Access</a:t>
          </a:r>
        </a:p>
      </dgm:t>
    </dgm:pt>
    <dgm:pt modelId="{BF470724-E1AB-4223-82C9-780BB21408D0}" type="parTrans" cxnId="{BF9CFE1F-46AA-492C-831E-4DF1FD40DAA8}">
      <dgm:prSet/>
      <dgm:spPr/>
      <dgm:t>
        <a:bodyPr/>
        <a:lstStyle/>
        <a:p>
          <a:endParaRPr lang="pt-BR"/>
        </a:p>
      </dgm:t>
    </dgm:pt>
    <dgm:pt modelId="{E2AF6A48-B773-4CAF-98C1-FE316689E10B}" type="sibTrans" cxnId="{BF9CFE1F-46AA-492C-831E-4DF1FD40DAA8}">
      <dgm:prSet/>
      <dgm:spPr/>
      <dgm:t>
        <a:bodyPr/>
        <a:lstStyle/>
        <a:p>
          <a:endParaRPr lang="pt-BR"/>
        </a:p>
      </dgm:t>
    </dgm:pt>
    <dgm:pt modelId="{8350BAA6-08B9-43C5-A766-7C654E1E7516}">
      <dgm:prSet phldrT="[Texto]"/>
      <dgm:spPr/>
      <dgm:t>
        <a:bodyPr/>
        <a:lstStyle/>
        <a:p>
          <a:r>
            <a:rPr lang="pt-BR" i="1" dirty="0"/>
            <a:t>Open Data</a:t>
          </a:r>
        </a:p>
      </dgm:t>
    </dgm:pt>
    <dgm:pt modelId="{3D9F7384-077B-41EA-95C7-BDE5E7514855}" type="parTrans" cxnId="{341822DB-389E-4363-9CC1-F973278D041C}">
      <dgm:prSet/>
      <dgm:spPr/>
      <dgm:t>
        <a:bodyPr/>
        <a:lstStyle/>
        <a:p>
          <a:endParaRPr lang="pt-BR"/>
        </a:p>
      </dgm:t>
    </dgm:pt>
    <dgm:pt modelId="{B24C7E30-7EE4-4550-8B52-BABB019D0377}" type="sibTrans" cxnId="{341822DB-389E-4363-9CC1-F973278D041C}">
      <dgm:prSet/>
      <dgm:spPr/>
      <dgm:t>
        <a:bodyPr/>
        <a:lstStyle/>
        <a:p>
          <a:endParaRPr lang="pt-BR"/>
        </a:p>
      </dgm:t>
    </dgm:pt>
    <dgm:pt modelId="{08E449CD-A3FF-4F6A-856F-3D36C917DFC7}">
      <dgm:prSet phldrT="[Texto]"/>
      <dgm:spPr/>
      <dgm:t>
        <a:bodyPr/>
        <a:lstStyle/>
        <a:p>
          <a:r>
            <a:rPr lang="pt-BR" i="1" dirty="0"/>
            <a:t>Open Science</a:t>
          </a:r>
        </a:p>
      </dgm:t>
    </dgm:pt>
    <dgm:pt modelId="{1247E140-EEDF-4D54-9AB8-10DECD0046F2}" type="parTrans" cxnId="{7D76917F-FBB0-4CA5-89B7-48F879861C35}">
      <dgm:prSet/>
      <dgm:spPr/>
      <dgm:t>
        <a:bodyPr/>
        <a:lstStyle/>
        <a:p>
          <a:endParaRPr lang="pt-BR"/>
        </a:p>
      </dgm:t>
    </dgm:pt>
    <dgm:pt modelId="{5359ACE8-2816-4610-8E47-6519421054F0}" type="sibTrans" cxnId="{7D76917F-FBB0-4CA5-89B7-48F879861C35}">
      <dgm:prSet/>
      <dgm:spPr/>
      <dgm:t>
        <a:bodyPr/>
        <a:lstStyle/>
        <a:p>
          <a:endParaRPr lang="pt-BR"/>
        </a:p>
      </dgm:t>
    </dgm:pt>
    <dgm:pt modelId="{96CFDD1D-3556-4933-A756-F11906743261}" type="pres">
      <dgm:prSet presAssocID="{6E09EC40-BFAB-47F5-988C-4F7849C06F0C}" presName="compositeShape" presStyleCnt="0">
        <dgm:presLayoutVars>
          <dgm:chMax val="7"/>
          <dgm:dir/>
          <dgm:resizeHandles val="exact"/>
        </dgm:presLayoutVars>
      </dgm:prSet>
      <dgm:spPr/>
    </dgm:pt>
    <dgm:pt modelId="{1FA15E33-45DC-4BE9-BADF-13B517C0F917}" type="pres">
      <dgm:prSet presAssocID="{6E09EC40-BFAB-47F5-988C-4F7849C06F0C}" presName="wedge1" presStyleLbl="node1" presStyleIdx="0" presStyleCnt="3"/>
      <dgm:spPr/>
    </dgm:pt>
    <dgm:pt modelId="{32DEC7E3-D628-418F-B143-2FB84D50870F}" type="pres">
      <dgm:prSet presAssocID="{6E09EC40-BFAB-47F5-988C-4F7849C06F0C}" presName="dummy1a" presStyleCnt="0"/>
      <dgm:spPr/>
    </dgm:pt>
    <dgm:pt modelId="{166A09E0-56CF-4BB2-8739-11573486D83B}" type="pres">
      <dgm:prSet presAssocID="{6E09EC40-BFAB-47F5-988C-4F7849C06F0C}" presName="dummy1b" presStyleCnt="0"/>
      <dgm:spPr/>
    </dgm:pt>
    <dgm:pt modelId="{2B8EA000-E77C-4197-AF71-2CCCF335D900}" type="pres">
      <dgm:prSet presAssocID="{6E09EC40-BFAB-47F5-988C-4F7849C06F0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39BF146-F4DD-446B-9650-1C0D727322E4}" type="pres">
      <dgm:prSet presAssocID="{6E09EC40-BFAB-47F5-988C-4F7849C06F0C}" presName="wedge2" presStyleLbl="node1" presStyleIdx="1" presStyleCnt="3"/>
      <dgm:spPr/>
    </dgm:pt>
    <dgm:pt modelId="{78654AD8-ED9A-4BC0-B67A-993BBA613CB4}" type="pres">
      <dgm:prSet presAssocID="{6E09EC40-BFAB-47F5-988C-4F7849C06F0C}" presName="dummy2a" presStyleCnt="0"/>
      <dgm:spPr/>
    </dgm:pt>
    <dgm:pt modelId="{469641C7-BE9E-4DFC-8C60-D09B1E57A477}" type="pres">
      <dgm:prSet presAssocID="{6E09EC40-BFAB-47F5-988C-4F7849C06F0C}" presName="dummy2b" presStyleCnt="0"/>
      <dgm:spPr/>
    </dgm:pt>
    <dgm:pt modelId="{5DCA684B-D7A9-4E4E-AAE6-C316E9712D00}" type="pres">
      <dgm:prSet presAssocID="{6E09EC40-BFAB-47F5-988C-4F7849C06F0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DE17AA7-27C0-4715-9E4F-BD58D1F3242A}" type="pres">
      <dgm:prSet presAssocID="{6E09EC40-BFAB-47F5-988C-4F7849C06F0C}" presName="wedge3" presStyleLbl="node1" presStyleIdx="2" presStyleCnt="3"/>
      <dgm:spPr/>
    </dgm:pt>
    <dgm:pt modelId="{24371376-FA21-4EEB-9EBE-7261F4634801}" type="pres">
      <dgm:prSet presAssocID="{6E09EC40-BFAB-47F5-988C-4F7849C06F0C}" presName="dummy3a" presStyleCnt="0"/>
      <dgm:spPr/>
    </dgm:pt>
    <dgm:pt modelId="{821AC35E-99CA-487A-B87B-CA557F2A8F82}" type="pres">
      <dgm:prSet presAssocID="{6E09EC40-BFAB-47F5-988C-4F7849C06F0C}" presName="dummy3b" presStyleCnt="0"/>
      <dgm:spPr/>
    </dgm:pt>
    <dgm:pt modelId="{4707EDE3-58E2-4CB6-9532-1CE91034F3C7}" type="pres">
      <dgm:prSet presAssocID="{6E09EC40-BFAB-47F5-988C-4F7849C06F0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469A28D-C71C-48DE-93EF-DA89C4A959CB}" type="pres">
      <dgm:prSet presAssocID="{E2AF6A48-B773-4CAF-98C1-FE316689E10B}" presName="arrowWedge1" presStyleLbl="fgSibTrans2D1" presStyleIdx="0" presStyleCnt="3"/>
      <dgm:spPr/>
    </dgm:pt>
    <dgm:pt modelId="{8579B185-E040-49C8-A04C-65CBDAC3391F}" type="pres">
      <dgm:prSet presAssocID="{B24C7E30-7EE4-4550-8B52-BABB019D0377}" presName="arrowWedge2" presStyleLbl="fgSibTrans2D1" presStyleIdx="1" presStyleCnt="3"/>
      <dgm:spPr/>
    </dgm:pt>
    <dgm:pt modelId="{471C8960-C8B4-42C7-86B6-138E69C3ACBB}" type="pres">
      <dgm:prSet presAssocID="{5359ACE8-2816-4610-8E47-6519421054F0}" presName="arrowWedge3" presStyleLbl="fgSibTrans2D1" presStyleIdx="2" presStyleCnt="3"/>
      <dgm:spPr/>
    </dgm:pt>
  </dgm:ptLst>
  <dgm:cxnLst>
    <dgm:cxn modelId="{328D1509-4913-45A6-8C18-7B3327E2DC7E}" type="presOf" srcId="{08E449CD-A3FF-4F6A-856F-3D36C917DFC7}" destId="{4707EDE3-58E2-4CB6-9532-1CE91034F3C7}" srcOrd="1" destOrd="0" presId="urn:microsoft.com/office/officeart/2005/8/layout/cycle8"/>
    <dgm:cxn modelId="{BF9CFE1F-46AA-492C-831E-4DF1FD40DAA8}" srcId="{6E09EC40-BFAB-47F5-988C-4F7849C06F0C}" destId="{52EAD119-BDB9-42F8-95F1-F46055C01544}" srcOrd="0" destOrd="0" parTransId="{BF470724-E1AB-4223-82C9-780BB21408D0}" sibTransId="{E2AF6A48-B773-4CAF-98C1-FE316689E10B}"/>
    <dgm:cxn modelId="{55286C74-28CD-4C12-87BA-3E6A45CEC00F}" type="presOf" srcId="{52EAD119-BDB9-42F8-95F1-F46055C01544}" destId="{2B8EA000-E77C-4197-AF71-2CCCF335D900}" srcOrd="1" destOrd="0" presId="urn:microsoft.com/office/officeart/2005/8/layout/cycle8"/>
    <dgm:cxn modelId="{7D76917F-FBB0-4CA5-89B7-48F879861C35}" srcId="{6E09EC40-BFAB-47F5-988C-4F7849C06F0C}" destId="{08E449CD-A3FF-4F6A-856F-3D36C917DFC7}" srcOrd="2" destOrd="0" parTransId="{1247E140-EEDF-4D54-9AB8-10DECD0046F2}" sibTransId="{5359ACE8-2816-4610-8E47-6519421054F0}"/>
    <dgm:cxn modelId="{7706CFAF-949A-4687-90FF-3A4C2DE48AB9}" type="presOf" srcId="{6E09EC40-BFAB-47F5-988C-4F7849C06F0C}" destId="{96CFDD1D-3556-4933-A756-F11906743261}" srcOrd="0" destOrd="0" presId="urn:microsoft.com/office/officeart/2005/8/layout/cycle8"/>
    <dgm:cxn modelId="{341822DB-389E-4363-9CC1-F973278D041C}" srcId="{6E09EC40-BFAB-47F5-988C-4F7849C06F0C}" destId="{8350BAA6-08B9-43C5-A766-7C654E1E7516}" srcOrd="1" destOrd="0" parTransId="{3D9F7384-077B-41EA-95C7-BDE5E7514855}" sibTransId="{B24C7E30-7EE4-4550-8B52-BABB019D0377}"/>
    <dgm:cxn modelId="{5515A8EB-D5CA-4720-B4E8-2E0119922F06}" type="presOf" srcId="{52EAD119-BDB9-42F8-95F1-F46055C01544}" destId="{1FA15E33-45DC-4BE9-BADF-13B517C0F917}" srcOrd="0" destOrd="0" presId="urn:microsoft.com/office/officeart/2005/8/layout/cycle8"/>
    <dgm:cxn modelId="{AFEC79F9-5C2B-4F7D-9AAE-1167B8F8918B}" type="presOf" srcId="{08E449CD-A3FF-4F6A-856F-3D36C917DFC7}" destId="{3DE17AA7-27C0-4715-9E4F-BD58D1F3242A}" srcOrd="0" destOrd="0" presId="urn:microsoft.com/office/officeart/2005/8/layout/cycle8"/>
    <dgm:cxn modelId="{52A3A3FB-B1A8-4AE2-9138-3774079478EC}" type="presOf" srcId="{8350BAA6-08B9-43C5-A766-7C654E1E7516}" destId="{C39BF146-F4DD-446B-9650-1C0D727322E4}" srcOrd="0" destOrd="0" presId="urn:microsoft.com/office/officeart/2005/8/layout/cycle8"/>
    <dgm:cxn modelId="{1B7EAFFF-C4F3-44FE-A770-0307191DCC4D}" type="presOf" srcId="{8350BAA6-08B9-43C5-A766-7C654E1E7516}" destId="{5DCA684B-D7A9-4E4E-AAE6-C316E9712D00}" srcOrd="1" destOrd="0" presId="urn:microsoft.com/office/officeart/2005/8/layout/cycle8"/>
    <dgm:cxn modelId="{FDAB49DB-35C3-473A-A2CB-F7A59BE0C0DC}" type="presParOf" srcId="{96CFDD1D-3556-4933-A756-F11906743261}" destId="{1FA15E33-45DC-4BE9-BADF-13B517C0F917}" srcOrd="0" destOrd="0" presId="urn:microsoft.com/office/officeart/2005/8/layout/cycle8"/>
    <dgm:cxn modelId="{936FAA2A-8BC3-42E9-8B8C-16DA9198CBE0}" type="presParOf" srcId="{96CFDD1D-3556-4933-A756-F11906743261}" destId="{32DEC7E3-D628-418F-B143-2FB84D50870F}" srcOrd="1" destOrd="0" presId="urn:microsoft.com/office/officeart/2005/8/layout/cycle8"/>
    <dgm:cxn modelId="{4B284901-7F76-4B09-BCD6-356F849AE870}" type="presParOf" srcId="{96CFDD1D-3556-4933-A756-F11906743261}" destId="{166A09E0-56CF-4BB2-8739-11573486D83B}" srcOrd="2" destOrd="0" presId="urn:microsoft.com/office/officeart/2005/8/layout/cycle8"/>
    <dgm:cxn modelId="{5224FC5F-DF8B-49D7-867C-B04C12F602FC}" type="presParOf" srcId="{96CFDD1D-3556-4933-A756-F11906743261}" destId="{2B8EA000-E77C-4197-AF71-2CCCF335D900}" srcOrd="3" destOrd="0" presId="urn:microsoft.com/office/officeart/2005/8/layout/cycle8"/>
    <dgm:cxn modelId="{B290FFF2-B738-45D1-84E8-D10F982CFAA7}" type="presParOf" srcId="{96CFDD1D-3556-4933-A756-F11906743261}" destId="{C39BF146-F4DD-446B-9650-1C0D727322E4}" srcOrd="4" destOrd="0" presId="urn:microsoft.com/office/officeart/2005/8/layout/cycle8"/>
    <dgm:cxn modelId="{501A02CD-DB8A-4A9B-AF7C-A0429125BFE6}" type="presParOf" srcId="{96CFDD1D-3556-4933-A756-F11906743261}" destId="{78654AD8-ED9A-4BC0-B67A-993BBA613CB4}" srcOrd="5" destOrd="0" presId="urn:microsoft.com/office/officeart/2005/8/layout/cycle8"/>
    <dgm:cxn modelId="{E825FCF0-79CE-40A7-8AB5-8726B1210708}" type="presParOf" srcId="{96CFDD1D-3556-4933-A756-F11906743261}" destId="{469641C7-BE9E-4DFC-8C60-D09B1E57A477}" srcOrd="6" destOrd="0" presId="urn:microsoft.com/office/officeart/2005/8/layout/cycle8"/>
    <dgm:cxn modelId="{DFE17213-DF80-4958-9A6F-55BC25DB2B98}" type="presParOf" srcId="{96CFDD1D-3556-4933-A756-F11906743261}" destId="{5DCA684B-D7A9-4E4E-AAE6-C316E9712D00}" srcOrd="7" destOrd="0" presId="urn:microsoft.com/office/officeart/2005/8/layout/cycle8"/>
    <dgm:cxn modelId="{6BF3D595-2D44-4CCD-AC49-3E21F45FD187}" type="presParOf" srcId="{96CFDD1D-3556-4933-A756-F11906743261}" destId="{3DE17AA7-27C0-4715-9E4F-BD58D1F3242A}" srcOrd="8" destOrd="0" presId="urn:microsoft.com/office/officeart/2005/8/layout/cycle8"/>
    <dgm:cxn modelId="{960B0C97-2A52-4259-AFCF-123C8D71EF75}" type="presParOf" srcId="{96CFDD1D-3556-4933-A756-F11906743261}" destId="{24371376-FA21-4EEB-9EBE-7261F4634801}" srcOrd="9" destOrd="0" presId="urn:microsoft.com/office/officeart/2005/8/layout/cycle8"/>
    <dgm:cxn modelId="{3A7AE8A5-DD50-46ED-87CF-9374F79F12A7}" type="presParOf" srcId="{96CFDD1D-3556-4933-A756-F11906743261}" destId="{821AC35E-99CA-487A-B87B-CA557F2A8F82}" srcOrd="10" destOrd="0" presId="urn:microsoft.com/office/officeart/2005/8/layout/cycle8"/>
    <dgm:cxn modelId="{8558F1BE-59A6-4D8D-BEE7-548367F67DB5}" type="presParOf" srcId="{96CFDD1D-3556-4933-A756-F11906743261}" destId="{4707EDE3-58E2-4CB6-9532-1CE91034F3C7}" srcOrd="11" destOrd="0" presId="urn:microsoft.com/office/officeart/2005/8/layout/cycle8"/>
    <dgm:cxn modelId="{3177D498-55E7-41DE-9427-EF728ED112D0}" type="presParOf" srcId="{96CFDD1D-3556-4933-A756-F11906743261}" destId="{4469A28D-C71C-48DE-93EF-DA89C4A959CB}" srcOrd="12" destOrd="0" presId="urn:microsoft.com/office/officeart/2005/8/layout/cycle8"/>
    <dgm:cxn modelId="{15E14145-3F23-4746-AB8A-0168B51F0997}" type="presParOf" srcId="{96CFDD1D-3556-4933-A756-F11906743261}" destId="{8579B185-E040-49C8-A04C-65CBDAC3391F}" srcOrd="13" destOrd="0" presId="urn:microsoft.com/office/officeart/2005/8/layout/cycle8"/>
    <dgm:cxn modelId="{1F67E8CE-82B8-43AA-BE71-A6F73C00093F}" type="presParOf" srcId="{96CFDD1D-3556-4933-A756-F11906743261}" destId="{471C8960-C8B4-42C7-86B6-138E69C3ACB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15E33-45DC-4BE9-BADF-13B517C0F917}">
      <dsp:nvSpPr>
        <dsp:cNvPr id="0" name=""/>
        <dsp:cNvSpPr/>
      </dsp:nvSpPr>
      <dsp:spPr>
        <a:xfrm>
          <a:off x="1435217" y="311954"/>
          <a:ext cx="4031413" cy="403141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i="1" kern="1200" dirty="0"/>
            <a:t>Open Access</a:t>
          </a:r>
        </a:p>
      </dsp:txBody>
      <dsp:txXfrm>
        <a:off x="3559868" y="1166230"/>
        <a:ext cx="1439790" cy="1199825"/>
      </dsp:txXfrm>
    </dsp:sp>
    <dsp:sp modelId="{C39BF146-F4DD-446B-9650-1C0D727322E4}">
      <dsp:nvSpPr>
        <dsp:cNvPr id="0" name=""/>
        <dsp:cNvSpPr/>
      </dsp:nvSpPr>
      <dsp:spPr>
        <a:xfrm>
          <a:off x="1352189" y="455933"/>
          <a:ext cx="4031413" cy="403141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i="1" kern="1200" dirty="0"/>
            <a:t>Open Data</a:t>
          </a:r>
        </a:p>
      </dsp:txBody>
      <dsp:txXfrm>
        <a:off x="2312050" y="3071553"/>
        <a:ext cx="2159685" cy="1055846"/>
      </dsp:txXfrm>
    </dsp:sp>
    <dsp:sp modelId="{3DE17AA7-27C0-4715-9E4F-BD58D1F3242A}">
      <dsp:nvSpPr>
        <dsp:cNvPr id="0" name=""/>
        <dsp:cNvSpPr/>
      </dsp:nvSpPr>
      <dsp:spPr>
        <a:xfrm>
          <a:off x="1269161" y="311954"/>
          <a:ext cx="4031413" cy="403141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i="1" kern="1200" dirty="0"/>
            <a:t>Open Science</a:t>
          </a:r>
        </a:p>
      </dsp:txBody>
      <dsp:txXfrm>
        <a:off x="1736133" y="1166230"/>
        <a:ext cx="1439790" cy="1199825"/>
      </dsp:txXfrm>
    </dsp:sp>
    <dsp:sp modelId="{4469A28D-C71C-48DE-93EF-DA89C4A959CB}">
      <dsp:nvSpPr>
        <dsp:cNvPr id="0" name=""/>
        <dsp:cNvSpPr/>
      </dsp:nvSpPr>
      <dsp:spPr>
        <a:xfrm>
          <a:off x="1185986" y="62390"/>
          <a:ext cx="4530541" cy="453054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79B185-E040-49C8-A04C-65CBDAC3391F}">
      <dsp:nvSpPr>
        <dsp:cNvPr id="0" name=""/>
        <dsp:cNvSpPr/>
      </dsp:nvSpPr>
      <dsp:spPr>
        <a:xfrm>
          <a:off x="1102625" y="206115"/>
          <a:ext cx="4530541" cy="453054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1C8960-C8B4-42C7-86B6-138E69C3ACBB}">
      <dsp:nvSpPr>
        <dsp:cNvPr id="0" name=""/>
        <dsp:cNvSpPr/>
      </dsp:nvSpPr>
      <dsp:spPr>
        <a:xfrm>
          <a:off x="1019265" y="62390"/>
          <a:ext cx="4530541" cy="453054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BCABB-863C-45A5-9F4E-C67294971790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29464-334E-4727-B4B2-56A4E64E53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12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86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455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l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73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82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76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12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22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5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87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39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0486-A7D5-47C9-95B5-19BDAFE95B53}" type="datetimeFigureOut">
              <a:rPr lang="pt-BR" smtClean="0"/>
              <a:t>09/04/2018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13D08-EE60-4FFE-AEA8-65A6752B887D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2304" y="0"/>
            <a:ext cx="3216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508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budapestopenaccessinitiative.org/translations/portuguese-translation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openaccess.mpg.de/67693/BerlinDeclaration_pt.pdf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tu.int/net/wsis/docs/geneva/official/dop.html" TargetMode="External"/><Relationship Id="rId3" Type="http://schemas.openxmlformats.org/officeDocument/2006/relationships/hyperlink" Target="http://www.ercim.eu/publication/Ercim_News/enw64/ercim-oa.html" TargetMode="External"/><Relationship Id="rId7" Type="http://schemas.openxmlformats.org/officeDocument/2006/relationships/hyperlink" Target="https://wellcome.ac.uk/funding/managing-grant/open-access-policy" TargetMode="External"/><Relationship Id="rId2" Type="http://schemas.openxmlformats.org/officeDocument/2006/relationships/hyperlink" Target="http://www.earlham.edu/~peters/fos/bethesda.htm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dcprinciples.org/statement.htm" TargetMode="External"/><Relationship Id="rId5" Type="http://schemas.openxmlformats.org/officeDocument/2006/relationships/hyperlink" Target="http://www.oecd.org/science/sci-tech/sciencetechnologyandinnovationforthe21stcenturymeetingoftheoecdcommitteeforscientificandtechnologicalpolicyatministeriallevel29-30january2004-finalcommunique.htm" TargetMode="External"/><Relationship Id="rId4" Type="http://schemas.openxmlformats.org/officeDocument/2006/relationships/hyperlink" Target="http://archive.ifla.org/V/cdoc/open-access04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uchoutdeclaration.org/fileadmin/Dateien/PDF/Bouchout_Declaration_PT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aves.ca/2009/09/30/three-law-of-open-government-data/" TargetMode="External"/><Relationship Id="rId2" Type="http://schemas.openxmlformats.org/officeDocument/2006/relationships/hyperlink" Target="https://eaves.ca/about-david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dados.gov.br/dados-abertos/" TargetMode="Externa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dados.jbrj.gov.br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NIlgAfY_Hs" TargetMode="Externa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dadoswiki.jbrj.gov.br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ckan.jbrj.gov.br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jbrj.gov.br/jspui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eonode.jbrj.gov.br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ns.jbrj.gov.br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://ipt.jbrj.gov.b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7.jpe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dalc.in/busc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ados.gov.br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hyperlink" Target="https://creativecommons.org/publicdomain/zero/1.0/deed.pt_BR" TargetMode="Externa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38" y="-156521"/>
            <a:ext cx="6118537" cy="67298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3536" y="2277374"/>
            <a:ext cx="8196943" cy="732948"/>
          </a:xfr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pt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Transparência Ativa e Dados Abertos em Meio Ambiente</a:t>
            </a:r>
            <a:br>
              <a:rPr lang="pt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de abril 2017 - Ministério do Meio Ambiente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762750" y="6140261"/>
            <a:ext cx="200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Eduardo </a:t>
            </a:r>
            <a:r>
              <a:rPr lang="pt-BR" dirty="0" err="1"/>
              <a:t>Dalcin</a:t>
            </a:r>
            <a:endParaRPr lang="pt-BR" dirty="0"/>
          </a:p>
          <a:p>
            <a:r>
              <a:rPr lang="pt-BR" dirty="0"/>
              <a:t>edalcin@jbrj.gov.br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" y="61121"/>
            <a:ext cx="717666" cy="105273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42455" y="751013"/>
            <a:ext cx="747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Ações de Transparência e de Abertura de Dados no âmbito do Inst. Pesq. Jardim</a:t>
            </a:r>
            <a:b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Botânico do Rio de Janeiro - JBRJ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118455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pt-BR" sz="3600" dirty="0"/>
              <a:t>Ciência Aberta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1315" y="1356967"/>
            <a:ext cx="5479500" cy="53213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“...De uma maneira direta, essas demandas renovadas da comunidade científica (por dados abertos) estão localizadas no escopo da chamada “ciência aberta” cuja preocupação primordial é tornar a atividade de pesquisa mais transparente, mais colaborativa e mais eficiente. A ideia de ciência aberta tem muitas faces e muitos significados, porém, o mais eloquente deles é o que reconhece, primordialmente, que </a:t>
            </a:r>
            <a:r>
              <a:rPr lang="pt-BR" dirty="0">
                <a:highlight>
                  <a:srgbClr val="FFFF00"/>
                </a:highlight>
              </a:rPr>
              <a:t>o conhecimento científico é um patrimônio da humanidade e, que, portanto, deve estar disponível livremente para que as pessoas – cientistas ou não – possam usá-lo, reusá-lo e distribuí-lo sem constrangimentos tecnológicos, econômicos, sociais ou legais</a:t>
            </a:r>
            <a:r>
              <a:rPr lang="pt-BR" dirty="0"/>
              <a:t>...”</a:t>
            </a:r>
          </a:p>
          <a:p>
            <a:pPr marL="0" indent="0" algn="r">
              <a:buNone/>
            </a:pPr>
            <a:r>
              <a:rPr lang="pt-BR" dirty="0"/>
              <a:t>(</a:t>
            </a:r>
            <a:r>
              <a:rPr lang="pt-BR" dirty="0" err="1"/>
              <a:t>Sayão</a:t>
            </a:r>
            <a:r>
              <a:rPr lang="pt-BR" dirty="0"/>
              <a:t> e Sales, 2014)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5580"/>
          <a:stretch/>
        </p:blipFill>
        <p:spPr>
          <a:xfrm>
            <a:off x="5941715" y="292100"/>
            <a:ext cx="2599640" cy="336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"/>
          <a:stretch/>
        </p:blipFill>
        <p:spPr>
          <a:xfrm>
            <a:off x="5761402" y="4165653"/>
            <a:ext cx="2960265" cy="22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en/1/14/Os_taxonomy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703"/>
            <a:ext cx="8807011" cy="48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/>
              <a:t>Ciência Aberta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2721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3600" dirty="0"/>
              <a:t>Iniciativa de Budapeste pelo </a:t>
            </a:r>
            <a:r>
              <a:rPr lang="pt-BR" sz="3600" dirty="0">
                <a:highlight>
                  <a:srgbClr val="FFFF00"/>
                </a:highlight>
              </a:rPr>
              <a:t>Acesso Livre</a:t>
            </a:r>
            <a:r>
              <a:rPr lang="pt-BR" sz="3600" dirty="0"/>
              <a:t> ao Conhecimento Científico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30683" y="6475697"/>
            <a:ext cx="4916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hlinkClick r:id="rId2"/>
              </a:rPr>
              <a:t>http://www.budapestopenaccessinitiative.org/translations/portuguese-translation</a:t>
            </a:r>
            <a:endParaRPr lang="pt-BR" sz="11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1" y="1772816"/>
            <a:ext cx="7205876" cy="3730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7860097" y="120307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2081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pt-BR" sz="3600" dirty="0"/>
              <a:t>Declaração de Berlim sobre </a:t>
            </a:r>
            <a:r>
              <a:rPr lang="pt-BR" sz="3600" dirty="0">
                <a:highlight>
                  <a:srgbClr val="FFFF00"/>
                </a:highlight>
              </a:rPr>
              <a:t>Acesso Livre</a:t>
            </a:r>
            <a:r>
              <a:rPr lang="pt-BR" sz="3600" dirty="0"/>
              <a:t> ao Conhecimento nas Ciências e Humanidades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999547" y="6516427"/>
            <a:ext cx="3631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hlinkClick r:id="rId2"/>
              </a:rPr>
              <a:t>https://openaccess.mpg.de/67693/BerlinDeclaration_pt.pdf</a:t>
            </a:r>
            <a:endParaRPr lang="pt-BR" sz="11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0" y="1738899"/>
            <a:ext cx="5493242" cy="415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7860097" y="120307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2003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32799" y="3271706"/>
            <a:ext cx="7038363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dirty="0"/>
              <a:t>A Declaração de Berlin sobre o Acesso Aberto ao Conhecimento em Ciências e Humanidades, publicada em 2003, amplia as fronteiras do movimento de livre acesso ao explicitar </a:t>
            </a:r>
            <a:r>
              <a:rPr lang="pt-BR" dirty="0">
                <a:highlight>
                  <a:srgbClr val="FFFF00"/>
                </a:highlight>
              </a:rPr>
              <a:t>o que se compreende por contribuições de acesso livre</a:t>
            </a:r>
            <a:r>
              <a:rPr lang="pt-BR" dirty="0"/>
              <a:t>. O documento declara que essas contribuições </a:t>
            </a:r>
            <a:r>
              <a:rPr lang="pt-BR" b="1" dirty="0"/>
              <a:t>incluem “resultados de pesquisas científicas originais, dados brutos [dados não processados] e </a:t>
            </a:r>
            <a:r>
              <a:rPr lang="pt-BR" b="1" dirty="0" err="1"/>
              <a:t>metadados</a:t>
            </a:r>
            <a:r>
              <a:rPr lang="pt-BR" b="1" dirty="0"/>
              <a:t>, fontes originais,  representações digitais de materiais pictóricos e gráficos além de material acadêmico multimídia”</a:t>
            </a:r>
            <a:r>
              <a:rPr lang="pt-BR" dirty="0"/>
              <a:t>. (</a:t>
            </a:r>
            <a:r>
              <a:rPr lang="pt-BR" dirty="0" err="1"/>
              <a:t>Sayão</a:t>
            </a:r>
            <a:r>
              <a:rPr lang="pt-BR" dirty="0"/>
              <a:t> e Sales, 2014)</a:t>
            </a:r>
          </a:p>
        </p:txBody>
      </p:sp>
    </p:spTree>
    <p:extLst>
      <p:ext uri="{BB962C8B-B14F-4D97-AF65-F5344CB8AC3E}">
        <p14:creationId xmlns:p14="http://schemas.microsoft.com/office/powerpoint/2010/main" val="218789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pt-BR" sz="3600" dirty="0"/>
              <a:t>Outras iniciativas “Open Access”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311700" y="1536632"/>
            <a:ext cx="8520600" cy="4916703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ARIIC Open Access Statement (Australian Research Information Infrastructure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Committee)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Bethesda Statement on Open Access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ERCIM Statement on Open Access (European Research Consortium for Informatics and Mathematics) 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IFLA Statement on Open Access to Scholarly Literature and Research Documentation (International Federation of Library Associations and Institutions)</a:t>
            </a:r>
            <a:r>
              <a:rPr lang="en-US" dirty="0"/>
              <a:t>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NKC Statements on Open Access (National Knowledge Commission, India)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OECD Declaration on Access to Research Data from Public Funding (</a:t>
            </a:r>
            <a:r>
              <a:rPr lang="en-US" dirty="0" err="1">
                <a:hlinkClick r:id="rId5"/>
              </a:rPr>
              <a:t>Organisation</a:t>
            </a:r>
            <a:r>
              <a:rPr lang="en-US" dirty="0">
                <a:hlinkClick r:id="rId5"/>
              </a:rPr>
              <a:t> for Economic Co-operation and Development)</a:t>
            </a:r>
            <a:r>
              <a:rPr lang="en-US" dirty="0"/>
              <a:t>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Washington DC Principles for Free Access to Science: A Statement from Not-for Profit Publishers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hlinkClick r:id="rId7"/>
              </a:rPr>
              <a:t>Wellcome</a:t>
            </a:r>
            <a:r>
              <a:rPr lang="en-US" dirty="0">
                <a:hlinkClick r:id="rId7"/>
              </a:rPr>
              <a:t> Trust Position Statement in support of open and unrestricted access to published research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WSIS Declaration of Principles and Plan of Action (World Summit on the Information Society)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205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6984776" cy="422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l"/>
            <a:r>
              <a:rPr lang="pt-BR" sz="3600" dirty="0"/>
              <a:t>A declaração de </a:t>
            </a:r>
            <a:r>
              <a:rPr lang="pt-BR" sz="3600" dirty="0" err="1"/>
              <a:t>Bouchout</a:t>
            </a:r>
            <a:r>
              <a:rPr lang="pt-BR" sz="3600" dirty="0"/>
              <a:t> livre acesso ao conhecimento relativo à biodiversidade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71811" y="6093296"/>
            <a:ext cx="6903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hlinkClick r:id="rId3"/>
              </a:rPr>
              <a:t>http://www.bouchoutdeclaration.org/fileadmin/Dateien/PDF/Bouchout_Declaration_PT.pdf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7933139" y="139303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603911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FAIR principles">
            <a:extLst>
              <a:ext uri="{FF2B5EF4-FFF2-40B4-BE49-F238E27FC236}">
                <a16:creationId xmlns:a16="http://schemas.microsoft.com/office/drawing/2014/main" id="{382A49C8-C3E9-4522-9321-4BC5DCF5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30" y="2881222"/>
            <a:ext cx="5108939" cy="381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FAIR principles">
            <a:extLst>
              <a:ext uri="{FF2B5EF4-FFF2-40B4-BE49-F238E27FC236}">
                <a16:creationId xmlns:a16="http://schemas.microsoft.com/office/drawing/2014/main" id="{7D4B4BA2-570E-4455-B403-5DE07E10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6" y="0"/>
            <a:ext cx="7461848" cy="25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BE97999-018F-4AE2-928B-D011CB9DC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0" y="957532"/>
            <a:ext cx="7740998" cy="510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77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1720" y="593367"/>
            <a:ext cx="6780580" cy="763600"/>
          </a:xfrm>
        </p:spPr>
        <p:txBody>
          <a:bodyPr>
            <a:normAutofit fontScale="90000"/>
          </a:bodyPr>
          <a:lstStyle/>
          <a:p>
            <a:r>
              <a:rPr lang="pt-BR" dirty="0"/>
              <a:t>As três leis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1536633"/>
            <a:ext cx="8364756" cy="455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300" dirty="0"/>
              <a:t>O especialista em políticas públicas e ativista dos dados abertos </a:t>
            </a:r>
            <a:r>
              <a:rPr lang="pt-BR" sz="2300" dirty="0">
                <a:hlinkClick r:id="rId2"/>
              </a:rPr>
              <a:t>David </a:t>
            </a:r>
            <a:r>
              <a:rPr lang="pt-BR" sz="2300" dirty="0" err="1">
                <a:hlinkClick r:id="rId2"/>
              </a:rPr>
              <a:t>Eaves</a:t>
            </a:r>
            <a:r>
              <a:rPr lang="pt-BR" sz="2300" dirty="0"/>
              <a:t> propôs “</a:t>
            </a:r>
            <a:r>
              <a:rPr lang="pt-BR" sz="2300" dirty="0">
                <a:hlinkClick r:id="rId3"/>
              </a:rPr>
              <a:t>T</a:t>
            </a:r>
            <a:r>
              <a:rPr lang="en-US" sz="2300" dirty="0">
                <a:hlinkClick r:id="rId3"/>
              </a:rPr>
              <a:t>he Three Laws of Open Government Data</a:t>
            </a:r>
            <a:r>
              <a:rPr lang="pt-BR" sz="2300" dirty="0"/>
              <a:t>”:</a:t>
            </a:r>
          </a:p>
          <a:p>
            <a:endParaRPr lang="pt-BR" sz="2300" dirty="0"/>
          </a:p>
          <a:p>
            <a:pPr marL="514350" indent="-514350">
              <a:buFont typeface="+mj-lt"/>
              <a:buAutoNum type="arabicPeriod"/>
            </a:pPr>
            <a:r>
              <a:rPr lang="pt-BR" sz="2300" dirty="0"/>
              <a:t>Se o dado não pode ser encontrado e indexado na Web, ele não existe;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300" dirty="0"/>
              <a:t>Se não estiver aberto e disponível em formato compreensível por máquina, ele não pode ser reaproveitado; e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300" dirty="0"/>
              <a:t>Se algum dispositivo legal não permitir sua replicação, ele não é útil.</a:t>
            </a:r>
          </a:p>
          <a:p>
            <a:pPr marL="0" indent="0">
              <a:buNone/>
            </a:pPr>
            <a:endParaRPr lang="pt-BR" sz="2300" dirty="0"/>
          </a:p>
          <a:p>
            <a:pPr marL="0" indent="0">
              <a:buNone/>
            </a:pPr>
            <a:r>
              <a:rPr lang="pt-BR" sz="2300" dirty="0"/>
              <a:t>As leis foram propostas para os Dados Abertos Governamentais, mas pode-se dizer que elas se aplicam aos Dados Abertos de forma geral.</a:t>
            </a:r>
          </a:p>
        </p:txBody>
      </p:sp>
      <p:pic>
        <p:nvPicPr>
          <p:cNvPr id="4" name="Picture 2" descr="Resultado de imagem para princípio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365878" cy="12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225685" y="6325223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5"/>
              </a:rPr>
              <a:t>http://dados.gov.br/dados-abertos/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045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04" y="1444607"/>
            <a:ext cx="5352392" cy="51884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3561"/>
          </a:xfrm>
        </p:spPr>
        <p:txBody>
          <a:bodyPr>
            <a:normAutofit/>
          </a:bodyPr>
          <a:lstStyle/>
          <a:p>
            <a:r>
              <a:rPr lang="pt-BR" sz="3200" dirty="0"/>
              <a:t>Caracterizando dados e informações da DIPEQ</a:t>
            </a:r>
          </a:p>
        </p:txBody>
      </p:sp>
    </p:spTree>
    <p:extLst>
      <p:ext uri="{BB962C8B-B14F-4D97-AF65-F5344CB8AC3E}">
        <p14:creationId xmlns:p14="http://schemas.microsoft.com/office/powerpoint/2010/main" val="183871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4" y="1603513"/>
            <a:ext cx="8516535" cy="3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 institucional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85726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Ofício Circular N</a:t>
            </a:r>
            <a:r>
              <a:rPr lang="pt-BR" baseline="30000" dirty="0"/>
              <a:t>o</a:t>
            </a:r>
            <a:r>
              <a:rPr lang="pt-BR" dirty="0"/>
              <a:t> 766/2016-MP, de 06 de Dezembro de 2016 do Ministério do Planejamento, Desenvolvimento e Gestão</a:t>
            </a:r>
          </a:p>
          <a:p>
            <a:pPr lvl="1"/>
            <a:r>
              <a:rPr lang="pt-BR" dirty="0"/>
              <a:t>Reforça o Decreto 8.777</a:t>
            </a:r>
          </a:p>
          <a:p>
            <a:pPr lvl="1"/>
            <a:r>
              <a:rPr lang="pt-BR" dirty="0"/>
              <a:t>Prazos e “autoridade de monitoramento”</a:t>
            </a:r>
          </a:p>
          <a:p>
            <a:r>
              <a:rPr lang="pt-BR" dirty="0"/>
              <a:t>Ofício Circular N</a:t>
            </a:r>
            <a:r>
              <a:rPr lang="pt-BR" baseline="30000" dirty="0"/>
              <a:t>o</a:t>
            </a:r>
            <a:r>
              <a:rPr lang="pt-BR" dirty="0"/>
              <a:t> 1055/2016 STPC-CGU, de 15 de Dezembro de 2016</a:t>
            </a:r>
          </a:p>
          <a:p>
            <a:pPr lvl="1"/>
            <a:r>
              <a:rPr lang="pt-BR" dirty="0"/>
              <a:t>Cobra publicação do PDA, solicita justificativas e prazo para regularização</a:t>
            </a:r>
            <a:endParaRPr lang="pt-BR" baseline="30000" dirty="0"/>
          </a:p>
          <a:p>
            <a:r>
              <a:rPr lang="pt-BR" dirty="0"/>
              <a:t>Portaria JBRJ N</a:t>
            </a:r>
            <a:r>
              <a:rPr lang="pt-BR" baseline="30000" dirty="0"/>
              <a:t>o</a:t>
            </a:r>
            <a:r>
              <a:rPr lang="pt-BR" dirty="0"/>
              <a:t> 004/2017, de 11 de Janeiro de 2017</a:t>
            </a:r>
          </a:p>
          <a:p>
            <a:pPr lvl="1"/>
            <a:r>
              <a:rPr lang="pt-BR" dirty="0"/>
              <a:t>Institui o GT para elaboração do Plano de Dados Abertos institucional</a:t>
            </a:r>
          </a:p>
          <a:p>
            <a:pPr lvl="1"/>
            <a:r>
              <a:rPr lang="pt-BR" dirty="0"/>
              <a:t>Claudia Lopes (Gabinete), Monica Rocha (DICAT), David Ramos (ENBT), Eliezer Nunes (DG), Carlos Martins CTIC/DG) e Eduardo Dalcin (DIPEQ)</a:t>
            </a:r>
          </a:p>
          <a:p>
            <a:r>
              <a:rPr lang="pt-BR" dirty="0"/>
              <a:t>Portaria N</a:t>
            </a:r>
            <a:r>
              <a:rPr lang="pt-BR" baseline="30000" dirty="0"/>
              <a:t>o</a:t>
            </a:r>
            <a:r>
              <a:rPr lang="pt-BR" dirty="0"/>
              <a:t> 34/2017, de 16 de Março de 2017</a:t>
            </a:r>
          </a:p>
          <a:p>
            <a:pPr lvl="1"/>
            <a:r>
              <a:rPr lang="pt-BR" dirty="0"/>
              <a:t>Prorroga o prazo (+60 dias)</a:t>
            </a:r>
          </a:p>
          <a:p>
            <a:r>
              <a:rPr lang="pt-BR" dirty="0"/>
              <a:t>10 de Maio de 2017 - Plano de Dados Abertos elaborado!</a:t>
            </a:r>
          </a:p>
          <a:p>
            <a:endParaRPr lang="pt-BR" dirty="0"/>
          </a:p>
          <a:p>
            <a:pPr lvl="2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257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6" y="1184223"/>
            <a:ext cx="8019023" cy="44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53" y="313692"/>
            <a:ext cx="6382208" cy="633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97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99" y="263611"/>
            <a:ext cx="5259123" cy="636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956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IlgAfY_H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7932" y="1889126"/>
            <a:ext cx="8126119" cy="45709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256822"/>
            <a:ext cx="7076546" cy="13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93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2" y="778933"/>
            <a:ext cx="7887759" cy="56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83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E727A7-2BFF-4021-87EE-E12D28410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4" y="382772"/>
            <a:ext cx="7728870" cy="475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89329DA-B3CF-457E-BAAD-B03C354B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3" y="1185828"/>
            <a:ext cx="7298752" cy="448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6BC0245-0533-4F70-BDB7-7B188EAE3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3" y="1661304"/>
            <a:ext cx="6613451" cy="406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B93052-AAFD-4489-A55F-58F624261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9" y="2254693"/>
            <a:ext cx="7107768" cy="436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43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8" y="325741"/>
            <a:ext cx="8117449" cy="564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4" y="751113"/>
            <a:ext cx="7987144" cy="54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49" y="1086736"/>
            <a:ext cx="7499010" cy="527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03" y="1775279"/>
            <a:ext cx="6911805" cy="492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557128-3976-4D39-8DF3-A972E23DA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728" y="2164470"/>
            <a:ext cx="5759725" cy="453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4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6" y="420149"/>
            <a:ext cx="7731428" cy="514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0" y="842002"/>
            <a:ext cx="6945531" cy="531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4D8C51-E077-4E91-B83B-20315E1371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3849" y="1337009"/>
            <a:ext cx="7006123" cy="517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61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" y="378580"/>
            <a:ext cx="7028593" cy="526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4" y="931000"/>
            <a:ext cx="7253879" cy="535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87" y="1793895"/>
            <a:ext cx="7598838" cy="478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7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3" y="341884"/>
            <a:ext cx="6547860" cy="497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2" y="936831"/>
            <a:ext cx="6965268" cy="533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7025021" y="453637"/>
            <a:ext cx="173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14.819 Registros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83" y="2605177"/>
            <a:ext cx="7082287" cy="406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4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Estratégia para abertura de dados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2036857"/>
            <a:ext cx="8515350" cy="38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3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6001472" cy="38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86" y="1299385"/>
            <a:ext cx="6001472" cy="38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347864" y="630932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4"/>
              </a:rPr>
              <a:t>http://ipt.jbrj.gov.br/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A7E1D2C-8D21-46C4-A6F7-3620208FD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26" y="2122097"/>
            <a:ext cx="6178222" cy="38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0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6208BC5-0B7C-49CF-8EAC-C6E32F5F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6" y="534837"/>
            <a:ext cx="7311544" cy="447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E48007-5D3A-4758-8ED9-F716B58EB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11" y="2018648"/>
            <a:ext cx="6216598" cy="458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999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326587"/>
            <a:ext cx="7581614" cy="521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1461"/>
          </a:xfrm>
        </p:spPr>
        <p:txBody>
          <a:bodyPr/>
          <a:lstStyle/>
          <a:p>
            <a:r>
              <a:rPr lang="pt-BR" dirty="0"/>
              <a:t>Metas de AICHI</a:t>
            </a:r>
          </a:p>
        </p:txBody>
      </p:sp>
    </p:spTree>
    <p:extLst>
      <p:ext uri="{BB962C8B-B14F-4D97-AF65-F5344CB8AC3E}">
        <p14:creationId xmlns:p14="http://schemas.microsoft.com/office/powerpoint/2010/main" val="2267391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554014"/>
            <a:ext cx="4981952" cy="366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04" y="1284545"/>
            <a:ext cx="5364479" cy="394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7" y="1995104"/>
            <a:ext cx="5355598" cy="3943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8" y="2785136"/>
            <a:ext cx="4859383" cy="357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2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19" y="305190"/>
            <a:ext cx="7304762" cy="6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9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ckan ic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14" y="2543087"/>
            <a:ext cx="1098274" cy="10982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ultado de imagem para DSpace Icon ic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44" y="2544333"/>
            <a:ext cx="1252322" cy="109578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sultado de imagem para resourcespace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12" y="2541147"/>
            <a:ext cx="1098275" cy="10982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m para geonode ic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750" y="2537267"/>
            <a:ext cx="1102155" cy="110215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dados.jbrj.gov.br/images/she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51" y="11124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dados.jbrj.gov.br/images/04_map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17" y="228485"/>
            <a:ext cx="1112420" cy="111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dados.jbrj.gov.br/images/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50" y="0"/>
            <a:ext cx="1437799" cy="14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10"/>
          <p:cNvGrpSpPr/>
          <p:nvPr/>
        </p:nvGrpSpPr>
        <p:grpSpPr>
          <a:xfrm>
            <a:off x="2257817" y="110275"/>
            <a:ext cx="1673340" cy="1482687"/>
            <a:chOff x="3602719" y="824189"/>
            <a:chExt cx="1673340" cy="1482687"/>
          </a:xfrm>
        </p:grpSpPr>
        <p:pic>
          <p:nvPicPr>
            <p:cNvPr id="10" name="Picture 16" descr="Resultado de imagem para presentation icon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719" y="851785"/>
              <a:ext cx="1217927" cy="1217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Resultado de imagem para books icon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224" y="824189"/>
              <a:ext cx="1355460" cy="1355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dados.jbrj.gov.br/images/documen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349" y="1267165"/>
              <a:ext cx="1039710" cy="1039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eta para baixo 14"/>
          <p:cNvSpPr/>
          <p:nvPr/>
        </p:nvSpPr>
        <p:spPr>
          <a:xfrm>
            <a:off x="1262177" y="1330441"/>
            <a:ext cx="643548" cy="1128326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Metadados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4" name="Seta para baixo 15"/>
          <p:cNvSpPr/>
          <p:nvPr/>
        </p:nvSpPr>
        <p:spPr>
          <a:xfrm>
            <a:off x="4411575" y="1328501"/>
            <a:ext cx="643548" cy="1128326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Metadados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5" name="Seta para baixo 16"/>
          <p:cNvSpPr/>
          <p:nvPr/>
        </p:nvSpPr>
        <p:spPr>
          <a:xfrm>
            <a:off x="5893178" y="1326561"/>
            <a:ext cx="643548" cy="1128326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Metadados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65" y="58215"/>
            <a:ext cx="1287311" cy="1287311"/>
          </a:xfrm>
          <a:prstGeom prst="rect">
            <a:avLst/>
          </a:prstGeom>
        </p:spPr>
      </p:pic>
      <p:sp>
        <p:nvSpPr>
          <p:cNvPr id="17" name="Seta para baixo 19"/>
          <p:cNvSpPr/>
          <p:nvPr/>
        </p:nvSpPr>
        <p:spPr>
          <a:xfrm>
            <a:off x="7183898" y="1314415"/>
            <a:ext cx="643548" cy="1128326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Metadados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8" name="Seta para baixo 21"/>
          <p:cNvSpPr/>
          <p:nvPr/>
        </p:nvSpPr>
        <p:spPr>
          <a:xfrm>
            <a:off x="2866831" y="1330441"/>
            <a:ext cx="643548" cy="1128326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Metadados</a:t>
            </a:r>
            <a:endParaRPr lang="pt-BR" sz="1400" dirty="0">
              <a:solidFill>
                <a:schemeClr val="tx1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609" y="2537267"/>
            <a:ext cx="1110622" cy="10873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0" name="Grupo 24"/>
          <p:cNvGrpSpPr/>
          <p:nvPr/>
        </p:nvGrpSpPr>
        <p:grpSpPr>
          <a:xfrm>
            <a:off x="4050999" y="3820200"/>
            <a:ext cx="1095046" cy="702387"/>
            <a:chOff x="2604821" y="3785328"/>
            <a:chExt cx="943933" cy="665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1" name="Picture 2" descr="Resultado de imagem para API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21" y="3785328"/>
              <a:ext cx="943933" cy="665286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2638847" y="4117971"/>
              <a:ext cx="43794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009ED6"/>
                  </a:solidFill>
                </a:rPr>
                <a:t>API</a:t>
              </a:r>
            </a:p>
          </p:txBody>
        </p:sp>
      </p:grpSp>
      <p:sp>
        <p:nvSpPr>
          <p:cNvPr id="23" name="Cubo 22"/>
          <p:cNvSpPr/>
          <p:nvPr/>
        </p:nvSpPr>
        <p:spPr>
          <a:xfrm>
            <a:off x="4004314" y="5010259"/>
            <a:ext cx="1333382" cy="1150031"/>
          </a:xfrm>
          <a:prstGeom prst="cube">
            <a:avLst/>
          </a:prstGeom>
          <a:solidFill>
            <a:schemeClr val="bg1"/>
          </a:solidFill>
          <a:ln>
            <a:solidFill>
              <a:srgbClr val="009E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25" y="5359061"/>
            <a:ext cx="801229" cy="801229"/>
          </a:xfrm>
          <a:prstGeom prst="rect">
            <a:avLst/>
          </a:prstGeom>
          <a:ln w="12700">
            <a:noFill/>
          </a:ln>
        </p:spPr>
      </p:pic>
      <p:sp>
        <p:nvSpPr>
          <p:cNvPr id="25" name="CaixaDeTexto 24"/>
          <p:cNvSpPr txBox="1"/>
          <p:nvPr/>
        </p:nvSpPr>
        <p:spPr>
          <a:xfrm>
            <a:off x="3946565" y="6194158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759E"/>
                </a:solidFill>
              </a:rPr>
              <a:t>Motor de Busca</a:t>
            </a:r>
          </a:p>
          <a:p>
            <a:pPr algn="ctr"/>
            <a:r>
              <a:rPr lang="pt-BR" sz="1400" b="1" dirty="0">
                <a:solidFill>
                  <a:srgbClr val="00759E"/>
                </a:solidFill>
              </a:rPr>
              <a:t>“</a:t>
            </a:r>
            <a:r>
              <a:rPr lang="pt-BR" sz="1400" b="1" i="1" dirty="0" err="1">
                <a:solidFill>
                  <a:srgbClr val="00759E"/>
                </a:solidFill>
              </a:rPr>
              <a:t>search</a:t>
            </a:r>
            <a:r>
              <a:rPr lang="pt-BR" sz="1400" b="1" i="1" dirty="0">
                <a:solidFill>
                  <a:srgbClr val="00759E"/>
                </a:solidFill>
              </a:rPr>
              <a:t> </a:t>
            </a:r>
            <a:r>
              <a:rPr lang="pt-BR" sz="1400" b="1" i="1" dirty="0" err="1">
                <a:solidFill>
                  <a:srgbClr val="00759E"/>
                </a:solidFill>
              </a:rPr>
              <a:t>engine</a:t>
            </a:r>
            <a:r>
              <a:rPr lang="pt-BR" sz="1400" b="1" dirty="0">
                <a:solidFill>
                  <a:srgbClr val="00759E"/>
                </a:solidFill>
              </a:rPr>
              <a:t>”</a:t>
            </a:r>
          </a:p>
        </p:txBody>
      </p:sp>
      <p:pic>
        <p:nvPicPr>
          <p:cNvPr id="26" name="Picture 10" descr="https://documents.lucidchart.com/documents/77b23b14-fd32-43eb-b12d-a6498c8a0ab4/pages/BqPRYmKbhhDE?a=3464&amp;x=134&amp;y=154&amp;w=572&amp;h=572&amp;store=1&amp;accept=image%2F*&amp;auth=LCA%2055f954dea4b8ef0b789097e1038ead40ba276450-ts%3D1473595044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65" y="4940343"/>
            <a:ext cx="1107696" cy="11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1034814" y="3779257"/>
            <a:ext cx="7127417" cy="783602"/>
          </a:xfrm>
          <a:prstGeom prst="rect">
            <a:avLst/>
          </a:prstGeom>
          <a:noFill/>
          <a:ln w="19050">
            <a:solidFill>
              <a:srgbClr val="009E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baixo 69"/>
          <p:cNvSpPr/>
          <p:nvPr/>
        </p:nvSpPr>
        <p:spPr>
          <a:xfrm>
            <a:off x="4411575" y="4629818"/>
            <a:ext cx="643548" cy="496715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29" name="Seta para baixo 70"/>
          <p:cNvSpPr/>
          <p:nvPr/>
        </p:nvSpPr>
        <p:spPr>
          <a:xfrm rot="16200000">
            <a:off x="6025234" y="4781934"/>
            <a:ext cx="404300" cy="1558554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35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505254" y="1235617"/>
            <a:ext cx="1396864" cy="1873326"/>
            <a:chOff x="981943" y="937607"/>
            <a:chExt cx="1396864" cy="187332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943" y="937607"/>
              <a:ext cx="1287311" cy="1287311"/>
            </a:xfrm>
            <a:prstGeom prst="rect">
              <a:avLst/>
            </a:prstGeom>
          </p:spPr>
        </p:pic>
        <p:pic>
          <p:nvPicPr>
            <p:cNvPr id="4" name="Picture 2" descr="http://imagens1.jbrj.gov.br/fsi/server?type=image&amp;width=464&amp;height=600&amp;rect=0,0,1,1&amp;profile=fsi&amp;source=hdcf%2F1%2D7282%2F26%2F34%2FHDCF002634%2EJPG&amp;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598" y="1836956"/>
              <a:ext cx="753209" cy="9739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aixaDeTexto 4"/>
          <p:cNvSpPr txBox="1"/>
          <p:nvPr/>
        </p:nvSpPr>
        <p:spPr>
          <a:xfrm>
            <a:off x="208395" y="3104277"/>
            <a:ext cx="1881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/>
              <a:t>Caesalpinia</a:t>
            </a:r>
            <a:r>
              <a:rPr lang="pt-BR" sz="1600" dirty="0"/>
              <a:t> </a:t>
            </a:r>
            <a:r>
              <a:rPr lang="pt-BR" sz="1600" dirty="0" err="1"/>
              <a:t>echinata</a:t>
            </a:r>
            <a:endParaRPr lang="pt-BR" sz="1600" dirty="0"/>
          </a:p>
        </p:txBody>
      </p:sp>
      <p:pic>
        <p:nvPicPr>
          <p:cNvPr id="6" name="Picture 2" descr="http://dados.jbrj.gov.br/images/docum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59" y="2145284"/>
            <a:ext cx="1060415" cy="10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dados.jbrj.gov.br/images/she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87" y="2151446"/>
            <a:ext cx="1054253" cy="10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dados.jbrj.gov.br/images/im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69" y="1947522"/>
            <a:ext cx="1258177" cy="1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m para books ico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14" y="1905885"/>
            <a:ext cx="1299815" cy="129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684229" y="3103411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200"/>
            </a:lvl1pPr>
          </a:lstStyle>
          <a:p>
            <a:r>
              <a:rPr lang="pt-BR" sz="1600" dirty="0" err="1"/>
              <a:t>Caesalpinia</a:t>
            </a:r>
            <a:r>
              <a:rPr lang="pt-BR" sz="1600" dirty="0"/>
              <a:t> obliqua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835134" y="3117166"/>
            <a:ext cx="1171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200"/>
            </a:lvl1pPr>
          </a:lstStyle>
          <a:p>
            <a:r>
              <a:rPr lang="pt-BR" sz="1600" dirty="0"/>
              <a:t>Ibirapitanga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390269" y="3111878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200"/>
            </a:lvl1pPr>
          </a:lstStyle>
          <a:p>
            <a:r>
              <a:rPr lang="pt-BR" sz="1600" i="1" dirty="0" err="1"/>
              <a:t>brazilwood</a:t>
            </a:r>
            <a:endParaRPr lang="pt-BR" sz="16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589222" y="3118613"/>
            <a:ext cx="1005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200"/>
            </a:lvl1pPr>
          </a:lstStyle>
          <a:p>
            <a:r>
              <a:rPr lang="pt-BR" sz="1600" dirty="0"/>
              <a:t>pau-brasil</a:t>
            </a:r>
          </a:p>
        </p:txBody>
      </p:sp>
      <p:pic>
        <p:nvPicPr>
          <p:cNvPr id="14" name="Picture 4" descr="Reprodução: Governo Federa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43" y="4547363"/>
            <a:ext cx="2686756" cy="20150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ta para baixo 17"/>
          <p:cNvSpPr/>
          <p:nvPr/>
        </p:nvSpPr>
        <p:spPr>
          <a:xfrm rot="18970303">
            <a:off x="2457994" y="3267783"/>
            <a:ext cx="214512" cy="2136740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6" name="Seta para baixo 18"/>
          <p:cNvSpPr/>
          <p:nvPr/>
        </p:nvSpPr>
        <p:spPr>
          <a:xfrm rot="2706226">
            <a:off x="6718131" y="3223712"/>
            <a:ext cx="214512" cy="2334683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7" name="Seta para baixo 19"/>
          <p:cNvSpPr/>
          <p:nvPr/>
        </p:nvSpPr>
        <p:spPr>
          <a:xfrm rot="19504926">
            <a:off x="3366418" y="3408108"/>
            <a:ext cx="214512" cy="1230240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8" name="Seta para baixo 20"/>
          <p:cNvSpPr/>
          <p:nvPr/>
        </p:nvSpPr>
        <p:spPr>
          <a:xfrm rot="2023108">
            <a:off x="5688513" y="3413513"/>
            <a:ext cx="214512" cy="1230240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9" name="Seta para baixo 21"/>
          <p:cNvSpPr/>
          <p:nvPr/>
        </p:nvSpPr>
        <p:spPr>
          <a:xfrm>
            <a:off x="4473494" y="3473826"/>
            <a:ext cx="214512" cy="893293"/>
          </a:xfrm>
          <a:prstGeom prst="downArrow">
            <a:avLst/>
          </a:prstGeom>
          <a:solidFill>
            <a:srgbClr val="009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490058" y="6162532"/>
            <a:ext cx="209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/>
              <a:t>Paubrasilia</a:t>
            </a:r>
            <a:r>
              <a:rPr lang="pt-BR" i="1" dirty="0"/>
              <a:t> </a:t>
            </a:r>
            <a:r>
              <a:rPr lang="pt-BR" i="1" dirty="0" err="1"/>
              <a:t>echinata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282419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2.wp.com/eduardo.dalc.in/wp-content/uploads/2016/12/tesau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73036"/>
            <a:ext cx="7248525" cy="65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68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0" y="347133"/>
            <a:ext cx="6214347" cy="427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0" y="855133"/>
            <a:ext cx="6218997" cy="428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4" y="855133"/>
            <a:ext cx="6209189" cy="408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329863"/>
            <a:ext cx="6062810" cy="417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96" y="1958665"/>
            <a:ext cx="6293208" cy="433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9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1" y="289943"/>
            <a:ext cx="7246705" cy="382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19" y="2650921"/>
            <a:ext cx="6033695" cy="394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680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0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z="3200" dirty="0"/>
              <a:t>Cronograma de Ação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638363"/>
              </p:ext>
            </p:extLst>
          </p:nvPr>
        </p:nvGraphicFramePr>
        <p:xfrm>
          <a:off x="285225" y="1560352"/>
          <a:ext cx="8430938" cy="5108896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5687994">
                  <a:extLst>
                    <a:ext uri="{9D8B030D-6E8A-4147-A177-3AD203B41FA5}">
                      <a16:colId xmlns:a16="http://schemas.microsoft.com/office/drawing/2014/main" val="3807457015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4054154501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2153890334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1681674264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1275528089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2552455680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2251049664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1320626142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384564273"/>
                    </a:ext>
                  </a:extLst>
                </a:gridCol>
              </a:tblGrid>
              <a:tr h="39299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Ação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2017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2018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989955"/>
                  </a:ext>
                </a:extLst>
              </a:tr>
              <a:tr h="3929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1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2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3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4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1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2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3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4 T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800185138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Elaboração PDA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243728908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Consulta pública seleção e priorização dos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496750347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Publicação PDA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391656379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Definição equipe implementação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385798876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Definição papéis, responsabilidades e processos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1446914585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Capacitação dos responsáveis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861634072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Definição e preparação dos conjuntos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520793724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Catalogação e publicação dos conjuntos de dados nos repositórios institucionais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797947259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Catalogação e publicação dos conjuntos de dados no portal dados.gov.br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017708152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Monitoramento e avaliação do acesso aos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94514498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Atualização da política, catálogo de dados e Plano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77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796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33849"/>
            <a:ext cx="6646520" cy="434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2555"/>
          </a:xfrm>
        </p:spPr>
        <p:txBody>
          <a:bodyPr>
            <a:normAutofit/>
          </a:bodyPr>
          <a:lstStyle/>
          <a:p>
            <a:r>
              <a:rPr lang="pt-BR" sz="3600" dirty="0"/>
              <a:t>Iniciativas com código livre e aberto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81" y="2579760"/>
            <a:ext cx="6200895" cy="405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710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001"/>
          </a:xfrm>
        </p:spPr>
        <p:txBody>
          <a:bodyPr/>
          <a:lstStyle/>
          <a:p>
            <a:r>
              <a:rPr lang="pt-BR" dirty="0"/>
              <a:t>Revista do JBRJ – Acesso livre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9" y="1443620"/>
            <a:ext cx="7826928" cy="511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353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0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z="3600" dirty="0"/>
              <a:t>PDA - próximos passos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940270"/>
              </p:ext>
            </p:extLst>
          </p:nvPr>
        </p:nvGraphicFramePr>
        <p:xfrm>
          <a:off x="285225" y="1560352"/>
          <a:ext cx="8430938" cy="5108896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5687994">
                  <a:extLst>
                    <a:ext uri="{9D8B030D-6E8A-4147-A177-3AD203B41FA5}">
                      <a16:colId xmlns:a16="http://schemas.microsoft.com/office/drawing/2014/main" val="3807457015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4054154501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2153890334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1681674264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1275528089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2552455680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2251049664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1320626142"/>
                    </a:ext>
                  </a:extLst>
                </a:gridCol>
                <a:gridCol w="342868">
                  <a:extLst>
                    <a:ext uri="{9D8B030D-6E8A-4147-A177-3AD203B41FA5}">
                      <a16:colId xmlns:a16="http://schemas.microsoft.com/office/drawing/2014/main" val="384564273"/>
                    </a:ext>
                  </a:extLst>
                </a:gridCol>
              </a:tblGrid>
              <a:tr h="39299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Ação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2017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2018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989955"/>
                  </a:ext>
                </a:extLst>
              </a:tr>
              <a:tr h="3929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1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2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3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4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1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2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3 T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4 T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800185138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Elaboração PDA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243728908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Consulta pública seleção e priorização dos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496750347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Publicação PDA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391656379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Definição equipe implementação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385798876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Definição papéis, responsabilidades e processos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1446914585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Capacitação dos responsáveis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861634072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Definição e preparação dos conjuntos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520793724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Catalogação e publicação dos conjuntos de dados nos repositórios institucionais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797947259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Catalogação e publicação dos conjuntos de dados no portal dados.gov.br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2017708152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Monitoramento e avaliação do acesso aos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extLst>
                  <a:ext uri="{0D108BD9-81ED-4DB2-BD59-A6C34878D82A}">
                    <a16:rowId xmlns:a16="http://schemas.microsoft.com/office/drawing/2014/main" val="94514498"/>
                  </a:ext>
                </a:extLst>
              </a:tr>
              <a:tr h="39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Atualização da política, catálogo de dados e Plano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354" marR="56354" marT="56354" marB="56354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77172"/>
                  </a:ext>
                </a:extLst>
              </a:tr>
            </a:tbl>
          </a:graphicData>
        </a:graphic>
      </p:graphicFrame>
      <p:pic>
        <p:nvPicPr>
          <p:cNvPr id="5" name="Picture 10" descr="Resultado de imagem para wrong right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9781" y="2164359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sultado de imagem para wrong right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6148" y="2635541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sultado de imagem para wrong right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4715" y="2996377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m para wrong right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4205" y="3386520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m para wrong right">
            <a:extLst>
              <a:ext uri="{FF2B5EF4-FFF2-40B4-BE49-F238E27FC236}">
                <a16:creationId xmlns:a16="http://schemas.microsoft.com/office/drawing/2014/main" id="{6F057185-55D0-4084-B46B-A46C62928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6148" y="3776663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sultado de imagem para wrong right">
            <a:extLst>
              <a:ext uri="{FF2B5EF4-FFF2-40B4-BE49-F238E27FC236}">
                <a16:creationId xmlns:a16="http://schemas.microsoft.com/office/drawing/2014/main" id="{879767EF-96EC-4762-B68C-A531978C9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8416" y="4166806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sultado de imagem para wrong right">
            <a:extLst>
              <a:ext uri="{FF2B5EF4-FFF2-40B4-BE49-F238E27FC236}">
                <a16:creationId xmlns:a16="http://schemas.microsoft.com/office/drawing/2014/main" id="{F3E4DFBC-B000-411B-8CE2-36B2AE504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5345" y="4556949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esultado de imagem para wrong right">
            <a:extLst>
              <a:ext uri="{FF2B5EF4-FFF2-40B4-BE49-F238E27FC236}">
                <a16:creationId xmlns:a16="http://schemas.microsoft.com/office/drawing/2014/main" id="{314885BF-98A4-4049-9AE5-B32350821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7305" y="5014037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sultado de imagem para wrong right">
            <a:extLst>
              <a:ext uri="{FF2B5EF4-FFF2-40B4-BE49-F238E27FC236}">
                <a16:creationId xmlns:a16="http://schemas.microsoft.com/office/drawing/2014/main" id="{9169948A-645C-4918-85BB-17E74755D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2605" y="5404180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esultado de imagem para wrong right">
            <a:extLst>
              <a:ext uri="{FF2B5EF4-FFF2-40B4-BE49-F238E27FC236}">
                <a16:creationId xmlns:a16="http://schemas.microsoft.com/office/drawing/2014/main" id="{4A6CD3F3-35C3-42DD-8061-50ED504BE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6235" y="5794323"/>
            <a:ext cx="301352" cy="39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00388" y="1589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0" y="1"/>
          <a:ext cx="8808439" cy="6857999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018218">
                  <a:extLst>
                    <a:ext uri="{9D8B030D-6E8A-4147-A177-3AD203B41FA5}">
                      <a16:colId xmlns:a16="http://schemas.microsoft.com/office/drawing/2014/main" val="771735321"/>
                    </a:ext>
                  </a:extLst>
                </a:gridCol>
                <a:gridCol w="1074132">
                  <a:extLst>
                    <a:ext uri="{9D8B030D-6E8A-4147-A177-3AD203B41FA5}">
                      <a16:colId xmlns:a16="http://schemas.microsoft.com/office/drawing/2014/main" val="3720611243"/>
                    </a:ext>
                  </a:extLst>
                </a:gridCol>
                <a:gridCol w="1264748">
                  <a:extLst>
                    <a:ext uri="{9D8B030D-6E8A-4147-A177-3AD203B41FA5}">
                      <a16:colId xmlns:a16="http://schemas.microsoft.com/office/drawing/2014/main" val="1023794665"/>
                    </a:ext>
                  </a:extLst>
                </a:gridCol>
                <a:gridCol w="1208268">
                  <a:extLst>
                    <a:ext uri="{9D8B030D-6E8A-4147-A177-3AD203B41FA5}">
                      <a16:colId xmlns:a16="http://schemas.microsoft.com/office/drawing/2014/main" val="644054818"/>
                    </a:ext>
                  </a:extLst>
                </a:gridCol>
                <a:gridCol w="1243073">
                  <a:extLst>
                    <a:ext uri="{9D8B030D-6E8A-4147-A177-3AD203B41FA5}">
                      <a16:colId xmlns:a16="http://schemas.microsoft.com/office/drawing/2014/main" val="1860694218"/>
                    </a:ext>
                  </a:extLst>
                </a:gridCol>
              </a:tblGrid>
              <a:tr h="373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</a:rPr>
                        <a:t>Conjunto de Dados</a:t>
                      </a:r>
                      <a:endParaRPr lang="pt-BR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</a:rPr>
                        <a:t>Diretoria</a:t>
                      </a:r>
                      <a:endParaRPr lang="pt-BR" sz="10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</a:rPr>
                        <a:t>Responsável</a:t>
                      </a:r>
                      <a:endParaRPr lang="pt-BR" sz="10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</a:rPr>
                        <a:t>Meta / Prazo</a:t>
                      </a:r>
                      <a:endParaRPr lang="pt-BR" sz="10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</a:rPr>
                        <a:t>Somatório da Priorização</a:t>
                      </a:r>
                      <a:endParaRPr lang="pt-BR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934658746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Lista de Espécies da Flora do Brasil 2015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10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083243674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Livro Vermelho da Flora do Brasil - 2013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10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1452352064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Coleção de exsicatas do Herbário RB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10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1478878181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Lista Oficial de Espécies Ameaçadas - Portaria 443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10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905285597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Projeto Flora do Brasil 2020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10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2343283423"/>
                  </a:ext>
                </a:extLst>
              </a:tr>
              <a:tr h="373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Plano de Ação Nacional para a conservação do Faveiro-de-Wilson (Dimorphandra wilsonii Rizzini)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9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736080749"/>
                  </a:ext>
                </a:extLst>
              </a:tr>
              <a:tr h="373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Plano de Ação Nacional para a conservação da flora ameaçada de extinção da região de Grão Mogol - Francisco Sá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9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001806452"/>
                  </a:ext>
                </a:extLst>
              </a:tr>
              <a:tr h="373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Plano de Ação Nacional para a conservação da flora ameaçada de extinção da Serra do Espinhaço Meridional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9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2844816240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Espécies Ameaçadas da Flora em UCs Federais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9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889958762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Ocorrências - Livro Vermelho da Flora do Brasil - 2013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DIPEQ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Gustavo Martinelli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9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405165501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Banco de Sementes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9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2417693235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Registro de ocorrências/espécies publicadas via IPT/JBRJ (2014-2016)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501598335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Coleção de frutos secos do Herbário RB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4101631493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Coleção de DNA do Herbário RB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043917486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Coleção de exemplares em meio líquido do Herbário RB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1180847605"/>
                  </a:ext>
                </a:extLst>
              </a:tr>
              <a:tr h="25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Coleção de amostras de madeira do Herbário RB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Rafaela Forzza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019256408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Dissertações e teses defendidas no Programa de Pós-Graduação em Botânica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ENBT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Claudia Barros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Publicado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2153192710"/>
                  </a:ext>
                </a:extLst>
              </a:tr>
              <a:tr h="373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Dissertações defendidas no Mestrado Profissional Biodiversidade em Unidades de Conservação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ENBT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Massimo Bovini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8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3280204101"/>
                  </a:ext>
                </a:extLst>
              </a:tr>
              <a:tr h="229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Dados de visitação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DG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Eliezer Nunes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7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1288568430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Espécies indicadas para restauração ecológica no estado do Rio de Janeiro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Tânia Sampaio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6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2215708172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Obras da Biblioteca Barbosa Rodrigues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DIPEQ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Rosana Medeiros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6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4080041864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Acervo da Coleção Viva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DICAT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Marcus Nadruz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5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2556974123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Acervo fotográfico e acervo tridimensional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DICAT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Renato Pizarro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4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929488558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Clipping histórico de notícias sobre o JBRJ ou relacionadas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GABINETE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>
                          <a:effectLst/>
                        </a:rPr>
                        <a:t>Claudia Lopes</a:t>
                      </a:r>
                      <a:endParaRPr lang="pt-BR" sz="1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Publicado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0" dirty="0">
                          <a:effectLst/>
                        </a:rPr>
                        <a:t>4</a:t>
                      </a:r>
                      <a:endParaRPr lang="pt-BR" sz="1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4398" marR="34398" marT="0" marB="0"/>
                </a:tc>
                <a:extLst>
                  <a:ext uri="{0D108BD9-81ED-4DB2-BD59-A6C34878D82A}">
                    <a16:rowId xmlns:a16="http://schemas.microsoft.com/office/drawing/2014/main" val="144920726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00388" y="1589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17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5047AD-1BC7-47C5-BCFF-579DD88D4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78" y="118527"/>
            <a:ext cx="7135061" cy="412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008A0E-2F47-472B-A626-2676473106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87" y="295383"/>
            <a:ext cx="7404799" cy="429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BF624F-E5EF-4CCE-B993-738A035C1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582" y="545468"/>
            <a:ext cx="7754816" cy="451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720132-1671-4A47-B6E9-14F6EEEBBA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176" y="780018"/>
            <a:ext cx="7790459" cy="453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2DA9A1-FEDE-4A63-A360-188B894345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45" y="1905161"/>
            <a:ext cx="8262873" cy="447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5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E0712D-746A-471A-B764-78E0E4CE56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805" y="264174"/>
            <a:ext cx="8225014" cy="516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DB28C66-E560-4E22-A7A2-1D7DC1E56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415" y="2507042"/>
            <a:ext cx="4597879" cy="4022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94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3" y="1114580"/>
            <a:ext cx="6200197" cy="425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127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l"/>
            <a:r>
              <a:rPr lang="pt-BR" sz="3600" dirty="0"/>
              <a:t>Portal Brasileiro de Dados Abertos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14232" y="6453336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3"/>
              </a:rPr>
              <a:t>http://dados.gov.br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9015D82-4457-4FD6-89E2-FBB3FC181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68" y="2083838"/>
            <a:ext cx="6929992" cy="425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595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0" y="1925284"/>
            <a:ext cx="3007431" cy="30074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26" y="1115443"/>
            <a:ext cx="1492163" cy="218883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2304" y="857250"/>
            <a:ext cx="32169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4917026" y="3529568"/>
            <a:ext cx="3347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Eduardo Dalcin</a:t>
            </a:r>
          </a:p>
          <a:p>
            <a:r>
              <a:rPr lang="pt-BR" dirty="0"/>
              <a:t>Jardim Botânico do Rio de Janeiro</a:t>
            </a:r>
          </a:p>
          <a:p>
            <a:r>
              <a:rPr lang="pt-BR" dirty="0"/>
              <a:t>Diretoria de Pesquisas</a:t>
            </a:r>
          </a:p>
          <a:p>
            <a:r>
              <a:rPr lang="pt-BR" i="1" dirty="0"/>
              <a:t>edalcin@jbrj.gov.br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23355" y="5349328"/>
            <a:ext cx="4587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“</a:t>
            </a:r>
            <a:r>
              <a:rPr lang="en-US" sz="1400" i="1" dirty="0" err="1"/>
              <a:t>Organizar</a:t>
            </a:r>
            <a:r>
              <a:rPr lang="en-US" sz="1400" i="1" dirty="0"/>
              <a:t> a </a:t>
            </a:r>
            <a:r>
              <a:rPr lang="en-US" sz="1400" i="1" dirty="0" err="1"/>
              <a:t>informação</a:t>
            </a:r>
            <a:r>
              <a:rPr lang="en-US" sz="1400" i="1" dirty="0"/>
              <a:t> </a:t>
            </a:r>
            <a:r>
              <a:rPr lang="en-US" sz="1400" i="1" dirty="0" err="1"/>
              <a:t>sobre</a:t>
            </a:r>
            <a:r>
              <a:rPr lang="en-US" sz="1400" i="1" dirty="0"/>
              <a:t> a </a:t>
            </a:r>
            <a:r>
              <a:rPr lang="en-US" sz="1400" i="1" dirty="0" err="1"/>
              <a:t>biodiversidade</a:t>
            </a:r>
            <a:r>
              <a:rPr lang="en-US" sz="1400" i="1" dirty="0"/>
              <a:t> </a:t>
            </a:r>
            <a:r>
              <a:rPr lang="en-US" sz="1400" i="1" dirty="0" err="1"/>
              <a:t>brasileira</a:t>
            </a:r>
            <a:r>
              <a:rPr lang="en-US" sz="1400" i="1" dirty="0"/>
              <a:t> e </a:t>
            </a:r>
            <a:r>
              <a:rPr lang="en-US" sz="1400" i="1" dirty="0" err="1"/>
              <a:t>torná</a:t>
            </a:r>
            <a:r>
              <a:rPr lang="en-US" sz="1400" i="1" dirty="0"/>
              <a:t>-la </a:t>
            </a:r>
            <a:r>
              <a:rPr lang="en-US" sz="1400" i="1" dirty="0" err="1"/>
              <a:t>universalmente</a:t>
            </a:r>
            <a:r>
              <a:rPr lang="en-US" sz="1400" i="1" dirty="0"/>
              <a:t> </a:t>
            </a:r>
            <a:r>
              <a:rPr lang="en-US" sz="1400" i="1" dirty="0" err="1"/>
              <a:t>acessível</a:t>
            </a:r>
            <a:r>
              <a:rPr lang="en-US" sz="1400" i="1" dirty="0"/>
              <a:t> e </a:t>
            </a:r>
            <a:r>
              <a:rPr lang="en-US" sz="1400" i="1" dirty="0" err="1"/>
              <a:t>útil</a:t>
            </a:r>
            <a:r>
              <a:rPr lang="en-US" sz="1400" i="1" dirty="0"/>
              <a:t>.”</a:t>
            </a:r>
          </a:p>
          <a:p>
            <a:r>
              <a:rPr lang="en-US" sz="1400" i="1" dirty="0"/>
              <a:t>----</a:t>
            </a:r>
          </a:p>
          <a:p>
            <a:r>
              <a:rPr lang="en-US" sz="1400" dirty="0"/>
              <a:t>"</a:t>
            </a:r>
            <a:r>
              <a:rPr lang="en-US" sz="1400" i="1" dirty="0"/>
              <a:t>To organize Brazil's biodiversity information and make it universally accessible and useful.</a:t>
            </a:r>
            <a:r>
              <a:rPr lang="en-US" sz="1400" dirty="0"/>
              <a:t>“</a:t>
            </a:r>
          </a:p>
        </p:txBody>
      </p:sp>
      <p:pic>
        <p:nvPicPr>
          <p:cNvPr id="1026" name="Picture 2" descr="Resultado de imagem para CC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6330149"/>
            <a:ext cx="1060816" cy="3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9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516" y="277411"/>
            <a:ext cx="7886700" cy="514768"/>
          </a:xfrm>
        </p:spPr>
        <p:txBody>
          <a:bodyPr>
            <a:noAutofit/>
          </a:bodyPr>
          <a:lstStyle/>
          <a:p>
            <a:r>
              <a:rPr lang="pt-BR" sz="3200" dirty="0"/>
              <a:t>Plano de Ação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83269"/>
              </p:ext>
            </p:extLst>
          </p:nvPr>
        </p:nvGraphicFramePr>
        <p:xfrm>
          <a:off x="103516" y="792179"/>
          <a:ext cx="8635041" cy="593555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502120">
                  <a:extLst>
                    <a:ext uri="{9D8B030D-6E8A-4147-A177-3AD203B41FA5}">
                      <a16:colId xmlns:a16="http://schemas.microsoft.com/office/drawing/2014/main" val="1328066382"/>
                    </a:ext>
                  </a:extLst>
                </a:gridCol>
                <a:gridCol w="1830320">
                  <a:extLst>
                    <a:ext uri="{9D8B030D-6E8A-4147-A177-3AD203B41FA5}">
                      <a16:colId xmlns:a16="http://schemas.microsoft.com/office/drawing/2014/main" val="918094568"/>
                    </a:ext>
                  </a:extLst>
                </a:gridCol>
                <a:gridCol w="2444283">
                  <a:extLst>
                    <a:ext uri="{9D8B030D-6E8A-4147-A177-3AD203B41FA5}">
                      <a16:colId xmlns:a16="http://schemas.microsoft.com/office/drawing/2014/main" val="516193828"/>
                    </a:ext>
                  </a:extLst>
                </a:gridCol>
                <a:gridCol w="858353">
                  <a:extLst>
                    <a:ext uri="{9D8B030D-6E8A-4147-A177-3AD203B41FA5}">
                      <a16:colId xmlns:a16="http://schemas.microsoft.com/office/drawing/2014/main" val="2195374799"/>
                    </a:ext>
                  </a:extLst>
                </a:gridCol>
                <a:gridCol w="1116509">
                  <a:extLst>
                    <a:ext uri="{9D8B030D-6E8A-4147-A177-3AD203B41FA5}">
                      <a16:colId xmlns:a16="http://schemas.microsoft.com/office/drawing/2014/main" val="2326638018"/>
                    </a:ext>
                  </a:extLst>
                </a:gridCol>
                <a:gridCol w="883456">
                  <a:extLst>
                    <a:ext uri="{9D8B030D-6E8A-4147-A177-3AD203B41FA5}">
                      <a16:colId xmlns:a16="http://schemas.microsoft.com/office/drawing/2014/main" val="3421924198"/>
                    </a:ext>
                  </a:extLst>
                </a:gridCol>
              </a:tblGrid>
              <a:tr h="444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effectLst/>
                        </a:rPr>
                        <a:t>Tema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effectLst/>
                        </a:rPr>
                        <a:t>Atividades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effectLst/>
                        </a:rPr>
                        <a:t>Produtos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effectLst/>
                        </a:rPr>
                        <a:t>Meta/Prazo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>
                          <a:effectLst/>
                        </a:rPr>
                        <a:t>Unidade Responsável</a:t>
                      </a:r>
                      <a:endParaRPr lang="pt-BR" sz="12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effectLst/>
                        </a:rPr>
                        <a:t>Ponto Focal</a:t>
                      </a:r>
                      <a:endParaRPr lang="pt-BR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3422483581"/>
                  </a:ext>
                </a:extLst>
              </a:tr>
              <a:tr h="469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Configuração e adequação da ferramenta Ckan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Definição dos Metadados e ajustes na configuração do </a:t>
                      </a:r>
                      <a:r>
                        <a:rPr lang="pt-BR" sz="1000" dirty="0" err="1">
                          <a:effectLst/>
                        </a:rPr>
                        <a:t>Ckan</a:t>
                      </a:r>
                      <a:r>
                        <a:rPr lang="pt-BR" sz="10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Ckan adequado para as necessidades das outras diretorias além da DIPEQ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2º Trim. 2017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DIPEQ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Eduardo Dalcin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3094252769"/>
                  </a:ext>
                </a:extLst>
              </a:tr>
              <a:tr h="783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Definição dos representantes das diretorias para implementação do PDA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Diretores indicam os representantes das unidades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Portaria JBRJ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2º Trim. 2017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Gabinete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Luciana Lancellotti 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3110711564"/>
                  </a:ext>
                </a:extLst>
              </a:tr>
              <a:tr h="613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Definição dos {gestores de conteúdo, curadores} das diretorias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Diretores indicam os representantes das unidades</a:t>
                      </a:r>
                      <a:endParaRPr lang="pt-BR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Portaria JBRJ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2º Trim. 2017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Gabinete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Luciana Lancellotti 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2660264855"/>
                  </a:ext>
                </a:extLst>
              </a:tr>
              <a:tr h="1296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Capacitação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Organizar curso rápido de inclusão de conjuntos de dados e registro de metadados na ferramenta </a:t>
                      </a:r>
                      <a:r>
                        <a:rPr lang="pt-BR" sz="1000" dirty="0" err="1">
                          <a:effectLst/>
                        </a:rPr>
                        <a:t>Ckan</a:t>
                      </a:r>
                      <a:endParaRPr lang="pt-BR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Ministrar o curso aos responsáveis por área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Responsáveis capacitados a incluir e fazer curadoria dos recursos</a:t>
                      </a:r>
                      <a:endParaRPr lang="pt-BR" sz="12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 </a:t>
                      </a:r>
                      <a:endParaRPr lang="pt-BR" sz="12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Papéis, responsabilidades e processos definidos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3º Trim. 2017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DIPEQ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Eduardo Dalcin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3107555727"/>
                  </a:ext>
                </a:extLst>
              </a:tr>
              <a:tr h="954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Gerar conjunto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Gerar planilhas nos formatos definidos e seus metadados associados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Conjuntos de dados estruturados no formato pronto para publicação.</a:t>
                      </a:r>
                      <a:endParaRPr lang="pt-BR" sz="12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 </a:t>
                      </a:r>
                      <a:endParaRPr lang="pt-BR" sz="12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Metadados dos conjuntos de dados elaborados.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3º e 4º Trim. 2017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Todas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Responsáveis definidos pelas diretorias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2620650050"/>
                  </a:ext>
                </a:extLst>
              </a:tr>
              <a:tr h="783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Catalogar e publicar conjunto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Catalogar os metadados e depositar os conjuntos de dados nos repositórios adequados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Conjuntos de dados catalogados nos repositórios apropriados e propagados para outros repositórios ou agregadores (p.ex. Portal dados.gov.br)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1º Trim. 2018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Todas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Responsáveis definidos pelas diretorias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2912595966"/>
                  </a:ext>
                </a:extLst>
              </a:tr>
              <a:tr h="469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Monitorar o acesso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Gerar e divulgar métricas de acesso aos conjuntos de dados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Relatórios de acesso divulgados periodicamente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1º Trim 2018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Gabinete/Ascom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Claudia Lopes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64" marR="56964" marT="56964" marB="56964"/>
                </a:tc>
                <a:extLst>
                  <a:ext uri="{0D108BD9-81ED-4DB2-BD59-A6C34878D82A}">
                    <a16:rowId xmlns:a16="http://schemas.microsoft.com/office/drawing/2014/main" val="807579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83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 da DIPEQ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482811"/>
            <a:ext cx="7886700" cy="4694152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O compartilhamento de dados de coleções científicas já é prática desde ~2005;</a:t>
            </a:r>
          </a:p>
          <a:p>
            <a:r>
              <a:rPr lang="pt-BR" dirty="0"/>
              <a:t>O JBRJ foi a primeira instituição brasileira a compartilhar seus dados com a “Infraestrutura Global de Informações sobre Biodiversidade” – GBIF (2011);</a:t>
            </a:r>
          </a:p>
          <a:p>
            <a:r>
              <a:rPr lang="pt-BR" dirty="0"/>
              <a:t>Em 2014 o JBRJ assinou uma </a:t>
            </a:r>
            <a:r>
              <a:rPr lang="pt-BR" i="1" dirty="0"/>
              <a:t>Acordo de Cooperação Técnica </a:t>
            </a:r>
            <a:r>
              <a:rPr lang="pt-BR" dirty="0"/>
              <a:t>com o MCTI para o desenvolvimento do Projeto “</a:t>
            </a:r>
            <a:r>
              <a:rPr lang="pt-BR" i="1" dirty="0"/>
              <a:t>Contribuições do Jardim Botânico do Rio de Janeiro à implementação do </a:t>
            </a:r>
            <a:r>
              <a:rPr lang="pt-BR" i="1" dirty="0" err="1"/>
              <a:t>SiBBr</a:t>
            </a:r>
            <a:r>
              <a:rPr lang="pt-BR" i="1" dirty="0"/>
              <a:t> – Sistema de Informação sobre a Biodiversidade Brasileira</a:t>
            </a:r>
            <a:r>
              <a:rPr lang="pt-BR" dirty="0"/>
              <a:t>”;</a:t>
            </a:r>
          </a:p>
          <a:p>
            <a:r>
              <a:rPr lang="pt-BR" dirty="0"/>
              <a:t>Este projeto, coordenado pela </a:t>
            </a:r>
            <a:r>
              <a:rPr lang="pt-BR" dirty="0" err="1"/>
              <a:t>Dra</a:t>
            </a:r>
            <a:r>
              <a:rPr lang="pt-BR" dirty="0"/>
              <a:t> Rafaela Forzza, </a:t>
            </a:r>
            <a:r>
              <a:rPr lang="pt-BR" dirty="0" err="1"/>
              <a:t>possuia</a:t>
            </a:r>
            <a:r>
              <a:rPr lang="pt-BR" dirty="0"/>
              <a:t> quatro componentes:</a:t>
            </a:r>
          </a:p>
          <a:p>
            <a:pPr lvl="1"/>
            <a:r>
              <a:rPr lang="pt-BR" dirty="0"/>
              <a:t>Repatriamento</a:t>
            </a:r>
          </a:p>
          <a:p>
            <a:pPr lvl="1"/>
            <a:r>
              <a:rPr lang="pt-BR" dirty="0"/>
              <a:t>Flora do Brasil</a:t>
            </a:r>
          </a:p>
          <a:p>
            <a:pPr lvl="1"/>
            <a:r>
              <a:rPr lang="pt-BR" dirty="0"/>
              <a:t>Herbário Virtual</a:t>
            </a:r>
          </a:p>
          <a:p>
            <a:pPr lvl="1"/>
            <a:r>
              <a:rPr lang="pt-BR" dirty="0">
                <a:highlight>
                  <a:srgbClr val="FFFF00"/>
                </a:highlight>
              </a:rPr>
              <a:t>Integração de Dados</a:t>
            </a:r>
          </a:p>
        </p:txBody>
      </p:sp>
    </p:spTree>
    <p:extLst>
      <p:ext uri="{BB962C8B-B14F-4D97-AF65-F5344CB8AC3E}">
        <p14:creationId xmlns:p14="http://schemas.microsoft.com/office/powerpoint/2010/main" val="344352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871" y="389968"/>
            <a:ext cx="6935230" cy="1143000"/>
          </a:xfrm>
        </p:spPr>
        <p:txBody>
          <a:bodyPr/>
          <a:lstStyle/>
          <a:p>
            <a:r>
              <a:rPr lang="pt-BR" dirty="0"/>
              <a:t>Objetivo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200" dirty="0"/>
              <a:t>“</a:t>
            </a:r>
            <a:r>
              <a:rPr lang="pt-BR" sz="3200" i="1" dirty="0">
                <a:highlight>
                  <a:srgbClr val="FFFF00"/>
                </a:highlight>
              </a:rPr>
              <a:t>Tornar o JBRJ uma instituição-modelo no tratamento, qualificação e compartilhamento de dados sobre biodiversidade</a:t>
            </a:r>
            <a:r>
              <a:rPr lang="pt-BR" sz="3200" i="1" dirty="0"/>
              <a:t>, provendo dados qualificados sobre espécies, ocorrências, observações de campo e produção intelectual sobre a biodiversidade de plantas brasileira à sistemas voltados para integração, tratamento e análise de dados sobre biodiversidade, como o </a:t>
            </a:r>
            <a:r>
              <a:rPr lang="pt-BR" sz="3200" i="1" dirty="0" err="1"/>
              <a:t>SiBBr</a:t>
            </a:r>
            <a:r>
              <a:rPr lang="pt-BR" sz="3200" i="1" dirty="0"/>
              <a:t>, GBIF, Flora do Mundo Online, </a:t>
            </a:r>
            <a:r>
              <a:rPr lang="pt-BR" sz="3200" i="1" dirty="0" err="1"/>
              <a:t>IUCN,etc</a:t>
            </a:r>
            <a:r>
              <a:rPr lang="pt-BR" sz="3200" i="1" dirty="0"/>
              <a:t>.”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13304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Bolsistas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4206" y="1628802"/>
            <a:ext cx="7327373" cy="452596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João </a:t>
            </a:r>
            <a:r>
              <a:rPr lang="pt-BR" dirty="0" err="1"/>
              <a:t>Lanna</a:t>
            </a:r>
            <a:endParaRPr lang="pt-BR" dirty="0"/>
          </a:p>
          <a:p>
            <a:pPr lvl="1"/>
            <a:r>
              <a:rPr lang="pt-BR" dirty="0"/>
              <a:t>Fundação Flora</a:t>
            </a:r>
          </a:p>
          <a:p>
            <a:pPr lvl="1"/>
            <a:r>
              <a:rPr lang="pt-BR" dirty="0"/>
              <a:t>Mestre em Ecologia Tropical pela Universidade Federal de Ouro Preto, graduação em ciências biológicas pela Universidade Federal de Ouro Preto</a:t>
            </a:r>
          </a:p>
          <a:p>
            <a:pPr lvl="1"/>
            <a:r>
              <a:rPr lang="pt-BR" dirty="0"/>
              <a:t>Responsável pelo conteúdo</a:t>
            </a:r>
          </a:p>
          <a:p>
            <a:r>
              <a:rPr lang="pt-BR" dirty="0"/>
              <a:t>Natália Queiroz</a:t>
            </a:r>
          </a:p>
          <a:p>
            <a:pPr lvl="1"/>
            <a:r>
              <a:rPr lang="pt-BR" dirty="0"/>
              <a:t>CNPq</a:t>
            </a:r>
          </a:p>
          <a:p>
            <a:pPr lvl="1"/>
            <a:r>
              <a:rPr lang="pt-BR" dirty="0"/>
              <a:t>Mestre em Sistemas e Computação pelo Instituto Militar de Engenharia (IME), graduação em Ciência da Computação pela Universidade Católica de Petrópolis – UCP</a:t>
            </a:r>
          </a:p>
          <a:p>
            <a:pPr lvl="1"/>
            <a:r>
              <a:rPr lang="pt-BR" dirty="0"/>
              <a:t>Responsável pelas ferramentas</a:t>
            </a:r>
          </a:p>
        </p:txBody>
      </p:sp>
      <p:sp>
        <p:nvSpPr>
          <p:cNvPr id="4" name="AutoShape 2" descr="Displaying IMG_2325.JPG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624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45856047"/>
              </p:ext>
            </p:extLst>
          </p:nvPr>
        </p:nvGraphicFramePr>
        <p:xfrm>
          <a:off x="1258348" y="1753299"/>
          <a:ext cx="6735793" cy="4799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Motivação e Justificativa</a:t>
            </a:r>
          </a:p>
        </p:txBody>
      </p:sp>
    </p:spTree>
    <p:extLst>
      <p:ext uri="{BB962C8B-B14F-4D97-AF65-F5344CB8AC3E}">
        <p14:creationId xmlns:p14="http://schemas.microsoft.com/office/powerpoint/2010/main" val="3565719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1831</Words>
  <Application>Microsoft Office PowerPoint</Application>
  <PresentationFormat>Apresentação na tela (4:3)</PresentationFormat>
  <Paragraphs>511</Paragraphs>
  <Slides>47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Tema do Office</vt:lpstr>
      <vt:lpstr>Transparência Ativa e Dados Abertos em Meio Ambiente 10 de abril 2017 - Ministério do Meio Ambiente</vt:lpstr>
      <vt:lpstr>Contexto institucional</vt:lpstr>
      <vt:lpstr>Estratégia para abertura de dados</vt:lpstr>
      <vt:lpstr>Cronograma de Ação</vt:lpstr>
      <vt:lpstr>Plano de Ação</vt:lpstr>
      <vt:lpstr>Contexto da DIPEQ</vt:lpstr>
      <vt:lpstr>Objetivo</vt:lpstr>
      <vt:lpstr>Bolsistas</vt:lpstr>
      <vt:lpstr>Motivação e Justificativa</vt:lpstr>
      <vt:lpstr>Ciência Aberta</vt:lpstr>
      <vt:lpstr>Apresentação do PowerPoint</vt:lpstr>
      <vt:lpstr>Iniciativa de Budapeste pelo Acesso Livre ao Conhecimento Científico</vt:lpstr>
      <vt:lpstr>Declaração de Berlim sobre Acesso Livre ao Conhecimento nas Ciências e Humanidades</vt:lpstr>
      <vt:lpstr>Outras iniciativas “Open Access”</vt:lpstr>
      <vt:lpstr>A declaração de Bouchout livre acesso ao conhecimento relativo à biodiversidade</vt:lpstr>
      <vt:lpstr>Apresentação do PowerPoint</vt:lpstr>
      <vt:lpstr>As três leis</vt:lpstr>
      <vt:lpstr>Caracterizando dados e informações da DIPEQ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Metas de AICHI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Iniciativas com código livre e aberto</vt:lpstr>
      <vt:lpstr>Revista do JBRJ – Acesso livre</vt:lpstr>
      <vt:lpstr>PDA - próximos passos</vt:lpstr>
      <vt:lpstr>Apresentação do PowerPoint</vt:lpstr>
      <vt:lpstr>Apresentação do PowerPoint</vt:lpstr>
      <vt:lpstr>Apresentação do PowerPoint</vt:lpstr>
      <vt:lpstr>Portal Brasileiro de Dados Abertos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Ferramentas para publicação de dados e informações</dc:title>
  <dc:creator>Eduardo Dalcin</dc:creator>
  <cp:lastModifiedBy>Eduardo Dalcin</cp:lastModifiedBy>
  <cp:revision>131</cp:revision>
  <dcterms:created xsi:type="dcterms:W3CDTF">2016-04-04T19:35:19Z</dcterms:created>
  <dcterms:modified xsi:type="dcterms:W3CDTF">2018-04-09T11:18:28Z</dcterms:modified>
</cp:coreProperties>
</file>