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1" r:id="rId3"/>
    <p:sldId id="257" r:id="rId4"/>
    <p:sldId id="294" r:id="rId5"/>
    <p:sldId id="262" r:id="rId6"/>
    <p:sldId id="263" r:id="rId7"/>
    <p:sldId id="264" r:id="rId8"/>
    <p:sldId id="268" r:id="rId9"/>
    <p:sldId id="271" r:id="rId10"/>
    <p:sldId id="266" r:id="rId11"/>
    <p:sldId id="265" r:id="rId12"/>
    <p:sldId id="279" r:id="rId13"/>
    <p:sldId id="269" r:id="rId14"/>
    <p:sldId id="302" r:id="rId15"/>
    <p:sldId id="280" r:id="rId16"/>
    <p:sldId id="267" r:id="rId17"/>
    <p:sldId id="304" r:id="rId18"/>
    <p:sldId id="309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7" r:id="rId36"/>
    <p:sldId id="298" r:id="rId37"/>
    <p:sldId id="295" r:id="rId38"/>
    <p:sldId id="296" r:id="rId39"/>
    <p:sldId id="306" r:id="rId40"/>
    <p:sldId id="307" r:id="rId41"/>
    <p:sldId id="308" r:id="rId42"/>
    <p:sldId id="305" r:id="rId43"/>
    <p:sldId id="299" r:id="rId44"/>
    <p:sldId id="291" r:id="rId45"/>
    <p:sldId id="293" r:id="rId4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C9B1"/>
    <a:srgbClr val="FF1900"/>
    <a:srgbClr val="99FF33"/>
    <a:srgbClr val="FF7F2A"/>
    <a:srgbClr val="04DEFC"/>
    <a:srgbClr val="1106A1"/>
    <a:srgbClr val="FF1A00"/>
    <a:srgbClr val="FAAEB2"/>
    <a:srgbClr val="A6A6A6"/>
    <a:srgbClr val="4884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8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2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CD48-C96F-42A0-871E-E7FB171B3759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1573-DAF1-4FFF-B677-F5EB858A84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8077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CD48-C96F-42A0-871E-E7FB171B3759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1573-DAF1-4FFF-B677-F5EB858A84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4548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CD48-C96F-42A0-871E-E7FB171B3759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1573-DAF1-4FFF-B677-F5EB858A84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6169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CD48-C96F-42A0-871E-E7FB171B3759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1573-DAF1-4FFF-B677-F5EB858A84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9040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CD48-C96F-42A0-871E-E7FB171B3759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1573-DAF1-4FFF-B677-F5EB858A84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2855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CD48-C96F-42A0-871E-E7FB171B3759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1573-DAF1-4FFF-B677-F5EB858A84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079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CD48-C96F-42A0-871E-E7FB171B3759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1573-DAF1-4FFF-B677-F5EB858A84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9303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CD48-C96F-42A0-871E-E7FB171B3759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1573-DAF1-4FFF-B677-F5EB858A84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9982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CD48-C96F-42A0-871E-E7FB171B3759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1573-DAF1-4FFF-B677-F5EB858A84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636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CD48-C96F-42A0-871E-E7FB171B3759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1573-DAF1-4FFF-B677-F5EB858A84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5620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CD48-C96F-42A0-871E-E7FB171B3759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1573-DAF1-4FFF-B677-F5EB858A84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6259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BCD48-C96F-42A0-871E-E7FB171B3759}" type="datetimeFigureOut">
              <a:rPr lang="pt-BR" smtClean="0"/>
              <a:t>19/08/2017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C1573-DAF1-4FFF-B677-F5EB858A841D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82ADD20-B03F-4A9C-BA46-5FF46A5F6FF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2" y="61121"/>
            <a:ext cx="717666" cy="1052737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35EECD4C-FAD0-4D58-9D95-3F9C6B908AC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870303" y="0"/>
            <a:ext cx="3216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97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hyperlink" Target="https://creativecommons.org/publicdomain/zero/1.0/deed.pt_B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12211"/>
          </a:xfrm>
        </p:spPr>
        <p:txBody>
          <a:bodyPr>
            <a:normAutofit/>
          </a:bodyPr>
          <a:lstStyle/>
          <a:p>
            <a:r>
              <a:rPr lang="pt-BR" sz="4400" b="1" dirty="0"/>
              <a:t>Metas da GSPC 2020: estado da arte e perspectivas futuras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102217"/>
            <a:ext cx="9144000" cy="545284"/>
          </a:xfrm>
        </p:spPr>
        <p:txBody>
          <a:bodyPr>
            <a:normAutofit fontScale="92500" lnSpcReduction="10000"/>
          </a:bodyPr>
          <a:lstStyle/>
          <a:p>
            <a:r>
              <a:rPr lang="pt-BR" sz="4000" dirty="0"/>
              <a:t>Iniciativas em rede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703325D-44A0-4DE5-B191-CF8602D2BCA6}"/>
              </a:ext>
            </a:extLst>
          </p:cNvPr>
          <p:cNvSpPr txBox="1"/>
          <p:nvPr/>
        </p:nvSpPr>
        <p:spPr>
          <a:xfrm>
            <a:off x="10032689" y="5839876"/>
            <a:ext cx="200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Eduardo </a:t>
            </a:r>
            <a:r>
              <a:rPr lang="pt-BR" dirty="0" err="1"/>
              <a:t>Dalcin</a:t>
            </a:r>
            <a:endParaRPr lang="pt-BR" dirty="0"/>
          </a:p>
          <a:p>
            <a:r>
              <a:rPr lang="pt-BR" dirty="0"/>
              <a:t>edalcin@jbrj.org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16A5583-9EAB-4AF3-9E89-BC3FA0E0A2F7}"/>
              </a:ext>
            </a:extLst>
          </p:cNvPr>
          <p:cNvSpPr txBox="1"/>
          <p:nvPr/>
        </p:nvSpPr>
        <p:spPr>
          <a:xfrm>
            <a:off x="0" y="5839876"/>
            <a:ext cx="3556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68º Congresso Nacional de Botânica</a:t>
            </a:r>
          </a:p>
          <a:p>
            <a:r>
              <a:rPr lang="pt-BR" dirty="0"/>
              <a:t>Rio de Janeiro – RJ</a:t>
            </a:r>
          </a:p>
          <a:p>
            <a:r>
              <a:rPr lang="pt-BR" dirty="0"/>
              <a:t>20 a 25 de Agosto de 2017</a:t>
            </a:r>
          </a:p>
        </p:txBody>
      </p:sp>
      <p:pic>
        <p:nvPicPr>
          <p:cNvPr id="1026" name="Picture 2" descr="https://previews.123rf.com/images/vasvas/vasvas1412/vasvas141200042/34141868-Hand-drawn-line-border-set-design-element-beautiful-ornaments-Stock-Vector.jpg">
            <a:extLst>
              <a:ext uri="{FF2B5EF4-FFF2-40B4-BE49-F238E27FC236}">
                <a16:creationId xmlns:a16="http://schemas.microsoft.com/office/drawing/2014/main" id="{45379473-CBB2-45E1-ACA9-5DCBF80F8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5936610" y="1760218"/>
            <a:ext cx="318780" cy="331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407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B52C612-F13D-469E-85D8-6AAEBD2D3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913" y="603488"/>
            <a:ext cx="6299293" cy="3528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F56D8A-8D6B-48C0-BB37-D90B19DB7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16" y="1357926"/>
            <a:ext cx="3536290" cy="472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454B68E-DAE1-4E28-B3FF-E59BE729EDB9}"/>
              </a:ext>
            </a:extLst>
          </p:cNvPr>
          <p:cNvSpPr/>
          <p:nvPr/>
        </p:nvSpPr>
        <p:spPr>
          <a:xfrm>
            <a:off x="4448913" y="914400"/>
            <a:ext cx="3611005" cy="15648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64DB058-F178-4DEE-AB2E-C3B65D8FBBC6}"/>
              </a:ext>
            </a:extLst>
          </p:cNvPr>
          <p:cNvSpPr/>
          <p:nvPr/>
        </p:nvSpPr>
        <p:spPr>
          <a:xfrm>
            <a:off x="5479791" y="3660886"/>
            <a:ext cx="6134044" cy="26375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92BF169D-110C-423D-9B1C-FB260546E44D}"/>
              </a:ext>
            </a:extLst>
          </p:cNvPr>
          <p:cNvCxnSpPr/>
          <p:nvPr/>
        </p:nvCxnSpPr>
        <p:spPr>
          <a:xfrm>
            <a:off x="4448913" y="914400"/>
            <a:ext cx="1030878" cy="272434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C3A07659-7D5B-4717-A218-AEA3FF652328}"/>
              </a:ext>
            </a:extLst>
          </p:cNvPr>
          <p:cNvCxnSpPr/>
          <p:nvPr/>
        </p:nvCxnSpPr>
        <p:spPr>
          <a:xfrm>
            <a:off x="4448913" y="2479249"/>
            <a:ext cx="1030878" cy="38192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8C1A2BA-768D-4F56-91DB-1E3A242C9FCC}"/>
              </a:ext>
            </a:extLst>
          </p:cNvPr>
          <p:cNvCxnSpPr/>
          <p:nvPr/>
        </p:nvCxnSpPr>
        <p:spPr>
          <a:xfrm>
            <a:off x="8059918" y="914400"/>
            <a:ext cx="3553917" cy="274648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6538A197-1BBD-477C-879B-18F6C13D3D4C}"/>
              </a:ext>
            </a:extLst>
          </p:cNvPr>
          <p:cNvCxnSpPr/>
          <p:nvPr/>
        </p:nvCxnSpPr>
        <p:spPr>
          <a:xfrm>
            <a:off x="8059918" y="2479249"/>
            <a:ext cx="3553917" cy="38192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1F756F92-E144-497B-9880-534DB807D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791" y="3638746"/>
            <a:ext cx="6134044" cy="2659715"/>
          </a:xfrm>
          <a:prstGeom prst="rect">
            <a:avLst/>
          </a:prstGeom>
          <a:ln w="127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20D26726-FE0A-43B5-9B0A-B4FAF7AA39DE}"/>
              </a:ext>
            </a:extLst>
          </p:cNvPr>
          <p:cNvSpPr/>
          <p:nvPr/>
        </p:nvSpPr>
        <p:spPr>
          <a:xfrm>
            <a:off x="5327009" y="4563611"/>
            <a:ext cx="687897" cy="52011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8FAA8F6F-B950-47ED-84C3-3042CD14A689}"/>
              </a:ext>
            </a:extLst>
          </p:cNvPr>
          <p:cNvSpPr/>
          <p:nvPr/>
        </p:nvSpPr>
        <p:spPr>
          <a:xfrm>
            <a:off x="9690684" y="4611977"/>
            <a:ext cx="510330" cy="3008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: para a Direita 16">
            <a:extLst>
              <a:ext uri="{FF2B5EF4-FFF2-40B4-BE49-F238E27FC236}">
                <a16:creationId xmlns:a16="http://schemas.microsoft.com/office/drawing/2014/main" id="{0B10F2C6-EA55-4020-9F84-ABCC2B345A50}"/>
              </a:ext>
            </a:extLst>
          </p:cNvPr>
          <p:cNvSpPr/>
          <p:nvPr/>
        </p:nvSpPr>
        <p:spPr>
          <a:xfrm>
            <a:off x="4001550" y="2130805"/>
            <a:ext cx="343948" cy="27683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9204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texto&#10;&#10;Descrição gerada com muito alta confiança">
            <a:extLst>
              <a:ext uri="{FF2B5EF4-FFF2-40B4-BE49-F238E27FC236}">
                <a16:creationId xmlns:a16="http://schemas.microsoft.com/office/drawing/2014/main" id="{BBA34CCB-1A8C-406F-A5ED-CB745F7A2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16" y="293615"/>
            <a:ext cx="2933982" cy="619527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56A5D873-2B0C-4EB9-B360-71EC74E329ED}"/>
              </a:ext>
            </a:extLst>
          </p:cNvPr>
          <p:cNvSpPr/>
          <p:nvPr/>
        </p:nvSpPr>
        <p:spPr>
          <a:xfrm>
            <a:off x="1145116" y="293615"/>
            <a:ext cx="2933982" cy="1493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E5DD69F-4861-43DB-A82D-557E3BC9777F}"/>
              </a:ext>
            </a:extLst>
          </p:cNvPr>
          <p:cNvSpPr/>
          <p:nvPr/>
        </p:nvSpPr>
        <p:spPr>
          <a:xfrm>
            <a:off x="4681162" y="1333500"/>
            <a:ext cx="6772136" cy="34335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B0255AEB-AE69-413F-AE7E-45F414A63820}"/>
              </a:ext>
            </a:extLst>
          </p:cNvPr>
          <p:cNvCxnSpPr/>
          <p:nvPr/>
        </p:nvCxnSpPr>
        <p:spPr>
          <a:xfrm>
            <a:off x="4079098" y="293615"/>
            <a:ext cx="7374200" cy="103988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50F0CB33-8334-43DB-9835-D421C874654D}"/>
              </a:ext>
            </a:extLst>
          </p:cNvPr>
          <p:cNvCxnSpPr/>
          <p:nvPr/>
        </p:nvCxnSpPr>
        <p:spPr>
          <a:xfrm>
            <a:off x="4079098" y="1786855"/>
            <a:ext cx="7374200" cy="298018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042DF620-18AC-4744-A983-65294B259021}"/>
              </a:ext>
            </a:extLst>
          </p:cNvPr>
          <p:cNvCxnSpPr/>
          <p:nvPr/>
        </p:nvCxnSpPr>
        <p:spPr>
          <a:xfrm>
            <a:off x="1145116" y="293615"/>
            <a:ext cx="3536046" cy="103988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4C53BD8D-BA38-4BB5-9DC1-C2A6040CC201}"/>
              </a:ext>
            </a:extLst>
          </p:cNvPr>
          <p:cNvCxnSpPr/>
          <p:nvPr/>
        </p:nvCxnSpPr>
        <p:spPr>
          <a:xfrm>
            <a:off x="1145116" y="1786855"/>
            <a:ext cx="3536046" cy="298018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 descr="Uma imagem contendo texto&#10;&#10;Descrição gerada com muito alta confiança">
            <a:extLst>
              <a:ext uri="{FF2B5EF4-FFF2-40B4-BE49-F238E27FC236}">
                <a16:creationId xmlns:a16="http://schemas.microsoft.com/office/drawing/2014/main" id="{8C547567-8E7D-403C-8A2A-212029B17C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1162" y="1333500"/>
            <a:ext cx="6772136" cy="343354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7070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1E0BDD3C-8AE1-4FD6-9EA1-DE64BF0750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474734"/>
              </p:ext>
            </p:extLst>
          </p:nvPr>
        </p:nvGraphicFramePr>
        <p:xfrm>
          <a:off x="1973278" y="249883"/>
          <a:ext cx="8128000" cy="6304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370853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9791860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GSPC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Metas Nacionais para Biodiversidade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3211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Meta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Meta 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677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Meta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Meta 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856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Meta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Meta 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491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Meta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Meta 5, Meta 11 e Meta 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6626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Meta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Meta 5, Meta 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719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Meta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Meta 7, Meta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918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Meta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Meta 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506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Meta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Meta 12, Meta 13, Meta 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112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Meta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Meta 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143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Meta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Meta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154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Meta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Meta 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821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Meta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Meta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701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Meta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Meta 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02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Meta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Meta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394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Meta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99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Meta 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976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1178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2755C551-2E3C-4283-8A84-883127FB12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970644"/>
              </p:ext>
            </p:extLst>
          </p:nvPr>
        </p:nvGraphicFramePr>
        <p:xfrm>
          <a:off x="2247900" y="215900"/>
          <a:ext cx="5346700" cy="6346345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{08FB837D-C827-4EFA-A057-4D05807E0F7C}</a:tableStyleId>
              </a:tblPr>
              <a:tblGrid>
                <a:gridCol w="1279057">
                  <a:extLst>
                    <a:ext uri="{9D8B030D-6E8A-4147-A177-3AD203B41FA5}">
                      <a16:colId xmlns:a16="http://schemas.microsoft.com/office/drawing/2014/main" val="2211685417"/>
                    </a:ext>
                  </a:extLst>
                </a:gridCol>
                <a:gridCol w="1006468">
                  <a:extLst>
                    <a:ext uri="{9D8B030D-6E8A-4147-A177-3AD203B41FA5}">
                      <a16:colId xmlns:a16="http://schemas.microsoft.com/office/drawing/2014/main" val="1135267223"/>
                    </a:ext>
                  </a:extLst>
                </a:gridCol>
                <a:gridCol w="1257775">
                  <a:extLst>
                    <a:ext uri="{9D8B030D-6E8A-4147-A177-3AD203B41FA5}">
                      <a16:colId xmlns:a16="http://schemas.microsoft.com/office/drawing/2014/main" val="3784306300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2212076708"/>
                    </a:ext>
                  </a:extLst>
                </a:gridCol>
              </a:tblGrid>
              <a:tr h="37955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Metas Nacionais de Biodiversidade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Relacionadas com a GSPC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237902"/>
                  </a:ext>
                </a:extLst>
              </a:tr>
              <a:tr h="37955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Objetivo Estratégico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Metas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No. de ações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No. de ações *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extLst>
                  <a:ext uri="{0D108BD9-81ED-4DB2-BD59-A6C34878D82A}">
                    <a16:rowId xmlns:a16="http://schemas.microsoft.com/office/drawing/2014/main" val="2075324020"/>
                  </a:ext>
                </a:extLst>
              </a:tr>
              <a:tr h="21601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A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Meta 1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60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52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extLst>
                  <a:ext uri="{0D108BD9-81ED-4DB2-BD59-A6C34878D82A}">
                    <a16:rowId xmlns:a16="http://schemas.microsoft.com/office/drawing/2014/main" val="2040933268"/>
                  </a:ext>
                </a:extLst>
              </a:tr>
              <a:tr h="21601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Meta 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34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098802"/>
                  </a:ext>
                </a:extLst>
              </a:tr>
              <a:tr h="21601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Meta 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41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457303"/>
                  </a:ext>
                </a:extLst>
              </a:tr>
              <a:tr h="21601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Meta 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26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12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extLst>
                  <a:ext uri="{0D108BD9-81ED-4DB2-BD59-A6C34878D82A}">
                    <a16:rowId xmlns:a16="http://schemas.microsoft.com/office/drawing/2014/main" val="4265016481"/>
                  </a:ext>
                </a:extLst>
              </a:tr>
              <a:tr h="216015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B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Meta 5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38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32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extLst>
                  <a:ext uri="{0D108BD9-81ED-4DB2-BD59-A6C34878D82A}">
                    <a16:rowId xmlns:a16="http://schemas.microsoft.com/office/drawing/2014/main" val="3788397229"/>
                  </a:ext>
                </a:extLst>
              </a:tr>
              <a:tr h="21601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Meta 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20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249234"/>
                  </a:ext>
                </a:extLst>
              </a:tr>
              <a:tr h="21601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Meta 7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60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44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extLst>
                  <a:ext uri="{0D108BD9-81ED-4DB2-BD59-A6C34878D82A}">
                    <a16:rowId xmlns:a16="http://schemas.microsoft.com/office/drawing/2014/main" val="4135709653"/>
                  </a:ext>
                </a:extLst>
              </a:tr>
              <a:tr h="21601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Meta 8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22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6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extLst>
                  <a:ext uri="{0D108BD9-81ED-4DB2-BD59-A6C34878D82A}">
                    <a16:rowId xmlns:a16="http://schemas.microsoft.com/office/drawing/2014/main" val="957615641"/>
                  </a:ext>
                </a:extLst>
              </a:tr>
              <a:tr h="21601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Meta 9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28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24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extLst>
                  <a:ext uri="{0D108BD9-81ED-4DB2-BD59-A6C34878D82A}">
                    <a16:rowId xmlns:a16="http://schemas.microsoft.com/office/drawing/2014/main" val="469218443"/>
                  </a:ext>
                </a:extLst>
              </a:tr>
              <a:tr h="21601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Meta 10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142264"/>
                  </a:ext>
                </a:extLst>
              </a:tr>
              <a:tr h="21601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C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Meta 11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90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84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extLst>
                  <a:ext uri="{0D108BD9-81ED-4DB2-BD59-A6C34878D82A}">
                    <a16:rowId xmlns:a16="http://schemas.microsoft.com/office/drawing/2014/main" val="1231555405"/>
                  </a:ext>
                </a:extLst>
              </a:tr>
              <a:tr h="21601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Meta 12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34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27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extLst>
                  <a:ext uri="{0D108BD9-81ED-4DB2-BD59-A6C34878D82A}">
                    <a16:rowId xmlns:a16="http://schemas.microsoft.com/office/drawing/2014/main" val="3906827169"/>
                  </a:ext>
                </a:extLst>
              </a:tr>
              <a:tr h="21601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Meta 13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18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14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extLst>
                  <a:ext uri="{0D108BD9-81ED-4DB2-BD59-A6C34878D82A}">
                    <a16:rowId xmlns:a16="http://schemas.microsoft.com/office/drawing/2014/main" val="1244021286"/>
                  </a:ext>
                </a:extLst>
              </a:tr>
              <a:tr h="21601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D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Meta 14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34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19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extLst>
                  <a:ext uri="{0D108BD9-81ED-4DB2-BD59-A6C34878D82A}">
                    <a16:rowId xmlns:a16="http://schemas.microsoft.com/office/drawing/2014/main" val="1096521601"/>
                  </a:ext>
                </a:extLst>
              </a:tr>
              <a:tr h="21601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Meta 15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55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35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extLst>
                  <a:ext uri="{0D108BD9-81ED-4DB2-BD59-A6C34878D82A}">
                    <a16:rowId xmlns:a16="http://schemas.microsoft.com/office/drawing/2014/main" val="2333382381"/>
                  </a:ext>
                </a:extLst>
              </a:tr>
              <a:tr h="21601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Meta 16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18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302103"/>
                  </a:ext>
                </a:extLst>
              </a:tr>
              <a:tr h="21601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>
                          <a:effectLst/>
                        </a:rPr>
                        <a:t>E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Meta 17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9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052971"/>
                  </a:ext>
                </a:extLst>
              </a:tr>
              <a:tr h="21601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Meta 18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29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16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extLst>
                  <a:ext uri="{0D108BD9-81ED-4DB2-BD59-A6C34878D82A}">
                    <a16:rowId xmlns:a16="http://schemas.microsoft.com/office/drawing/2014/main" val="3822946503"/>
                  </a:ext>
                </a:extLst>
              </a:tr>
              <a:tr h="21601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Meta 19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80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77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/>
                </a:tc>
                <a:extLst>
                  <a:ext uri="{0D108BD9-81ED-4DB2-BD59-A6C34878D82A}">
                    <a16:rowId xmlns:a16="http://schemas.microsoft.com/office/drawing/2014/main" val="513567661"/>
                  </a:ext>
                </a:extLst>
              </a:tr>
              <a:tr h="21601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Meta 20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10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786271"/>
                  </a:ext>
                </a:extLst>
              </a:tr>
              <a:tr h="216015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pt-BR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714</a:t>
                      </a:r>
                      <a:endParaRPr lang="pt-BR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442</a:t>
                      </a:r>
                      <a:endParaRPr lang="pt-BR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9" marR="7589" marT="7589" marB="36426" anchor="b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544466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46771D55-5A6B-4477-A85F-E8B3757B0E4E}"/>
              </a:ext>
            </a:extLst>
          </p:cNvPr>
          <p:cNvSpPr txBox="1"/>
          <p:nvPr/>
        </p:nvSpPr>
        <p:spPr>
          <a:xfrm>
            <a:off x="7759700" y="774700"/>
            <a:ext cx="302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* com responsáveis institucionais e identificados</a:t>
            </a:r>
          </a:p>
        </p:txBody>
      </p:sp>
    </p:spTree>
    <p:extLst>
      <p:ext uri="{BB962C8B-B14F-4D97-AF65-F5344CB8AC3E}">
        <p14:creationId xmlns:p14="http://schemas.microsoft.com/office/powerpoint/2010/main" val="2999570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0A8518EF-02DE-49B2-8A81-07E51C13DE09}"/>
              </a:ext>
            </a:extLst>
          </p:cNvPr>
          <p:cNvSpPr/>
          <p:nvPr/>
        </p:nvSpPr>
        <p:spPr>
          <a:xfrm>
            <a:off x="7411267" y="396814"/>
            <a:ext cx="1395127" cy="13228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Meta</a:t>
            </a:r>
          </a:p>
          <a:p>
            <a:pPr algn="ctr"/>
            <a:r>
              <a:rPr lang="pt-BR" dirty="0"/>
              <a:t>GSPC 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7A764FE6-FDE6-469A-B2BB-1C7F70EA9584}"/>
              </a:ext>
            </a:extLst>
          </p:cNvPr>
          <p:cNvSpPr/>
          <p:nvPr/>
        </p:nvSpPr>
        <p:spPr>
          <a:xfrm>
            <a:off x="5020527" y="396814"/>
            <a:ext cx="1395127" cy="13228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Ação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53BC5EA-08D5-44AF-98C6-2AE23139D4BD}"/>
              </a:ext>
            </a:extLst>
          </p:cNvPr>
          <p:cNvSpPr/>
          <p:nvPr/>
        </p:nvSpPr>
        <p:spPr>
          <a:xfrm>
            <a:off x="2430030" y="396814"/>
            <a:ext cx="1395127" cy="13228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Instituição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943675CC-7CCE-4BF0-A860-747B3E66C46D}"/>
              </a:ext>
            </a:extLst>
          </p:cNvPr>
          <p:cNvCxnSpPr>
            <a:stCxn id="5" idx="6"/>
            <a:endCxn id="4" idx="2"/>
          </p:cNvCxnSpPr>
          <p:nvPr/>
        </p:nvCxnSpPr>
        <p:spPr>
          <a:xfrm>
            <a:off x="3825157" y="1058219"/>
            <a:ext cx="1195370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60B1FD7C-F382-4815-9B5C-F2685DFD25F4}"/>
              </a:ext>
            </a:extLst>
          </p:cNvPr>
          <p:cNvCxnSpPr>
            <a:stCxn id="4" idx="6"/>
            <a:endCxn id="3" idx="2"/>
          </p:cNvCxnSpPr>
          <p:nvPr/>
        </p:nvCxnSpPr>
        <p:spPr>
          <a:xfrm>
            <a:off x="6415654" y="1058219"/>
            <a:ext cx="995613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54205361-B359-4BAF-AC49-0D75C90F12AE}"/>
              </a:ext>
            </a:extLst>
          </p:cNvPr>
          <p:cNvSpPr/>
          <p:nvPr/>
        </p:nvSpPr>
        <p:spPr>
          <a:xfrm>
            <a:off x="7411267" y="2119321"/>
            <a:ext cx="1395127" cy="13228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Meta</a:t>
            </a:r>
          </a:p>
          <a:p>
            <a:pPr algn="ctr"/>
            <a:r>
              <a:rPr lang="pt-BR" dirty="0"/>
              <a:t>GSPC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2E99445B-1E13-4F58-986C-4242120AF165}"/>
              </a:ext>
            </a:extLst>
          </p:cNvPr>
          <p:cNvSpPr/>
          <p:nvPr/>
        </p:nvSpPr>
        <p:spPr>
          <a:xfrm>
            <a:off x="5020527" y="2119321"/>
            <a:ext cx="1395127" cy="13228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Iniciativa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494C57B1-1248-4B96-9C06-1237CCB90EC5}"/>
              </a:ext>
            </a:extLst>
          </p:cNvPr>
          <p:cNvSpPr/>
          <p:nvPr/>
        </p:nvSpPr>
        <p:spPr>
          <a:xfrm>
            <a:off x="2430030" y="2119321"/>
            <a:ext cx="1395127" cy="13228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Instituição</a:t>
            </a: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FF0E2D3D-E980-4D7D-A1DA-775C02190549}"/>
              </a:ext>
            </a:extLst>
          </p:cNvPr>
          <p:cNvCxnSpPr>
            <a:stCxn id="12" idx="6"/>
            <a:endCxn id="11" idx="2"/>
          </p:cNvCxnSpPr>
          <p:nvPr/>
        </p:nvCxnSpPr>
        <p:spPr>
          <a:xfrm>
            <a:off x="3825157" y="2780726"/>
            <a:ext cx="1195370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A7EB12E0-3C15-4559-A3E4-8200A44FF0FD}"/>
              </a:ext>
            </a:extLst>
          </p:cNvPr>
          <p:cNvCxnSpPr>
            <a:cxnSpLocks/>
            <a:stCxn id="11" idx="6"/>
            <a:endCxn id="10" idx="2"/>
          </p:cNvCxnSpPr>
          <p:nvPr/>
        </p:nvCxnSpPr>
        <p:spPr>
          <a:xfrm>
            <a:off x="6415654" y="2780726"/>
            <a:ext cx="995613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A9F8E84E-A188-421B-9B22-EDA62FC3C66E}"/>
              </a:ext>
            </a:extLst>
          </p:cNvPr>
          <p:cNvSpPr/>
          <p:nvPr/>
        </p:nvSpPr>
        <p:spPr>
          <a:xfrm>
            <a:off x="7411267" y="3841830"/>
            <a:ext cx="1395127" cy="13228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Meta</a:t>
            </a:r>
          </a:p>
          <a:p>
            <a:pPr algn="ctr"/>
            <a:r>
              <a:rPr lang="pt-BR" dirty="0"/>
              <a:t>GSPC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7956D8F-A9AC-4E16-AB95-D7A47CA9CE90}"/>
              </a:ext>
            </a:extLst>
          </p:cNvPr>
          <p:cNvSpPr/>
          <p:nvPr/>
        </p:nvSpPr>
        <p:spPr>
          <a:xfrm>
            <a:off x="5020527" y="3841832"/>
            <a:ext cx="1395127" cy="13228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Ação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F8AE977-5CB0-4D38-B7F6-6B3807658D33}"/>
              </a:ext>
            </a:extLst>
          </p:cNvPr>
          <p:cNvSpPr/>
          <p:nvPr/>
        </p:nvSpPr>
        <p:spPr>
          <a:xfrm>
            <a:off x="2430030" y="3841832"/>
            <a:ext cx="1395127" cy="13228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Instituição</a:t>
            </a:r>
          </a:p>
        </p:txBody>
      </p: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330D6056-A5A7-4737-9F12-6DC4A96EC45D}"/>
              </a:ext>
            </a:extLst>
          </p:cNvPr>
          <p:cNvCxnSpPr>
            <a:stCxn id="17" idx="6"/>
            <a:endCxn id="16" idx="2"/>
          </p:cNvCxnSpPr>
          <p:nvPr/>
        </p:nvCxnSpPr>
        <p:spPr>
          <a:xfrm>
            <a:off x="3825157" y="4503237"/>
            <a:ext cx="1195370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>
            <a:extLst>
              <a:ext uri="{FF2B5EF4-FFF2-40B4-BE49-F238E27FC236}">
                <a16:creationId xmlns:a16="http://schemas.microsoft.com/office/drawing/2014/main" id="{92369889-F45B-4246-88CA-F0F09F745077}"/>
              </a:ext>
            </a:extLst>
          </p:cNvPr>
          <p:cNvSpPr/>
          <p:nvPr/>
        </p:nvSpPr>
        <p:spPr>
          <a:xfrm>
            <a:off x="6281181" y="5442701"/>
            <a:ext cx="1395127" cy="13228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Meta</a:t>
            </a:r>
          </a:p>
          <a:p>
            <a:pPr algn="ctr"/>
            <a:r>
              <a:rPr lang="pt-BR" sz="1600" dirty="0"/>
              <a:t>Nac. </a:t>
            </a:r>
            <a:r>
              <a:rPr lang="pt-BR" sz="1600" dirty="0" err="1"/>
              <a:t>Biodiv</a:t>
            </a:r>
            <a:r>
              <a:rPr lang="pt-BR" sz="1600" dirty="0"/>
              <a:t>. </a:t>
            </a:r>
          </a:p>
        </p:txBody>
      </p:sp>
      <p:cxnSp>
        <p:nvCxnSpPr>
          <p:cNvPr id="38" name="Conector: Angulado 37">
            <a:extLst>
              <a:ext uri="{FF2B5EF4-FFF2-40B4-BE49-F238E27FC236}">
                <a16:creationId xmlns:a16="http://schemas.microsoft.com/office/drawing/2014/main" id="{0A51FDD5-4BC6-4833-9254-BFC07C030222}"/>
              </a:ext>
            </a:extLst>
          </p:cNvPr>
          <p:cNvCxnSpPr>
            <a:stCxn id="16" idx="4"/>
            <a:endCxn id="21" idx="2"/>
          </p:cNvCxnSpPr>
          <p:nvPr/>
        </p:nvCxnSpPr>
        <p:spPr>
          <a:xfrm rot="16200000" flipH="1">
            <a:off x="5529904" y="5352829"/>
            <a:ext cx="939464" cy="563090"/>
          </a:xfrm>
          <a:prstGeom prst="bentConnector2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: Angulado 39">
            <a:extLst>
              <a:ext uri="{FF2B5EF4-FFF2-40B4-BE49-F238E27FC236}">
                <a16:creationId xmlns:a16="http://schemas.microsoft.com/office/drawing/2014/main" id="{96BD7A03-0884-4CC5-804B-B165A728901C}"/>
              </a:ext>
            </a:extLst>
          </p:cNvPr>
          <p:cNvCxnSpPr>
            <a:cxnSpLocks/>
            <a:stCxn id="21" idx="6"/>
            <a:endCxn id="15" idx="4"/>
          </p:cNvCxnSpPr>
          <p:nvPr/>
        </p:nvCxnSpPr>
        <p:spPr>
          <a:xfrm flipV="1">
            <a:off x="7676308" y="5164640"/>
            <a:ext cx="432523" cy="939466"/>
          </a:xfrm>
          <a:prstGeom prst="bentConnector2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635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FD5C271-95CA-4B64-9836-391D059A33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3939" y="188173"/>
            <a:ext cx="7291655" cy="6504858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79A5A424-1E0E-47AC-BEFC-AFDE13D18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856212"/>
              </p:ext>
            </p:extLst>
          </p:nvPr>
        </p:nvGraphicFramePr>
        <p:xfrm>
          <a:off x="10143241" y="288532"/>
          <a:ext cx="1480008" cy="6280936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MNB - Meta 12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GSPC - Meta 4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384518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GSPC - Meta 8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2712899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GSPC - Meta 6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11375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MNB - Meta 5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3033970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MNB - Meta 11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28730286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MNB - Meta 13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9501527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MNB - Meta 19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3236029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GSPC - Meta 5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1698424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GSPC - Meta 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4614682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GSPC - Meta 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09670590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GSPC - Meta 3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7975026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GSPC - Meta 7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655650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GSPC - Meta 9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3812881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GSPC - Meta 10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2798501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GSPC - Meta 11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8235799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GSPC - Meta 12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9943815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GSPC - Meta 13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44201544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GSPC - Meta 14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472656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MNB - Meta 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247074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MNB - Meta 4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1075285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MNB - Meta 7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94892901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MNB - Meta 8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8014677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MNB - Meta 9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83284960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MNB - Meta 14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2304379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MNB - Meta 15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8530804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MNB - Meta 18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1321766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GSPC - Meta 15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663823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GSPC - Meta 16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1889986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1743AFB6-236D-4E72-B657-64B4FE521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877476"/>
              </p:ext>
            </p:extLst>
          </p:nvPr>
        </p:nvGraphicFramePr>
        <p:xfrm>
          <a:off x="216423" y="4813398"/>
          <a:ext cx="1896359" cy="1732672"/>
        </p:xfrm>
        <a:graphic>
          <a:graphicData uri="http://schemas.openxmlformats.org/drawingml/2006/table">
            <a:tbl>
              <a:tblPr/>
              <a:tblGrid>
                <a:gridCol w="1896359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MNB sem relação com a GSPC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Meta 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384518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Meta 3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2712899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Meta 6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11375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Meta 10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3033970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Meta 16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28730286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Meta 17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9501527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Meta 20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09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875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C17E91D-CC62-4FBE-8975-1A0F74F79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341" y="1225191"/>
            <a:ext cx="4475345" cy="5068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D9C1D93-58F4-4FF3-9CCA-D0DA3987B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710" y="1225191"/>
            <a:ext cx="4076303" cy="5068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BE9D0294-69BD-42C2-8D6C-C067FD75C0EE}"/>
              </a:ext>
            </a:extLst>
          </p:cNvPr>
          <p:cNvSpPr/>
          <p:nvPr/>
        </p:nvSpPr>
        <p:spPr>
          <a:xfrm>
            <a:off x="5655351" y="3474355"/>
            <a:ext cx="583652" cy="57045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1E74A8E4-91B7-474B-9551-A14946976FEF}"/>
              </a:ext>
            </a:extLst>
          </p:cNvPr>
          <p:cNvSpPr/>
          <p:nvPr/>
        </p:nvSpPr>
        <p:spPr>
          <a:xfrm>
            <a:off x="7944374" y="2315361"/>
            <a:ext cx="687897" cy="52011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4D015CFF-7F3E-46DF-8CF6-89ABE8437386}"/>
              </a:ext>
            </a:extLst>
          </p:cNvPr>
          <p:cNvSpPr/>
          <p:nvPr/>
        </p:nvSpPr>
        <p:spPr>
          <a:xfrm>
            <a:off x="10201218" y="2268298"/>
            <a:ext cx="918262" cy="83235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AE6F098E-97A1-4876-9510-E1F1B29CB584}"/>
              </a:ext>
            </a:extLst>
          </p:cNvPr>
          <p:cNvSpPr/>
          <p:nvPr/>
        </p:nvSpPr>
        <p:spPr>
          <a:xfrm>
            <a:off x="6682441" y="1438275"/>
            <a:ext cx="975659" cy="4095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4F3D3E89-EAE5-4315-BFA2-59B5C610E4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086871"/>
              </p:ext>
            </p:extLst>
          </p:nvPr>
        </p:nvGraphicFramePr>
        <p:xfrm>
          <a:off x="6284863" y="4496499"/>
          <a:ext cx="5194300" cy="210854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{08FB837D-C827-4EFA-A057-4D05807E0F7C}</a:tableStyleId>
              </a:tblPr>
              <a:tblGrid>
                <a:gridCol w="1366033">
                  <a:extLst>
                    <a:ext uri="{9D8B030D-6E8A-4147-A177-3AD203B41FA5}">
                      <a16:colId xmlns:a16="http://schemas.microsoft.com/office/drawing/2014/main" val="2456806573"/>
                    </a:ext>
                  </a:extLst>
                </a:gridCol>
                <a:gridCol w="3828267">
                  <a:extLst>
                    <a:ext uri="{9D8B030D-6E8A-4147-A177-3AD203B41FA5}">
                      <a16:colId xmlns:a16="http://schemas.microsoft.com/office/drawing/2014/main" val="1100976746"/>
                    </a:ext>
                  </a:extLst>
                </a:gridCol>
              </a:tblGrid>
              <a:tr h="67123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Estratégia Nacional para Conservação </a:t>
                      </a:r>
                      <a:r>
                        <a:rPr lang="pt-BR" sz="2000" u="none" strike="noStrike" dirty="0" err="1">
                          <a:effectLst/>
                        </a:rPr>
                        <a:t>Ex</a:t>
                      </a:r>
                      <a:r>
                        <a:rPr lang="pt-BR" sz="2000" u="none" strike="noStrike" dirty="0">
                          <a:effectLst/>
                        </a:rPr>
                        <a:t> Situ de  Espécies Ameaçadas da Flora Brasileira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86931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>
                          <a:effectLst/>
                        </a:rPr>
                        <a:t>Ações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Ações com responsáveis institucionais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201657"/>
                  </a:ext>
                </a:extLst>
              </a:tr>
              <a:tr h="6499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65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56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650430"/>
                  </a:ext>
                </a:extLst>
              </a:tr>
            </a:tbl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405CEA47-7180-4988-81CC-BB82A12CA172}"/>
              </a:ext>
            </a:extLst>
          </p:cNvPr>
          <p:cNvSpPr txBox="1"/>
          <p:nvPr/>
        </p:nvSpPr>
        <p:spPr>
          <a:xfrm>
            <a:off x="1173710" y="223737"/>
            <a:ext cx="8623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GSPC – Meta 8</a:t>
            </a:r>
          </a:p>
          <a:p>
            <a:r>
              <a:rPr lang="pt-BR" sz="1400" dirty="0"/>
              <a:t>“No mínimo, 75% das espécies de plantas ameaçadas em coleções </a:t>
            </a:r>
            <a:r>
              <a:rPr lang="pt-BR" sz="1400" dirty="0" err="1"/>
              <a:t>ex</a:t>
            </a:r>
            <a:r>
              <a:rPr lang="pt-BR" sz="1400" dirty="0"/>
              <a:t> situ, de preferência no país de origem, e pelo menos 20% disponibilizado para programas de recuperação e restauração”</a:t>
            </a:r>
          </a:p>
        </p:txBody>
      </p:sp>
    </p:spTree>
    <p:extLst>
      <p:ext uri="{BB962C8B-B14F-4D97-AF65-F5344CB8AC3E}">
        <p14:creationId xmlns:p14="http://schemas.microsoft.com/office/powerpoint/2010/main" val="2572922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0A8518EF-02DE-49B2-8A81-07E51C13DE09}"/>
              </a:ext>
            </a:extLst>
          </p:cNvPr>
          <p:cNvSpPr/>
          <p:nvPr/>
        </p:nvSpPr>
        <p:spPr>
          <a:xfrm>
            <a:off x="7896965" y="569342"/>
            <a:ext cx="1004319" cy="9544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Meta</a:t>
            </a:r>
          </a:p>
          <a:p>
            <a:pPr algn="ctr"/>
            <a:r>
              <a:rPr lang="pt-BR" sz="1400" dirty="0"/>
              <a:t>GSPC 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7A764FE6-FDE6-469A-B2BB-1C7F70EA9584}"/>
              </a:ext>
            </a:extLst>
          </p:cNvPr>
          <p:cNvSpPr/>
          <p:nvPr/>
        </p:nvSpPr>
        <p:spPr>
          <a:xfrm>
            <a:off x="5506225" y="569342"/>
            <a:ext cx="1004319" cy="9544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Ação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53BC5EA-08D5-44AF-98C6-2AE23139D4BD}"/>
              </a:ext>
            </a:extLst>
          </p:cNvPr>
          <p:cNvSpPr/>
          <p:nvPr/>
        </p:nvSpPr>
        <p:spPr>
          <a:xfrm>
            <a:off x="2915728" y="569342"/>
            <a:ext cx="1004319" cy="9544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/>
              <a:t>Instituição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943675CC-7CCE-4BF0-A860-747B3E66C46D}"/>
              </a:ext>
            </a:extLst>
          </p:cNvPr>
          <p:cNvCxnSpPr>
            <a:stCxn id="5" idx="6"/>
            <a:endCxn id="4" idx="2"/>
          </p:cNvCxnSpPr>
          <p:nvPr/>
        </p:nvCxnSpPr>
        <p:spPr>
          <a:xfrm>
            <a:off x="3920047" y="1046570"/>
            <a:ext cx="1586178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60B1FD7C-F382-4815-9B5C-F2685DFD25F4}"/>
              </a:ext>
            </a:extLst>
          </p:cNvPr>
          <p:cNvCxnSpPr>
            <a:stCxn id="4" idx="6"/>
            <a:endCxn id="3" idx="2"/>
          </p:cNvCxnSpPr>
          <p:nvPr/>
        </p:nvCxnSpPr>
        <p:spPr>
          <a:xfrm>
            <a:off x="6510544" y="1046570"/>
            <a:ext cx="1386421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54205361-B359-4BAF-AC49-0D75C90F12AE}"/>
              </a:ext>
            </a:extLst>
          </p:cNvPr>
          <p:cNvSpPr/>
          <p:nvPr/>
        </p:nvSpPr>
        <p:spPr>
          <a:xfrm>
            <a:off x="7896965" y="1692984"/>
            <a:ext cx="1004319" cy="9544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Meta</a:t>
            </a:r>
          </a:p>
          <a:p>
            <a:pPr algn="ctr"/>
            <a:r>
              <a:rPr lang="pt-BR" sz="1400" dirty="0"/>
              <a:t>GSPC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2E99445B-1E13-4F58-986C-4242120AF165}"/>
              </a:ext>
            </a:extLst>
          </p:cNvPr>
          <p:cNvSpPr/>
          <p:nvPr/>
        </p:nvSpPr>
        <p:spPr>
          <a:xfrm>
            <a:off x="5506225" y="1692984"/>
            <a:ext cx="1004319" cy="9544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/>
              <a:t>Iniciativa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494C57B1-1248-4B96-9C06-1237CCB90EC5}"/>
              </a:ext>
            </a:extLst>
          </p:cNvPr>
          <p:cNvSpPr/>
          <p:nvPr/>
        </p:nvSpPr>
        <p:spPr>
          <a:xfrm>
            <a:off x="2915728" y="1692984"/>
            <a:ext cx="1004319" cy="9544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/>
              <a:t>Instituição</a:t>
            </a: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FF0E2D3D-E980-4D7D-A1DA-775C02190549}"/>
              </a:ext>
            </a:extLst>
          </p:cNvPr>
          <p:cNvCxnSpPr>
            <a:stCxn id="12" idx="6"/>
            <a:endCxn id="11" idx="2"/>
          </p:cNvCxnSpPr>
          <p:nvPr/>
        </p:nvCxnSpPr>
        <p:spPr>
          <a:xfrm>
            <a:off x="3920047" y="2170212"/>
            <a:ext cx="1586178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A7EB12E0-3C15-4559-A3E4-8200A44FF0FD}"/>
              </a:ext>
            </a:extLst>
          </p:cNvPr>
          <p:cNvCxnSpPr>
            <a:cxnSpLocks/>
            <a:stCxn id="11" idx="6"/>
            <a:endCxn id="10" idx="2"/>
          </p:cNvCxnSpPr>
          <p:nvPr/>
        </p:nvCxnSpPr>
        <p:spPr>
          <a:xfrm>
            <a:off x="6510544" y="2170212"/>
            <a:ext cx="1386421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A9F8E84E-A188-421B-9B22-EDA62FC3C66E}"/>
              </a:ext>
            </a:extLst>
          </p:cNvPr>
          <p:cNvSpPr/>
          <p:nvPr/>
        </p:nvSpPr>
        <p:spPr>
          <a:xfrm>
            <a:off x="7896965" y="2816626"/>
            <a:ext cx="1004319" cy="9544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Meta</a:t>
            </a:r>
          </a:p>
          <a:p>
            <a:pPr algn="ctr"/>
            <a:r>
              <a:rPr lang="pt-BR" sz="1400" dirty="0"/>
              <a:t>GSPC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7956D8F-A9AC-4E16-AB95-D7A47CA9CE90}"/>
              </a:ext>
            </a:extLst>
          </p:cNvPr>
          <p:cNvSpPr/>
          <p:nvPr/>
        </p:nvSpPr>
        <p:spPr>
          <a:xfrm>
            <a:off x="5506225" y="2816628"/>
            <a:ext cx="1004319" cy="9544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Ação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F8AE977-5CB0-4D38-B7F6-6B3807658D33}"/>
              </a:ext>
            </a:extLst>
          </p:cNvPr>
          <p:cNvSpPr/>
          <p:nvPr/>
        </p:nvSpPr>
        <p:spPr>
          <a:xfrm>
            <a:off x="2915728" y="2816628"/>
            <a:ext cx="1004319" cy="9544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/>
              <a:t>Instituição</a:t>
            </a:r>
          </a:p>
        </p:txBody>
      </p: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330D6056-A5A7-4737-9F12-6DC4A96EC45D}"/>
              </a:ext>
            </a:extLst>
          </p:cNvPr>
          <p:cNvCxnSpPr>
            <a:stCxn id="17" idx="6"/>
            <a:endCxn id="16" idx="2"/>
          </p:cNvCxnSpPr>
          <p:nvPr/>
        </p:nvCxnSpPr>
        <p:spPr>
          <a:xfrm>
            <a:off x="3920047" y="3293856"/>
            <a:ext cx="1586178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>
            <a:extLst>
              <a:ext uri="{FF2B5EF4-FFF2-40B4-BE49-F238E27FC236}">
                <a16:creationId xmlns:a16="http://schemas.microsoft.com/office/drawing/2014/main" id="{92369889-F45B-4246-88CA-F0F09F745077}"/>
              </a:ext>
            </a:extLst>
          </p:cNvPr>
          <p:cNvSpPr/>
          <p:nvPr/>
        </p:nvSpPr>
        <p:spPr>
          <a:xfrm>
            <a:off x="6766879" y="3771081"/>
            <a:ext cx="1004319" cy="9544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/>
              <a:t>Meta</a:t>
            </a:r>
          </a:p>
          <a:p>
            <a:pPr algn="ctr"/>
            <a:r>
              <a:rPr lang="pt-BR" sz="1100" dirty="0"/>
              <a:t>Nac. </a:t>
            </a:r>
            <a:r>
              <a:rPr lang="pt-BR" sz="1100" dirty="0" err="1"/>
              <a:t>Biodiv</a:t>
            </a:r>
            <a:r>
              <a:rPr lang="pt-BR" sz="1100" dirty="0"/>
              <a:t>. </a:t>
            </a:r>
          </a:p>
        </p:txBody>
      </p:sp>
      <p:cxnSp>
        <p:nvCxnSpPr>
          <p:cNvPr id="38" name="Conector: Angulado 37">
            <a:extLst>
              <a:ext uri="{FF2B5EF4-FFF2-40B4-BE49-F238E27FC236}">
                <a16:creationId xmlns:a16="http://schemas.microsoft.com/office/drawing/2014/main" id="{0A51FDD5-4BC6-4833-9254-BFC07C030222}"/>
              </a:ext>
            </a:extLst>
          </p:cNvPr>
          <p:cNvCxnSpPr>
            <a:stCxn id="16" idx="4"/>
            <a:endCxn id="21" idx="2"/>
          </p:cNvCxnSpPr>
          <p:nvPr/>
        </p:nvCxnSpPr>
        <p:spPr>
          <a:xfrm rot="16200000" flipH="1">
            <a:off x="6149019" y="3630449"/>
            <a:ext cx="477226" cy="758494"/>
          </a:xfrm>
          <a:prstGeom prst="bentConnector2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: Angulado 39">
            <a:extLst>
              <a:ext uri="{FF2B5EF4-FFF2-40B4-BE49-F238E27FC236}">
                <a16:creationId xmlns:a16="http://schemas.microsoft.com/office/drawing/2014/main" id="{96BD7A03-0884-4CC5-804B-B165A728901C}"/>
              </a:ext>
            </a:extLst>
          </p:cNvPr>
          <p:cNvCxnSpPr>
            <a:cxnSpLocks/>
            <a:stCxn id="21" idx="6"/>
            <a:endCxn id="15" idx="4"/>
          </p:cNvCxnSpPr>
          <p:nvPr/>
        </p:nvCxnSpPr>
        <p:spPr>
          <a:xfrm flipV="1">
            <a:off x="7771198" y="3771081"/>
            <a:ext cx="627927" cy="477228"/>
          </a:xfrm>
          <a:prstGeom prst="bentConnector2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ipse 26">
            <a:extLst>
              <a:ext uri="{FF2B5EF4-FFF2-40B4-BE49-F238E27FC236}">
                <a16:creationId xmlns:a16="http://schemas.microsoft.com/office/drawing/2014/main" id="{5299789D-E7C1-466E-AD22-600338F9215E}"/>
              </a:ext>
            </a:extLst>
          </p:cNvPr>
          <p:cNvSpPr/>
          <p:nvPr/>
        </p:nvSpPr>
        <p:spPr>
          <a:xfrm>
            <a:off x="7905504" y="5202764"/>
            <a:ext cx="987240" cy="9730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/>
              <a:t>Instituição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9687ACE1-1D85-4CD7-98D2-F7F48B121851}"/>
              </a:ext>
            </a:extLst>
          </p:cNvPr>
          <p:cNvSpPr/>
          <p:nvPr/>
        </p:nvSpPr>
        <p:spPr>
          <a:xfrm>
            <a:off x="5506225" y="5202764"/>
            <a:ext cx="987240" cy="9730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Ação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828ADCC7-8F81-461E-8EA9-4F6B21C6B53E}"/>
              </a:ext>
            </a:extLst>
          </p:cNvPr>
          <p:cNvSpPr/>
          <p:nvPr/>
        </p:nvSpPr>
        <p:spPr>
          <a:xfrm>
            <a:off x="2915728" y="5218981"/>
            <a:ext cx="987240" cy="9730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/>
              <a:t>ENCES</a:t>
            </a:r>
          </a:p>
        </p:txBody>
      </p: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5BC38370-B7C2-4BE2-A961-004B79F178AA}"/>
              </a:ext>
            </a:extLst>
          </p:cNvPr>
          <p:cNvCxnSpPr>
            <a:stCxn id="29" idx="6"/>
            <a:endCxn id="28" idx="2"/>
          </p:cNvCxnSpPr>
          <p:nvPr/>
        </p:nvCxnSpPr>
        <p:spPr>
          <a:xfrm flipV="1">
            <a:off x="3902968" y="5689266"/>
            <a:ext cx="1603257" cy="16217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2D043EEF-F5C3-4915-BF52-CFA1DF7C4058}"/>
              </a:ext>
            </a:extLst>
          </p:cNvPr>
          <p:cNvCxnSpPr>
            <a:stCxn id="28" idx="6"/>
            <a:endCxn id="27" idx="2"/>
          </p:cNvCxnSpPr>
          <p:nvPr/>
        </p:nvCxnSpPr>
        <p:spPr>
          <a:xfrm>
            <a:off x="6493465" y="5689266"/>
            <a:ext cx="1412039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538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networkcomputing.com/sites/default/files/resources/nwc/network%20opt.jpg">
            <a:extLst>
              <a:ext uri="{FF2B5EF4-FFF2-40B4-BE49-F238E27FC236}">
                <a16:creationId xmlns:a16="http://schemas.microsoft.com/office/drawing/2014/main" id="{D394CCDF-84BF-4F2D-908D-FBC500925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3159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BA4716D2-8418-40C8-B3AC-F93FF7267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pt-BR" b="1" dirty="0"/>
              <a:t>Resultado do levantamento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A556875-9B66-47EA-BF3C-43443399B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pt-BR" sz="4000" dirty="0"/>
              <a:t>965 nós</a:t>
            </a:r>
          </a:p>
          <a:p>
            <a:r>
              <a:rPr lang="pt-BR" sz="4000" dirty="0"/>
              <a:t>1664 vértices</a:t>
            </a:r>
          </a:p>
        </p:txBody>
      </p:sp>
    </p:spTree>
    <p:extLst>
      <p:ext uri="{BB962C8B-B14F-4D97-AF65-F5344CB8AC3E}">
        <p14:creationId xmlns:p14="http://schemas.microsoft.com/office/powerpoint/2010/main" val="792449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846C5608-A016-4B03-8BD1-4D5D229612EC}"/>
              </a:ext>
            </a:extLst>
          </p:cNvPr>
          <p:cNvSpPr txBox="1"/>
          <p:nvPr/>
        </p:nvSpPr>
        <p:spPr>
          <a:xfrm>
            <a:off x="206402" y="182771"/>
            <a:ext cx="22090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GSPC – Meta 14</a:t>
            </a:r>
          </a:p>
          <a:p>
            <a:r>
              <a:rPr lang="pt-BR" sz="1200" dirty="0">
                <a:solidFill>
                  <a:schemeClr val="bg1"/>
                </a:solidFill>
              </a:rPr>
              <a:t>“A importância da</a:t>
            </a:r>
          </a:p>
          <a:p>
            <a:r>
              <a:rPr lang="pt-BR" sz="1200" dirty="0">
                <a:solidFill>
                  <a:schemeClr val="bg1"/>
                </a:solidFill>
              </a:rPr>
              <a:t>diversidade de plantas e da</a:t>
            </a:r>
          </a:p>
          <a:p>
            <a:r>
              <a:rPr lang="pt-BR" sz="1200" dirty="0">
                <a:solidFill>
                  <a:schemeClr val="bg1"/>
                </a:solidFill>
              </a:rPr>
              <a:t>necessidade de sua conservação</a:t>
            </a:r>
          </a:p>
          <a:p>
            <a:r>
              <a:rPr lang="pt-BR" sz="1200" dirty="0">
                <a:solidFill>
                  <a:schemeClr val="bg1"/>
                </a:solidFill>
              </a:rPr>
              <a:t>incorporadas a programas de</a:t>
            </a:r>
          </a:p>
          <a:p>
            <a:r>
              <a:rPr lang="pt-BR" sz="1200" dirty="0">
                <a:solidFill>
                  <a:schemeClr val="bg1"/>
                </a:solidFill>
              </a:rPr>
              <a:t>comunicação, educação e</a:t>
            </a:r>
          </a:p>
          <a:p>
            <a:r>
              <a:rPr lang="pt-BR" sz="1200" dirty="0">
                <a:solidFill>
                  <a:schemeClr val="bg1"/>
                </a:solidFill>
              </a:rPr>
              <a:t>conscientização pública”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855A159-9357-4E4D-BDA9-21CC3B0C65D5}"/>
              </a:ext>
            </a:extLst>
          </p:cNvPr>
          <p:cNvSpPr txBox="1"/>
          <p:nvPr/>
        </p:nvSpPr>
        <p:spPr>
          <a:xfrm>
            <a:off x="220983" y="2153976"/>
            <a:ext cx="15468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Relação:</a:t>
            </a:r>
          </a:p>
          <a:p>
            <a:r>
              <a:rPr lang="pt-BR" sz="1600" dirty="0">
                <a:solidFill>
                  <a:schemeClr val="bg1"/>
                </a:solidFill>
              </a:rPr>
              <a:t>Meta Nacional 1</a:t>
            </a:r>
            <a:endParaRPr lang="pt-BR" sz="1000" dirty="0">
              <a:solidFill>
                <a:schemeClr val="bg1"/>
              </a:solidFill>
            </a:endParaRP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56E5AEBE-D4E3-4BE1-AC5B-1A3CDBA568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143916"/>
              </p:ext>
            </p:extLst>
          </p:nvPr>
        </p:nvGraphicFramePr>
        <p:xfrm>
          <a:off x="206402" y="5331635"/>
          <a:ext cx="1480008" cy="1082920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Ensino e Pesquisa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Governamental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384518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ONG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2712899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Privado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9102486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Jardim Botânico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7360808"/>
                  </a:ext>
                </a:extLst>
              </a:tr>
            </a:tbl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7937E68F-4366-4902-85A3-088F5B93B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9AA2C5F4-EB17-4DD7-BADE-C63601C63D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862741"/>
              </p:ext>
            </p:extLst>
          </p:nvPr>
        </p:nvGraphicFramePr>
        <p:xfrm>
          <a:off x="10805531" y="3878078"/>
          <a:ext cx="985447" cy="9697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777167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100" b="1" dirty="0">
                          <a:solidFill>
                            <a:schemeClr val="bg1"/>
                          </a:solidFill>
                        </a:rPr>
                        <a:t>Arestas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800" dirty="0"/>
                    </a:p>
                  </a:txBody>
                  <a:tcPr>
                    <a:solidFill>
                      <a:srgbClr val="3F75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800" dirty="0"/>
                    </a:p>
                  </a:txBody>
                  <a:tcPr>
                    <a:solidFill>
                      <a:srgbClr val="923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" dirty="0">
                          <a:solidFill>
                            <a:schemeClr val="bg1"/>
                          </a:solidFill>
                        </a:rPr>
                        <a:t>Meta – 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800" dirty="0"/>
                    </a:p>
                  </a:txBody>
                  <a:tcPr>
                    <a:solidFill>
                      <a:srgbClr val="0080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" dirty="0">
                          <a:solidFill>
                            <a:schemeClr val="bg1"/>
                          </a:solidFill>
                        </a:rPr>
                        <a:t>Institucional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</a:tbl>
          </a:graphicData>
        </a:graphic>
      </p:graphicFrame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F67827E2-6D1A-46C4-81D7-4E1B0F664F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792244"/>
              </p:ext>
            </p:extLst>
          </p:nvPr>
        </p:nvGraphicFramePr>
        <p:xfrm>
          <a:off x="10805531" y="201354"/>
          <a:ext cx="1197632" cy="23400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989352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100" b="1" dirty="0">
                          <a:solidFill>
                            <a:schemeClr val="bg1"/>
                          </a:solidFill>
                        </a:rPr>
                        <a:t>Nós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800" dirty="0"/>
                    </a:p>
                  </a:txBody>
                  <a:tcPr>
                    <a:solidFill>
                      <a:srgbClr val="FF7F2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800" dirty="0"/>
                    </a:p>
                  </a:txBody>
                  <a:tcPr>
                    <a:solidFill>
                      <a:srgbClr val="84C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" dirty="0">
                          <a:solidFill>
                            <a:schemeClr val="bg1"/>
                          </a:solidFill>
                        </a:rPr>
                        <a:t>Meta Nacional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800" dirty="0"/>
                    </a:p>
                  </a:txBody>
                  <a:tcPr>
                    <a:solidFill>
                      <a:srgbClr val="FF07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" dirty="0">
                          <a:solidFill>
                            <a:schemeClr val="bg1"/>
                          </a:solidFill>
                        </a:rPr>
                        <a:t>Meta GSPC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800" dirty="0"/>
                    </a:p>
                  </a:txBody>
                  <a:tcPr>
                    <a:solidFill>
                      <a:srgbClr val="FF37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" dirty="0">
                          <a:solidFill>
                            <a:schemeClr val="bg1"/>
                          </a:solidFill>
                        </a:rPr>
                        <a:t>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705579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800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" dirty="0">
                          <a:solidFill>
                            <a:schemeClr val="bg1"/>
                          </a:solidFill>
                        </a:rPr>
                        <a:t>Governo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98664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800" dirty="0"/>
                    </a:p>
                  </a:txBody>
                  <a:tcPr>
                    <a:solidFill>
                      <a:srgbClr val="995D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" dirty="0">
                          <a:solidFill>
                            <a:schemeClr val="bg1"/>
                          </a:solidFill>
                        </a:rPr>
                        <a:t>Privado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03752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800" dirty="0"/>
                    </a:p>
                  </a:txBody>
                  <a:tcPr>
                    <a:solidFill>
                      <a:srgbClr val="00B7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" dirty="0">
                          <a:solidFill>
                            <a:schemeClr val="bg1"/>
                          </a:solidFill>
                        </a:rPr>
                        <a:t>Ensino e Pesquisa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078308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800" dirty="0"/>
                    </a:p>
                  </a:txBody>
                  <a:tcPr>
                    <a:solidFill>
                      <a:srgbClr val="FAAFB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" dirty="0">
                          <a:solidFill>
                            <a:schemeClr val="bg1"/>
                          </a:solidFill>
                        </a:rPr>
                        <a:t>Jardim Botânico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721323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830DD673-1E98-4BE5-B6BD-6D798A9159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833851"/>
              </p:ext>
            </p:extLst>
          </p:nvPr>
        </p:nvGraphicFramePr>
        <p:xfrm>
          <a:off x="220983" y="4739572"/>
          <a:ext cx="1480008" cy="216584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Ações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2027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6FBBB96-1CF4-43DB-ADB9-E0EEFA48B1DB}"/>
              </a:ext>
            </a:extLst>
          </p:cNvPr>
          <p:cNvSpPr txBox="1"/>
          <p:nvPr/>
        </p:nvSpPr>
        <p:spPr>
          <a:xfrm>
            <a:off x="1276709" y="1407669"/>
            <a:ext cx="92992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highlight>
                  <a:srgbClr val="FFFF00"/>
                </a:highlight>
              </a:rPr>
              <a:t>Meta 16</a:t>
            </a:r>
            <a:r>
              <a:rPr lang="pt-BR" sz="2800" dirty="0"/>
              <a:t>: Instituições, redes de trabalho e parcerias para a conservação de plantas estabelecidas ou fortalecidas em nível nacional, regional e internacional para atingir os objetivos da presente estratégia.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38FD22D-6053-4D18-9BFD-8975B73A42F4}"/>
              </a:ext>
            </a:extLst>
          </p:cNvPr>
          <p:cNvSpPr txBox="1"/>
          <p:nvPr/>
        </p:nvSpPr>
        <p:spPr>
          <a:xfrm>
            <a:off x="1276709" y="3764325"/>
            <a:ext cx="92992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highlight>
                  <a:srgbClr val="FFFF00"/>
                </a:highlight>
              </a:rPr>
              <a:t>Pergunta</a:t>
            </a:r>
            <a:r>
              <a:rPr lang="pt-BR" sz="2800" dirty="0"/>
              <a:t>: Instituições, redes de trabalho e parcerias para a conservação de plantas </a:t>
            </a:r>
            <a:r>
              <a:rPr lang="pt-BR" sz="2800" dirty="0">
                <a:highlight>
                  <a:srgbClr val="00FFFF"/>
                </a:highlight>
              </a:rPr>
              <a:t>{estão, foram}</a:t>
            </a:r>
            <a:r>
              <a:rPr lang="pt-BR" sz="2800" dirty="0"/>
              <a:t> estabelecidas ou fortalecidas em nível nacional </a:t>
            </a:r>
            <a:r>
              <a:rPr lang="pt-BR" sz="2800" dirty="0">
                <a:highlight>
                  <a:srgbClr val="00FFFF"/>
                </a:highlight>
              </a:rPr>
              <a:t>e</a:t>
            </a:r>
            <a:r>
              <a:rPr lang="pt-BR" sz="2800" dirty="0"/>
              <a:t> regional </a:t>
            </a:r>
            <a:r>
              <a:rPr lang="pt-BR" sz="2800" strike="sngStrike" dirty="0">
                <a:highlight>
                  <a:srgbClr val="00FFFF"/>
                </a:highlight>
              </a:rPr>
              <a:t>e internacional </a:t>
            </a:r>
            <a:r>
              <a:rPr lang="pt-BR" sz="2800" dirty="0"/>
              <a:t>para atingir os objetivos da presente estratégia?</a:t>
            </a:r>
          </a:p>
        </p:txBody>
      </p:sp>
    </p:spTree>
    <p:extLst>
      <p:ext uri="{BB962C8B-B14F-4D97-AF65-F5344CB8AC3E}">
        <p14:creationId xmlns:p14="http://schemas.microsoft.com/office/powerpoint/2010/main" val="120347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46DCA7D6-0C89-4452-9E83-54CB6FF9ECC7}"/>
              </a:ext>
            </a:extLst>
          </p:cNvPr>
          <p:cNvSpPr txBox="1"/>
          <p:nvPr/>
        </p:nvSpPr>
        <p:spPr>
          <a:xfrm>
            <a:off x="206402" y="182771"/>
            <a:ext cx="236058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GSPC – Meta 13</a:t>
            </a:r>
          </a:p>
          <a:p>
            <a:r>
              <a:rPr lang="pt-BR" sz="1200" dirty="0">
                <a:solidFill>
                  <a:schemeClr val="bg1"/>
                </a:solidFill>
              </a:rPr>
              <a:t>“Conhecimento indígena e</a:t>
            </a:r>
          </a:p>
          <a:p>
            <a:r>
              <a:rPr lang="pt-BR" sz="1200" dirty="0">
                <a:solidFill>
                  <a:schemeClr val="bg1"/>
                </a:solidFill>
              </a:rPr>
              <a:t>local, inovações e práticas</a:t>
            </a:r>
          </a:p>
          <a:p>
            <a:r>
              <a:rPr lang="pt-BR" sz="1200" dirty="0">
                <a:solidFill>
                  <a:schemeClr val="bg1"/>
                </a:solidFill>
              </a:rPr>
              <a:t>associadas ao uso de recursos de</a:t>
            </a:r>
          </a:p>
          <a:p>
            <a:r>
              <a:rPr lang="pt-BR" sz="1200" dirty="0">
                <a:solidFill>
                  <a:schemeClr val="bg1"/>
                </a:solidFill>
              </a:rPr>
              <a:t>plantas mantidas ou</a:t>
            </a:r>
          </a:p>
          <a:p>
            <a:r>
              <a:rPr lang="pt-BR" sz="1200" dirty="0">
                <a:solidFill>
                  <a:schemeClr val="bg1"/>
                </a:solidFill>
              </a:rPr>
              <a:t>intensificadas, conforme</a:t>
            </a:r>
          </a:p>
          <a:p>
            <a:r>
              <a:rPr lang="pt-BR" sz="1200" dirty="0">
                <a:solidFill>
                  <a:schemeClr val="bg1"/>
                </a:solidFill>
              </a:rPr>
              <a:t>apropriado, de modo a apoiar o</a:t>
            </a:r>
          </a:p>
          <a:p>
            <a:r>
              <a:rPr lang="pt-BR" sz="1200" dirty="0">
                <a:solidFill>
                  <a:schemeClr val="bg1"/>
                </a:solidFill>
              </a:rPr>
              <a:t>uso habitual destes recursos,</a:t>
            </a:r>
          </a:p>
          <a:p>
            <a:r>
              <a:rPr lang="pt-BR" sz="1200" dirty="0">
                <a:solidFill>
                  <a:schemeClr val="bg1"/>
                </a:solidFill>
              </a:rPr>
              <a:t>meios de vida sustentáveis,</a:t>
            </a:r>
          </a:p>
          <a:p>
            <a:r>
              <a:rPr lang="pt-BR" sz="1200" dirty="0">
                <a:solidFill>
                  <a:schemeClr val="bg1"/>
                </a:solidFill>
              </a:rPr>
              <a:t>segurança alimentar e saúde local”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1C6FEF0-8416-4F0E-9479-3D16CAFCCDCC}"/>
              </a:ext>
            </a:extLst>
          </p:cNvPr>
          <p:cNvSpPr txBox="1"/>
          <p:nvPr/>
        </p:nvSpPr>
        <p:spPr>
          <a:xfrm>
            <a:off x="206402" y="2587609"/>
            <a:ext cx="1651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Relação:</a:t>
            </a:r>
          </a:p>
          <a:p>
            <a:r>
              <a:rPr lang="pt-BR" sz="1600" dirty="0">
                <a:solidFill>
                  <a:schemeClr val="bg1"/>
                </a:solidFill>
              </a:rPr>
              <a:t>Meta Nacional 18</a:t>
            </a:r>
            <a:endParaRPr lang="pt-BR" sz="1000" dirty="0">
              <a:solidFill>
                <a:schemeClr val="bg1"/>
              </a:solidFill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2F2FD572-E1B2-4DD2-8811-7198526A3A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150159"/>
              </p:ext>
            </p:extLst>
          </p:nvPr>
        </p:nvGraphicFramePr>
        <p:xfrm>
          <a:off x="206402" y="5435330"/>
          <a:ext cx="1480008" cy="866336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Ensino e Pesquisa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Governamental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384518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ONG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2712899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Jardim Botânico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7947119"/>
                  </a:ext>
                </a:extLst>
              </a:tr>
            </a:tbl>
          </a:graphicData>
        </a:graphic>
      </p:graphicFrame>
      <p:pic>
        <p:nvPicPr>
          <p:cNvPr id="9" name="Imagem 8">
            <a:extLst>
              <a:ext uri="{FF2B5EF4-FFF2-40B4-BE49-F238E27FC236}">
                <a16:creationId xmlns:a16="http://schemas.microsoft.com/office/drawing/2014/main" id="{2E397893-4FD8-4091-831F-07462A421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EA88E900-47D8-4CA9-B2E1-07589DCF2E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464197"/>
              </p:ext>
            </p:extLst>
          </p:nvPr>
        </p:nvGraphicFramePr>
        <p:xfrm>
          <a:off x="10576874" y="3218202"/>
          <a:ext cx="1197632" cy="9983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127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944505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000" b="1" dirty="0">
                          <a:solidFill>
                            <a:schemeClr val="bg1"/>
                          </a:solidFill>
                        </a:rPr>
                        <a:t>Arestas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3F75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923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– 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80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Institucional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</a:tbl>
          </a:graphicData>
        </a:graphic>
      </p:graphicFrame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B5482CC4-04CD-431D-9555-818B78C20C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529629"/>
              </p:ext>
            </p:extLst>
          </p:nvPr>
        </p:nvGraphicFramePr>
        <p:xfrm>
          <a:off x="10576874" y="201354"/>
          <a:ext cx="1426289" cy="20884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8046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1178243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000" b="1" dirty="0">
                          <a:solidFill>
                            <a:schemeClr val="bg1"/>
                          </a:solidFill>
                        </a:rPr>
                        <a:t>Nós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7F2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84C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Nacional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07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GSPC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37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705579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Governo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98664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B7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Ensino e Pesquisa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078308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AAFB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Jardim Botânico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721323"/>
                  </a:ext>
                </a:extLst>
              </a:tr>
            </a:tbl>
          </a:graphicData>
        </a:graphic>
      </p:graphicFrame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ACC43D50-8CB1-4A4C-A70D-0E49CC17FE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191776"/>
              </p:ext>
            </p:extLst>
          </p:nvPr>
        </p:nvGraphicFramePr>
        <p:xfrm>
          <a:off x="220983" y="4739572"/>
          <a:ext cx="1480008" cy="216584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Ações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8640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84712A8D-B2A0-4E3C-B6DD-CF7676E785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415340"/>
              </p:ext>
            </p:extLst>
          </p:nvPr>
        </p:nvGraphicFramePr>
        <p:xfrm>
          <a:off x="10282269" y="441787"/>
          <a:ext cx="1406361" cy="18826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1198081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Nós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E475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859D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Nacional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07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GSPC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37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705579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B11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Governo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98664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B7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Ensino e Pesquisa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078308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5982A008-832F-48F9-950F-57DC4F125A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612434"/>
              </p:ext>
            </p:extLst>
          </p:nvPr>
        </p:nvGraphicFramePr>
        <p:xfrm>
          <a:off x="10281833" y="2754378"/>
          <a:ext cx="1355811" cy="10822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1147531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Arestas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3F75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923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– 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80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Institucional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46DCA7D6-0C89-4452-9E83-54CB6FF9ECC7}"/>
              </a:ext>
            </a:extLst>
          </p:cNvPr>
          <p:cNvSpPr txBox="1"/>
          <p:nvPr/>
        </p:nvSpPr>
        <p:spPr>
          <a:xfrm>
            <a:off x="206402" y="182771"/>
            <a:ext cx="21749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GSPC – Meta 12</a:t>
            </a:r>
          </a:p>
          <a:p>
            <a:r>
              <a:rPr lang="pt-BR" sz="1200" dirty="0">
                <a:solidFill>
                  <a:schemeClr val="bg1"/>
                </a:solidFill>
              </a:rPr>
              <a:t>“Todos os produtos à base de</a:t>
            </a:r>
          </a:p>
          <a:p>
            <a:r>
              <a:rPr lang="pt-BR" sz="1200" dirty="0">
                <a:solidFill>
                  <a:schemeClr val="bg1"/>
                </a:solidFill>
              </a:rPr>
              <a:t>coleta de plantas silvestres</a:t>
            </a:r>
          </a:p>
          <a:p>
            <a:r>
              <a:rPr lang="pt-BR" sz="1200" dirty="0">
                <a:solidFill>
                  <a:schemeClr val="bg1"/>
                </a:solidFill>
              </a:rPr>
              <a:t>provenientes de atividades</a:t>
            </a:r>
          </a:p>
          <a:p>
            <a:r>
              <a:rPr lang="pt-BR" sz="1200" dirty="0">
                <a:solidFill>
                  <a:schemeClr val="bg1"/>
                </a:solidFill>
              </a:rPr>
              <a:t>sustentáveis”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1C6FEF0-8416-4F0E-9479-3D16CAFCCDCC}"/>
              </a:ext>
            </a:extLst>
          </p:cNvPr>
          <p:cNvSpPr txBox="1"/>
          <p:nvPr/>
        </p:nvSpPr>
        <p:spPr>
          <a:xfrm>
            <a:off x="206402" y="2587609"/>
            <a:ext cx="15468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Relação:</a:t>
            </a:r>
          </a:p>
          <a:p>
            <a:r>
              <a:rPr lang="pt-BR" sz="1600" dirty="0">
                <a:solidFill>
                  <a:schemeClr val="bg1"/>
                </a:solidFill>
              </a:rPr>
              <a:t>Meta Nacional 4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240C4B6-074B-4E4D-B92A-2BC270CCA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59" y="290933"/>
            <a:ext cx="6409641" cy="6232416"/>
          </a:xfrm>
          <a:prstGeom prst="rect">
            <a:avLst/>
          </a:prstGeom>
        </p:spPr>
      </p:pic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2DFC26BF-3C97-411B-B76F-278CD86CC9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199629"/>
              </p:ext>
            </p:extLst>
          </p:nvPr>
        </p:nvGraphicFramePr>
        <p:xfrm>
          <a:off x="206402" y="5520171"/>
          <a:ext cx="1480008" cy="649752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Ensino e Pesquisa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Governamental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384518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ONG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2712899"/>
                  </a:ext>
                </a:extLst>
              </a:tr>
            </a:tbl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4344F69A-DD4C-4F3A-809D-20ECA09496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79558"/>
              </p:ext>
            </p:extLst>
          </p:nvPr>
        </p:nvGraphicFramePr>
        <p:xfrm>
          <a:off x="220983" y="4739572"/>
          <a:ext cx="1480008" cy="216584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Ações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3041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84712A8D-B2A0-4E3C-B6DD-CF7676E785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756990"/>
              </p:ext>
            </p:extLst>
          </p:nvPr>
        </p:nvGraphicFramePr>
        <p:xfrm>
          <a:off x="10505590" y="409014"/>
          <a:ext cx="1347897" cy="24162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1139617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Nós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E475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859D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Nacional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07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GSPC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37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705579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B11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Governo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98664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B7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Ensino e Pesquisa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078308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1106A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Iniciativa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639298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AAE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Jardim Botânico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668831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46DCA7D6-0C89-4452-9E83-54CB6FF9ECC7}"/>
              </a:ext>
            </a:extLst>
          </p:cNvPr>
          <p:cNvSpPr txBox="1"/>
          <p:nvPr/>
        </p:nvSpPr>
        <p:spPr>
          <a:xfrm>
            <a:off x="206402" y="182771"/>
            <a:ext cx="22985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GSPC – Meta 11</a:t>
            </a:r>
          </a:p>
          <a:p>
            <a:r>
              <a:rPr lang="pt-BR" sz="1200" dirty="0">
                <a:solidFill>
                  <a:schemeClr val="bg1"/>
                </a:solidFill>
              </a:rPr>
              <a:t>“Nenhuma espécie da flora</a:t>
            </a:r>
          </a:p>
          <a:p>
            <a:r>
              <a:rPr lang="pt-BR" sz="1200" dirty="0">
                <a:solidFill>
                  <a:schemeClr val="bg1"/>
                </a:solidFill>
              </a:rPr>
              <a:t>silvestre ameaçada pelo comércio</a:t>
            </a:r>
          </a:p>
          <a:p>
            <a:r>
              <a:rPr lang="pt-BR" sz="1200" dirty="0">
                <a:solidFill>
                  <a:schemeClr val="bg1"/>
                </a:solidFill>
              </a:rPr>
              <a:t>internacional”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1C6FEF0-8416-4F0E-9479-3D16CAFCCDCC}"/>
              </a:ext>
            </a:extLst>
          </p:cNvPr>
          <p:cNvSpPr txBox="1"/>
          <p:nvPr/>
        </p:nvSpPr>
        <p:spPr>
          <a:xfrm>
            <a:off x="206402" y="2587609"/>
            <a:ext cx="1651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Relação:</a:t>
            </a:r>
          </a:p>
          <a:p>
            <a:r>
              <a:rPr lang="pt-BR" sz="1600" dirty="0">
                <a:solidFill>
                  <a:schemeClr val="bg1"/>
                </a:solidFill>
              </a:rPr>
              <a:t>Meta Nacional 12</a:t>
            </a:r>
            <a:endParaRPr lang="pt-BR" sz="1000" dirty="0">
              <a:solidFill>
                <a:schemeClr val="bg1"/>
              </a:solidFill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9100E6F2-EE15-4A95-AA71-44BC124F2D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327768"/>
              </p:ext>
            </p:extLst>
          </p:nvPr>
        </p:nvGraphicFramePr>
        <p:xfrm>
          <a:off x="206402" y="5369342"/>
          <a:ext cx="1480008" cy="1082920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Ensino e Pesquisa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Governamental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384518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ONG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2712899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Jardim Botânico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8213791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Iniciativa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6281511"/>
                  </a:ext>
                </a:extLst>
              </a:tr>
            </a:tbl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10613EA0-6A05-4230-BD9A-8853E3A20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F9E3F295-67D4-45D3-B808-4224994055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364918"/>
              </p:ext>
            </p:extLst>
          </p:nvPr>
        </p:nvGraphicFramePr>
        <p:xfrm>
          <a:off x="10505590" y="3291609"/>
          <a:ext cx="1224958" cy="20655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1455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1013503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000" b="1" dirty="0">
                          <a:solidFill>
                            <a:schemeClr val="bg1"/>
                          </a:solidFill>
                        </a:rPr>
                        <a:t>Arestas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3F75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923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– 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80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Institucional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E6E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Técnico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404507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3E8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Coordenação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721617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Missão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744365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1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Infraestrutura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47344"/>
                  </a:ext>
                </a:extLst>
              </a:tr>
            </a:tbl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B8EC7FD2-985F-4224-AE9C-F97F5085B6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030760"/>
              </p:ext>
            </p:extLst>
          </p:nvPr>
        </p:nvGraphicFramePr>
        <p:xfrm>
          <a:off x="220983" y="4739572"/>
          <a:ext cx="1480008" cy="216584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Ações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9463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84712A8D-B2A0-4E3C-B6DD-CF7676E785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730316"/>
              </p:ext>
            </p:extLst>
          </p:nvPr>
        </p:nvGraphicFramePr>
        <p:xfrm>
          <a:off x="10542294" y="305319"/>
          <a:ext cx="1347385" cy="18826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1139105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Nós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E475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859D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Nacional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07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GSPC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37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705579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B11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Governo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98664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1106A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Iniciativa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639298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5982A008-832F-48F9-950F-57DC4F125A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369079"/>
              </p:ext>
            </p:extLst>
          </p:nvPr>
        </p:nvGraphicFramePr>
        <p:xfrm>
          <a:off x="10542294" y="2941552"/>
          <a:ext cx="1366916" cy="15928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1158636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400" b="1" dirty="0">
                          <a:solidFill>
                            <a:schemeClr val="bg1"/>
                          </a:solidFill>
                        </a:rPr>
                        <a:t>Arestas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48843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B5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– 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80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Institucional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3E8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Coordenação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721617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Missão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744365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46DCA7D6-0C89-4452-9E83-54CB6FF9ECC7}"/>
              </a:ext>
            </a:extLst>
          </p:cNvPr>
          <p:cNvSpPr txBox="1"/>
          <p:nvPr/>
        </p:nvSpPr>
        <p:spPr>
          <a:xfrm>
            <a:off x="206402" y="182771"/>
            <a:ext cx="22629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GSPC – Meta 10</a:t>
            </a:r>
          </a:p>
          <a:p>
            <a:r>
              <a:rPr lang="pt-BR" sz="1200" dirty="0">
                <a:solidFill>
                  <a:schemeClr val="bg1"/>
                </a:solidFill>
              </a:rPr>
              <a:t>“Planos de manejo efetivo</a:t>
            </a:r>
          </a:p>
          <a:p>
            <a:r>
              <a:rPr lang="pt-BR" sz="1200" dirty="0">
                <a:solidFill>
                  <a:schemeClr val="bg1"/>
                </a:solidFill>
              </a:rPr>
              <a:t>implementados para evitar novas</a:t>
            </a:r>
          </a:p>
          <a:p>
            <a:r>
              <a:rPr lang="pt-BR" sz="1200" dirty="0">
                <a:solidFill>
                  <a:schemeClr val="bg1"/>
                </a:solidFill>
              </a:rPr>
              <a:t>invasões biológicas e para</a:t>
            </a:r>
          </a:p>
          <a:p>
            <a:r>
              <a:rPr lang="pt-BR" sz="1200" dirty="0">
                <a:solidFill>
                  <a:schemeClr val="bg1"/>
                </a:solidFill>
              </a:rPr>
              <a:t>manejar áreas invadidas</a:t>
            </a:r>
          </a:p>
          <a:p>
            <a:r>
              <a:rPr lang="pt-BR" sz="1200" dirty="0">
                <a:solidFill>
                  <a:schemeClr val="bg1"/>
                </a:solidFill>
              </a:rPr>
              <a:t>importantes para a diversidade</a:t>
            </a:r>
          </a:p>
          <a:p>
            <a:r>
              <a:rPr lang="pt-BR" sz="1200" dirty="0">
                <a:solidFill>
                  <a:schemeClr val="bg1"/>
                </a:solidFill>
              </a:rPr>
              <a:t>de plantas”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1C6FEF0-8416-4F0E-9479-3D16CAFCCDCC}"/>
              </a:ext>
            </a:extLst>
          </p:cNvPr>
          <p:cNvSpPr txBox="1"/>
          <p:nvPr/>
        </p:nvSpPr>
        <p:spPr>
          <a:xfrm>
            <a:off x="206402" y="2587609"/>
            <a:ext cx="15468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Relação:</a:t>
            </a:r>
          </a:p>
          <a:p>
            <a:r>
              <a:rPr lang="pt-BR" sz="1600" dirty="0">
                <a:solidFill>
                  <a:schemeClr val="bg1"/>
                </a:solidFill>
              </a:rPr>
              <a:t>Meta Nacional 9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9" name="Imagem 8" descr="Uma imagem contendo interior, pipa, mesa, voando&#10;&#10;Descrição gerada com muito alta confiança">
            <a:extLst>
              <a:ext uri="{FF2B5EF4-FFF2-40B4-BE49-F238E27FC236}">
                <a16:creationId xmlns:a16="http://schemas.microsoft.com/office/drawing/2014/main" id="{716A8DC7-B9FC-44FA-B0F0-F0FAB61AE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559" y="0"/>
            <a:ext cx="7672881" cy="6858000"/>
          </a:xfrm>
          <a:prstGeom prst="rect">
            <a:avLst/>
          </a:prstGeom>
        </p:spPr>
      </p:pic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C60257B5-44F4-433D-ACA8-DE03F14B82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073972"/>
              </p:ext>
            </p:extLst>
          </p:nvPr>
        </p:nvGraphicFramePr>
        <p:xfrm>
          <a:off x="206402" y="5571663"/>
          <a:ext cx="1480008" cy="649752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Governamental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384518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ONG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2712899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Iniciativa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2489357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7EE254FB-39C0-4BAB-9A43-FA0F60392B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286870"/>
              </p:ext>
            </p:extLst>
          </p:nvPr>
        </p:nvGraphicFramePr>
        <p:xfrm>
          <a:off x="220983" y="4739572"/>
          <a:ext cx="1480008" cy="216584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Ações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0842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E342BAC-0E32-4503-9E38-D3E5B9DC8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847" y="0"/>
            <a:ext cx="685800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1C6FEF0-8416-4F0E-9479-3D16CAFCCDCC}"/>
              </a:ext>
            </a:extLst>
          </p:cNvPr>
          <p:cNvSpPr txBox="1"/>
          <p:nvPr/>
        </p:nvSpPr>
        <p:spPr>
          <a:xfrm>
            <a:off x="143618" y="2186657"/>
            <a:ext cx="12880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Relação:</a:t>
            </a:r>
          </a:p>
          <a:p>
            <a:r>
              <a:rPr lang="pt-BR" sz="1200" dirty="0">
                <a:solidFill>
                  <a:schemeClr val="bg1"/>
                </a:solidFill>
              </a:rPr>
              <a:t>Meta Nacional 13</a:t>
            </a:r>
            <a:endParaRPr lang="pt-BR" sz="800" dirty="0">
              <a:solidFill>
                <a:schemeClr val="bg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6DCA7D6-0C89-4452-9E83-54CB6FF9ECC7}"/>
              </a:ext>
            </a:extLst>
          </p:cNvPr>
          <p:cNvSpPr txBox="1"/>
          <p:nvPr/>
        </p:nvSpPr>
        <p:spPr>
          <a:xfrm>
            <a:off x="149841" y="113435"/>
            <a:ext cx="19672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GSPC – Meta 9</a:t>
            </a:r>
          </a:p>
          <a:p>
            <a:r>
              <a:rPr lang="pt-BR" sz="1000" dirty="0">
                <a:solidFill>
                  <a:schemeClr val="bg1"/>
                </a:solidFill>
              </a:rPr>
              <a:t>“70% da diversidade genética</a:t>
            </a:r>
          </a:p>
          <a:p>
            <a:r>
              <a:rPr lang="pt-BR" sz="1000" dirty="0">
                <a:solidFill>
                  <a:schemeClr val="bg1"/>
                </a:solidFill>
              </a:rPr>
              <a:t>de culturas conservado,</a:t>
            </a:r>
          </a:p>
          <a:p>
            <a:r>
              <a:rPr lang="pt-BR" sz="1000" dirty="0">
                <a:solidFill>
                  <a:schemeClr val="bg1"/>
                </a:solidFill>
              </a:rPr>
              <a:t>incluindo suas variações</a:t>
            </a:r>
          </a:p>
          <a:p>
            <a:r>
              <a:rPr lang="pt-BR" sz="1000" dirty="0">
                <a:solidFill>
                  <a:schemeClr val="bg1"/>
                </a:solidFill>
              </a:rPr>
              <a:t>silvestres e outras</a:t>
            </a:r>
          </a:p>
          <a:p>
            <a:r>
              <a:rPr lang="pt-BR" sz="1000" dirty="0">
                <a:solidFill>
                  <a:schemeClr val="bg1"/>
                </a:solidFill>
              </a:rPr>
              <a:t>socioeconomicamente relevantes,</a:t>
            </a:r>
          </a:p>
          <a:p>
            <a:r>
              <a:rPr lang="pt-BR" sz="1000" dirty="0">
                <a:solidFill>
                  <a:schemeClr val="bg1"/>
                </a:solidFill>
              </a:rPr>
              <a:t>respeitando, preservando e</a:t>
            </a:r>
          </a:p>
          <a:p>
            <a:r>
              <a:rPr lang="pt-BR" sz="1000" dirty="0">
                <a:solidFill>
                  <a:schemeClr val="bg1"/>
                </a:solidFill>
              </a:rPr>
              <a:t>assegurando o conhecimento</a:t>
            </a:r>
          </a:p>
          <a:p>
            <a:r>
              <a:rPr lang="pt-BR" sz="1000" dirty="0">
                <a:solidFill>
                  <a:schemeClr val="bg1"/>
                </a:solidFill>
              </a:rPr>
              <a:t>indígena e local relacionado”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5982A008-832F-48F9-950F-57DC4F125A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214664"/>
              </p:ext>
            </p:extLst>
          </p:nvPr>
        </p:nvGraphicFramePr>
        <p:xfrm>
          <a:off x="10542733" y="3155855"/>
          <a:ext cx="1224958" cy="15319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1455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1013503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000" b="1" dirty="0">
                          <a:solidFill>
                            <a:schemeClr val="bg1"/>
                          </a:solidFill>
                        </a:rPr>
                        <a:t>Arestas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3F75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923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– 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80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Institucional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Missão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744365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1A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Infraestrutura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90057"/>
                  </a:ext>
                </a:extLst>
              </a:tr>
            </a:tbl>
          </a:graphicData>
        </a:graphic>
      </p:graphicFrame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84712A8D-B2A0-4E3C-B6DD-CF7676E785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438077"/>
              </p:ext>
            </p:extLst>
          </p:nvPr>
        </p:nvGraphicFramePr>
        <p:xfrm>
          <a:off x="10542733" y="113435"/>
          <a:ext cx="1460430" cy="23552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1252150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000" b="1" dirty="0">
                          <a:solidFill>
                            <a:schemeClr val="bg1"/>
                          </a:solidFill>
                        </a:rPr>
                        <a:t>Nós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7F2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84C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Nacional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07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GSPC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37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705579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Governo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98664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B7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Ensino e Pesquisa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078308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1106A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Iniciativa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9959209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AAE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Jardim Botânico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422407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94126141-68B7-4608-9ED0-710056DC6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532113"/>
              </p:ext>
            </p:extLst>
          </p:nvPr>
        </p:nvGraphicFramePr>
        <p:xfrm>
          <a:off x="220983" y="5342752"/>
          <a:ext cx="1480008" cy="1082920"/>
        </p:xfrm>
        <a:graphic>
          <a:graphicData uri="http://schemas.openxmlformats.org/drawingml/2006/table">
            <a:tbl>
              <a:tblPr/>
              <a:tblGrid>
                <a:gridCol w="1161648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18360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Ensino e Pesquisa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Governamental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384518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ONG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2712899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Jardim Botânico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44193542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Iniciativa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6825240"/>
                  </a:ext>
                </a:extLst>
              </a:tr>
            </a:tbl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76BC779D-326B-4431-9E84-E3337E48C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6990"/>
              </p:ext>
            </p:extLst>
          </p:nvPr>
        </p:nvGraphicFramePr>
        <p:xfrm>
          <a:off x="220983" y="4739572"/>
          <a:ext cx="1480008" cy="216584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Ações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2174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D1C6FEF0-8416-4F0E-9479-3D16CAFCCDCC}"/>
              </a:ext>
            </a:extLst>
          </p:cNvPr>
          <p:cNvSpPr txBox="1"/>
          <p:nvPr/>
        </p:nvSpPr>
        <p:spPr>
          <a:xfrm>
            <a:off x="149841" y="1638161"/>
            <a:ext cx="12880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Relação:</a:t>
            </a:r>
          </a:p>
          <a:p>
            <a:r>
              <a:rPr lang="pt-BR" sz="1200" dirty="0">
                <a:solidFill>
                  <a:schemeClr val="bg1"/>
                </a:solidFill>
              </a:rPr>
              <a:t>Meta Nacional 12</a:t>
            </a:r>
          </a:p>
          <a:p>
            <a:r>
              <a:rPr lang="pt-BR" sz="1200" dirty="0">
                <a:solidFill>
                  <a:schemeClr val="bg1"/>
                </a:solidFill>
              </a:rPr>
              <a:t>Meta Nacional 13</a:t>
            </a:r>
          </a:p>
          <a:p>
            <a:r>
              <a:rPr lang="pt-BR" sz="1200" dirty="0">
                <a:solidFill>
                  <a:schemeClr val="bg1"/>
                </a:solidFill>
              </a:rPr>
              <a:t>Meta Nacional 15</a:t>
            </a:r>
            <a:endParaRPr lang="pt-BR" sz="800" dirty="0">
              <a:solidFill>
                <a:schemeClr val="bg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6DCA7D6-0C89-4452-9E83-54CB6FF9ECC7}"/>
              </a:ext>
            </a:extLst>
          </p:cNvPr>
          <p:cNvSpPr txBox="1"/>
          <p:nvPr/>
        </p:nvSpPr>
        <p:spPr>
          <a:xfrm>
            <a:off x="149841" y="113435"/>
            <a:ext cx="200888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GSPC – Meta 8</a:t>
            </a:r>
          </a:p>
          <a:p>
            <a:r>
              <a:rPr lang="pt-BR" sz="1000" dirty="0">
                <a:solidFill>
                  <a:schemeClr val="bg1"/>
                </a:solidFill>
              </a:rPr>
              <a:t>“No mínimo, 75% das espécies</a:t>
            </a:r>
          </a:p>
          <a:p>
            <a:r>
              <a:rPr lang="pt-BR" sz="1000" dirty="0">
                <a:solidFill>
                  <a:schemeClr val="bg1"/>
                </a:solidFill>
              </a:rPr>
              <a:t>de plantas ameaçadas em coleções</a:t>
            </a:r>
          </a:p>
          <a:p>
            <a:r>
              <a:rPr lang="pt-BR" sz="1000" dirty="0" err="1">
                <a:solidFill>
                  <a:schemeClr val="bg1"/>
                </a:solidFill>
              </a:rPr>
              <a:t>ex</a:t>
            </a:r>
            <a:r>
              <a:rPr lang="pt-BR" sz="1000" dirty="0">
                <a:solidFill>
                  <a:schemeClr val="bg1"/>
                </a:solidFill>
              </a:rPr>
              <a:t> situ, de preferência no país</a:t>
            </a:r>
          </a:p>
          <a:p>
            <a:r>
              <a:rPr lang="pt-BR" sz="1000" dirty="0">
                <a:solidFill>
                  <a:schemeClr val="bg1"/>
                </a:solidFill>
              </a:rPr>
              <a:t>de origem, e pelo menos 20%</a:t>
            </a:r>
          </a:p>
          <a:p>
            <a:r>
              <a:rPr lang="pt-BR" sz="1000" dirty="0">
                <a:solidFill>
                  <a:schemeClr val="bg1"/>
                </a:solidFill>
              </a:rPr>
              <a:t>disponibilizado para programas</a:t>
            </a:r>
          </a:p>
          <a:p>
            <a:r>
              <a:rPr lang="pt-BR" sz="1000" dirty="0">
                <a:solidFill>
                  <a:schemeClr val="bg1"/>
                </a:solidFill>
              </a:rPr>
              <a:t>de recuperação e restauração”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5982A008-832F-48F9-950F-57DC4F125A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322299"/>
              </p:ext>
            </p:extLst>
          </p:nvPr>
        </p:nvGraphicFramePr>
        <p:xfrm>
          <a:off x="10646992" y="3887505"/>
          <a:ext cx="1228828" cy="28658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720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969108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000" b="1" dirty="0">
                          <a:solidFill>
                            <a:schemeClr val="bg1"/>
                          </a:solidFill>
                        </a:rPr>
                        <a:t>Arestas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3F75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923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– 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80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Institucional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E6E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Técnico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404507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3E8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Coordenação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721617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Missão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744365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1A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Infraestrutura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654106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4DE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Dados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834082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Gestão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948978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Rede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889840"/>
                  </a:ext>
                </a:extLst>
              </a:tr>
            </a:tbl>
          </a:graphicData>
        </a:graphic>
      </p:graphicFrame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84712A8D-B2A0-4E3C-B6DD-CF7676E785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696291"/>
              </p:ext>
            </p:extLst>
          </p:nvPr>
        </p:nvGraphicFramePr>
        <p:xfrm>
          <a:off x="10646992" y="281261"/>
          <a:ext cx="1197632" cy="31477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989352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000" b="1" dirty="0">
                          <a:solidFill>
                            <a:schemeClr val="bg1"/>
                          </a:solidFill>
                        </a:rPr>
                        <a:t>Nós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7F2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84C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Nacional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07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GSPC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37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705579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Governo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98664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995D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Privado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03752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B7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Ensino e Pesquisa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078308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1106A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Iniciativa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639298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AAFB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Jardim Botânico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721323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Estratégia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408760"/>
                  </a:ext>
                </a:extLst>
              </a:tr>
            </a:tbl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2BF445C5-AEEE-4453-A5E6-984EE33492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222684"/>
              </p:ext>
            </p:extLst>
          </p:nvPr>
        </p:nvGraphicFramePr>
        <p:xfrm>
          <a:off x="220983" y="5275992"/>
          <a:ext cx="1480008" cy="1299504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Ensino e Pesquisa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Governamental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384518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ONG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2712899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Herbário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9982954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Iniciativa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661778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Jardim Botânico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5558559"/>
                  </a:ext>
                </a:extLst>
              </a:tr>
            </a:tbl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4F761A44-EBAE-4935-830B-BAAB35033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00486679-BBFE-4FC1-948D-1563CDFA6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403739"/>
              </p:ext>
            </p:extLst>
          </p:nvPr>
        </p:nvGraphicFramePr>
        <p:xfrm>
          <a:off x="220983" y="4739572"/>
          <a:ext cx="1480008" cy="216584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Ações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517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D1C6FEF0-8416-4F0E-9479-3D16CAFCCDCC}"/>
              </a:ext>
            </a:extLst>
          </p:cNvPr>
          <p:cNvSpPr txBox="1"/>
          <p:nvPr/>
        </p:nvSpPr>
        <p:spPr>
          <a:xfrm>
            <a:off x="149841" y="1638161"/>
            <a:ext cx="12880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Relação:</a:t>
            </a:r>
          </a:p>
          <a:p>
            <a:r>
              <a:rPr lang="pt-BR" sz="1200" dirty="0">
                <a:solidFill>
                  <a:schemeClr val="bg1"/>
                </a:solidFill>
              </a:rPr>
              <a:t>Meta Nacional 12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6DCA7D6-0C89-4452-9E83-54CB6FF9ECC7}"/>
              </a:ext>
            </a:extLst>
          </p:cNvPr>
          <p:cNvSpPr txBox="1"/>
          <p:nvPr/>
        </p:nvSpPr>
        <p:spPr>
          <a:xfrm>
            <a:off x="149841" y="113435"/>
            <a:ext cx="193674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GSPC – Meta 7</a:t>
            </a:r>
          </a:p>
          <a:p>
            <a:r>
              <a:rPr lang="pt-BR" sz="1000" dirty="0">
                <a:solidFill>
                  <a:schemeClr val="bg1"/>
                </a:solidFill>
              </a:rPr>
              <a:t>“No mínimo, 75% das espécies de</a:t>
            </a:r>
          </a:p>
          <a:p>
            <a:r>
              <a:rPr lang="pt-BR" sz="1000" dirty="0">
                <a:solidFill>
                  <a:schemeClr val="bg1"/>
                </a:solidFill>
              </a:rPr>
              <a:t>plantas ameaçadas conhecidas</a:t>
            </a:r>
          </a:p>
          <a:p>
            <a:r>
              <a:rPr lang="pt-BR" sz="1000" dirty="0">
                <a:solidFill>
                  <a:schemeClr val="bg1"/>
                </a:solidFill>
              </a:rPr>
              <a:t>conservado in situ”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5982A008-832F-48F9-950F-57DC4F125A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318064"/>
              </p:ext>
            </p:extLst>
          </p:nvPr>
        </p:nvGraphicFramePr>
        <p:xfrm>
          <a:off x="10754114" y="3849797"/>
          <a:ext cx="1171253" cy="20655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7551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923702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000" b="1" dirty="0">
                          <a:solidFill>
                            <a:schemeClr val="bg1"/>
                          </a:solidFill>
                        </a:rPr>
                        <a:t>Arestas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3F75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923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– 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80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Institucional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E6E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Técnico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404507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3E8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Coordenação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721617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Missão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744365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1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Infraestrutura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410437"/>
                  </a:ext>
                </a:extLst>
              </a:tr>
            </a:tbl>
          </a:graphicData>
        </a:graphic>
      </p:graphicFrame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84712A8D-B2A0-4E3C-B6DD-CF7676E785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365300"/>
              </p:ext>
            </p:extLst>
          </p:nvPr>
        </p:nvGraphicFramePr>
        <p:xfrm>
          <a:off x="10754114" y="281261"/>
          <a:ext cx="1197632" cy="31477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989352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000" b="1" dirty="0">
                          <a:solidFill>
                            <a:schemeClr val="bg1"/>
                          </a:solidFill>
                        </a:rPr>
                        <a:t>Nós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7F2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84C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Nacional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07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GSPC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37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705579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Governo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98664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995D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Privado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03752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B7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Ensino e Pesquisa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078308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1106A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Iniciativa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639298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AAFB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Jardim Botânico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721323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Estratégia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408760"/>
                  </a:ext>
                </a:extLst>
              </a:tr>
            </a:tbl>
          </a:graphicData>
        </a:graphic>
      </p:graphicFrame>
      <p:pic>
        <p:nvPicPr>
          <p:cNvPr id="3" name="Imagem 2" descr="Uma imagem contendo fogos de artifício, objeto ao ar livre&#10;&#10;Descrição gerada com alta confiança">
            <a:extLst>
              <a:ext uri="{FF2B5EF4-FFF2-40B4-BE49-F238E27FC236}">
                <a16:creationId xmlns:a16="http://schemas.microsoft.com/office/drawing/2014/main" id="{61166368-24AE-4ED6-A44C-70D4BD2D5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5E3FE264-ED22-4976-B989-3A78C14FFA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956732"/>
              </p:ext>
            </p:extLst>
          </p:nvPr>
        </p:nvGraphicFramePr>
        <p:xfrm>
          <a:off x="156783" y="5215087"/>
          <a:ext cx="1480008" cy="1082920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Ensino e Pesquisa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Governamental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384518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ONG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2712899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Jardim Botânico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6113054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Iniciativa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5974342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5FCDDD4F-70A3-46F3-AE79-F5A62172EE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46029"/>
              </p:ext>
            </p:extLst>
          </p:nvPr>
        </p:nvGraphicFramePr>
        <p:xfrm>
          <a:off x="156783" y="4665965"/>
          <a:ext cx="1480008" cy="216584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Ações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5489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sentado, luz&#10;&#10;Descrição gerada com alta confiança">
            <a:extLst>
              <a:ext uri="{FF2B5EF4-FFF2-40B4-BE49-F238E27FC236}">
                <a16:creationId xmlns:a16="http://schemas.microsoft.com/office/drawing/2014/main" id="{37422182-7B5F-4A98-BE10-E3C3A808B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524" y="0"/>
            <a:ext cx="8468951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1C6FEF0-8416-4F0E-9479-3D16CAFCCDCC}"/>
              </a:ext>
            </a:extLst>
          </p:cNvPr>
          <p:cNvSpPr txBox="1"/>
          <p:nvPr/>
        </p:nvSpPr>
        <p:spPr>
          <a:xfrm>
            <a:off x="149841" y="1638161"/>
            <a:ext cx="12094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Relação:</a:t>
            </a:r>
          </a:p>
          <a:p>
            <a:r>
              <a:rPr lang="pt-BR" sz="1200" dirty="0">
                <a:solidFill>
                  <a:schemeClr val="bg1"/>
                </a:solidFill>
              </a:rPr>
              <a:t>Meta Nacional 7</a:t>
            </a:r>
          </a:p>
          <a:p>
            <a:r>
              <a:rPr lang="pt-BR" sz="1200" dirty="0">
                <a:solidFill>
                  <a:schemeClr val="bg1"/>
                </a:solidFill>
              </a:rPr>
              <a:t>Meta Nacional 8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6DCA7D6-0C89-4452-9E83-54CB6FF9ECC7}"/>
              </a:ext>
            </a:extLst>
          </p:cNvPr>
          <p:cNvSpPr txBox="1"/>
          <p:nvPr/>
        </p:nvSpPr>
        <p:spPr>
          <a:xfrm>
            <a:off x="149841" y="113435"/>
            <a:ext cx="19639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GSPC – Meta 6</a:t>
            </a:r>
          </a:p>
          <a:p>
            <a:r>
              <a:rPr lang="pt-BR" sz="1000" dirty="0">
                <a:solidFill>
                  <a:schemeClr val="bg1"/>
                </a:solidFill>
              </a:rPr>
              <a:t>“No mínimo, 75% das terras</a:t>
            </a:r>
          </a:p>
          <a:p>
            <a:r>
              <a:rPr lang="pt-BR" sz="1000" dirty="0">
                <a:solidFill>
                  <a:schemeClr val="bg1"/>
                </a:solidFill>
              </a:rPr>
              <a:t>produtivas em cada setor gerido</a:t>
            </a:r>
          </a:p>
          <a:p>
            <a:r>
              <a:rPr lang="pt-BR" sz="1000" dirty="0">
                <a:solidFill>
                  <a:schemeClr val="bg1"/>
                </a:solidFill>
              </a:rPr>
              <a:t>de forma sustentável condizente</a:t>
            </a:r>
          </a:p>
          <a:p>
            <a:r>
              <a:rPr lang="pt-BR" sz="1000" dirty="0">
                <a:solidFill>
                  <a:schemeClr val="bg1"/>
                </a:solidFill>
              </a:rPr>
              <a:t>com a conservação da diversidade</a:t>
            </a:r>
          </a:p>
          <a:p>
            <a:r>
              <a:rPr lang="pt-BR" sz="1000" dirty="0">
                <a:solidFill>
                  <a:schemeClr val="bg1"/>
                </a:solidFill>
              </a:rPr>
              <a:t>vegetal”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5982A008-832F-48F9-950F-57DC4F125A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48071"/>
              </p:ext>
            </p:extLst>
          </p:nvPr>
        </p:nvGraphicFramePr>
        <p:xfrm>
          <a:off x="10562150" y="3878078"/>
          <a:ext cx="1228829" cy="9983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721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969108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000" b="1" dirty="0">
                          <a:solidFill>
                            <a:schemeClr val="bg1"/>
                          </a:solidFill>
                        </a:rPr>
                        <a:t>Arestas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3F75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923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– 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80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Institucional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</a:tbl>
          </a:graphicData>
        </a:graphic>
      </p:graphicFrame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84712A8D-B2A0-4E3C-B6DD-CF7676E785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859560"/>
              </p:ext>
            </p:extLst>
          </p:nvPr>
        </p:nvGraphicFramePr>
        <p:xfrm>
          <a:off x="10562150" y="555160"/>
          <a:ext cx="1441013" cy="18216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0606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1190407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000" b="1" dirty="0">
                          <a:solidFill>
                            <a:schemeClr val="bg1"/>
                          </a:solidFill>
                        </a:rPr>
                        <a:t>Nós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7F2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84C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Nacional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07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GSPC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37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705579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Governo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98664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B7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Ensino e Pesquisa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078308"/>
                  </a:ext>
                </a:extLst>
              </a:tr>
            </a:tbl>
          </a:graphicData>
        </a:graphic>
      </p:graphicFrame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00B1345D-D610-4A49-9800-1293D5D70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442582"/>
              </p:ext>
            </p:extLst>
          </p:nvPr>
        </p:nvGraphicFramePr>
        <p:xfrm>
          <a:off x="149841" y="5567305"/>
          <a:ext cx="1480008" cy="649752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Ensino e Pesquisa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Governamental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384518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ONG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2712899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0E293299-5902-42C0-8C7B-1989B81BE8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508108"/>
              </p:ext>
            </p:extLst>
          </p:nvPr>
        </p:nvGraphicFramePr>
        <p:xfrm>
          <a:off x="149841" y="4768103"/>
          <a:ext cx="1480008" cy="216584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Ações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6766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D1C6FEF0-8416-4F0E-9479-3D16CAFCCDCC}"/>
              </a:ext>
            </a:extLst>
          </p:cNvPr>
          <p:cNvSpPr txBox="1"/>
          <p:nvPr/>
        </p:nvSpPr>
        <p:spPr>
          <a:xfrm>
            <a:off x="149841" y="1638161"/>
            <a:ext cx="12880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Relação:</a:t>
            </a:r>
          </a:p>
          <a:p>
            <a:r>
              <a:rPr lang="pt-BR" sz="1200" dirty="0">
                <a:solidFill>
                  <a:schemeClr val="bg1"/>
                </a:solidFill>
              </a:rPr>
              <a:t>Meta Nacional 5</a:t>
            </a:r>
          </a:p>
          <a:p>
            <a:r>
              <a:rPr lang="pt-BR" sz="1200" dirty="0">
                <a:solidFill>
                  <a:schemeClr val="bg1"/>
                </a:solidFill>
              </a:rPr>
              <a:t>Meta Nacional 11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6DCA7D6-0C89-4452-9E83-54CB6FF9ECC7}"/>
              </a:ext>
            </a:extLst>
          </p:cNvPr>
          <p:cNvSpPr txBox="1"/>
          <p:nvPr/>
        </p:nvSpPr>
        <p:spPr>
          <a:xfrm>
            <a:off x="149841" y="113435"/>
            <a:ext cx="1904689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GSPC – Meta 5</a:t>
            </a:r>
          </a:p>
          <a:p>
            <a:r>
              <a:rPr lang="pt-BR" sz="1000" dirty="0">
                <a:solidFill>
                  <a:schemeClr val="bg1"/>
                </a:solidFill>
              </a:rPr>
              <a:t>“No mínimo, 75% das áreas</a:t>
            </a:r>
          </a:p>
          <a:p>
            <a:r>
              <a:rPr lang="pt-BR" sz="1000" dirty="0">
                <a:solidFill>
                  <a:schemeClr val="bg1"/>
                </a:solidFill>
              </a:rPr>
              <a:t>mais importantes para a</a:t>
            </a:r>
          </a:p>
          <a:p>
            <a:r>
              <a:rPr lang="pt-BR" sz="1000" dirty="0">
                <a:solidFill>
                  <a:schemeClr val="bg1"/>
                </a:solidFill>
              </a:rPr>
              <a:t>diversidade de plantas de cada</a:t>
            </a:r>
          </a:p>
          <a:p>
            <a:r>
              <a:rPr lang="pt-BR" sz="1000" dirty="0">
                <a:solidFill>
                  <a:schemeClr val="bg1"/>
                </a:solidFill>
              </a:rPr>
              <a:t>região ecológica protegido e</a:t>
            </a:r>
          </a:p>
          <a:p>
            <a:r>
              <a:rPr lang="pt-BR" sz="1000" dirty="0">
                <a:solidFill>
                  <a:schemeClr val="bg1"/>
                </a:solidFill>
              </a:rPr>
              <a:t>efetivamente manejado para a</a:t>
            </a:r>
          </a:p>
          <a:p>
            <a:r>
              <a:rPr lang="pt-BR" sz="1000" dirty="0">
                <a:solidFill>
                  <a:schemeClr val="bg1"/>
                </a:solidFill>
              </a:rPr>
              <a:t>conservação das plantas e da sua</a:t>
            </a:r>
          </a:p>
          <a:p>
            <a:r>
              <a:rPr lang="pt-BR" sz="1000" dirty="0">
                <a:solidFill>
                  <a:schemeClr val="bg1"/>
                </a:solidFill>
              </a:rPr>
              <a:t>diversidade genética”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5982A008-832F-48F9-950F-57DC4F125A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684579"/>
              </p:ext>
            </p:extLst>
          </p:nvPr>
        </p:nvGraphicFramePr>
        <p:xfrm>
          <a:off x="10562151" y="3906359"/>
          <a:ext cx="985447" cy="14308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777167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100" b="1" dirty="0">
                          <a:solidFill>
                            <a:schemeClr val="bg1"/>
                          </a:solidFill>
                        </a:rPr>
                        <a:t>Arestas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800" dirty="0"/>
                    </a:p>
                  </a:txBody>
                  <a:tcPr>
                    <a:solidFill>
                      <a:srgbClr val="3F75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800" dirty="0"/>
                    </a:p>
                  </a:txBody>
                  <a:tcPr>
                    <a:solidFill>
                      <a:srgbClr val="923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" dirty="0">
                          <a:solidFill>
                            <a:schemeClr val="bg1"/>
                          </a:solidFill>
                        </a:rPr>
                        <a:t>Meta – 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800" dirty="0"/>
                    </a:p>
                  </a:txBody>
                  <a:tcPr>
                    <a:solidFill>
                      <a:srgbClr val="0080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" dirty="0">
                          <a:solidFill>
                            <a:schemeClr val="bg1"/>
                          </a:solidFill>
                        </a:rPr>
                        <a:t>Institucional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8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" dirty="0">
                          <a:solidFill>
                            <a:schemeClr val="bg1"/>
                          </a:solidFill>
                        </a:rPr>
                        <a:t>Financeiro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794641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" dirty="0">
                          <a:solidFill>
                            <a:schemeClr val="bg1"/>
                          </a:solidFill>
                        </a:rPr>
                        <a:t>Missão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580337"/>
                  </a:ext>
                </a:extLst>
              </a:tr>
            </a:tbl>
          </a:graphicData>
        </a:graphic>
      </p:graphicFrame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84712A8D-B2A0-4E3C-B6DD-CF7676E785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837904"/>
              </p:ext>
            </p:extLst>
          </p:nvPr>
        </p:nvGraphicFramePr>
        <p:xfrm>
          <a:off x="10562151" y="201354"/>
          <a:ext cx="1444187" cy="23552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4313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1189874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000" b="1" dirty="0">
                          <a:solidFill>
                            <a:schemeClr val="bg1"/>
                          </a:solidFill>
                        </a:rPr>
                        <a:t>Nós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7F2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84C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Nacional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07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GSPC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37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705579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Governo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98664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B7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Ensino e Pesquisa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078308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pt-BR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1106A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Iniciativa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22847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D9C9B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Fomento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6754281"/>
                  </a:ext>
                </a:extLst>
              </a:tr>
            </a:tbl>
          </a:graphicData>
        </a:graphic>
      </p:graphicFrame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00B1345D-D610-4A49-9800-1293D5D70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020829"/>
              </p:ext>
            </p:extLst>
          </p:nvPr>
        </p:nvGraphicFramePr>
        <p:xfrm>
          <a:off x="149841" y="5133672"/>
          <a:ext cx="1480008" cy="1082920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Ensino e Pesquisa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Governamental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384518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ONG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2712899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Fomento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0818598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Iniciativa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8744344"/>
                  </a:ext>
                </a:extLst>
              </a:tr>
            </a:tbl>
          </a:graphicData>
        </a:graphic>
      </p:graphicFrame>
      <p:pic>
        <p:nvPicPr>
          <p:cNvPr id="3" name="Imagem 2" descr="Uma imagem contendo objeto ao ar livre&#10;&#10;Descrição gerada com muito alta confiança">
            <a:extLst>
              <a:ext uri="{FF2B5EF4-FFF2-40B4-BE49-F238E27FC236}">
                <a16:creationId xmlns:a16="http://schemas.microsoft.com/office/drawing/2014/main" id="{A55AE71B-6577-4D16-8977-274EF81F1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C7FE5EBC-6AAD-4F0C-95F3-949EB40D14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668268"/>
              </p:ext>
            </p:extLst>
          </p:nvPr>
        </p:nvGraphicFramePr>
        <p:xfrm>
          <a:off x="149841" y="4739572"/>
          <a:ext cx="1480008" cy="216584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Ações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330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D1C6FEF0-8416-4F0E-9479-3D16CAFCCDCC}"/>
              </a:ext>
            </a:extLst>
          </p:cNvPr>
          <p:cNvSpPr txBox="1"/>
          <p:nvPr/>
        </p:nvSpPr>
        <p:spPr>
          <a:xfrm>
            <a:off x="149841" y="1638161"/>
            <a:ext cx="12880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Relação:</a:t>
            </a:r>
          </a:p>
          <a:p>
            <a:r>
              <a:rPr lang="pt-BR" sz="1200" dirty="0">
                <a:solidFill>
                  <a:schemeClr val="bg1"/>
                </a:solidFill>
              </a:rPr>
              <a:t>Meta Nacional 5</a:t>
            </a:r>
          </a:p>
          <a:p>
            <a:r>
              <a:rPr lang="pt-BR" sz="1200" dirty="0">
                <a:solidFill>
                  <a:schemeClr val="bg1"/>
                </a:solidFill>
              </a:rPr>
              <a:t>Meta Nacional 11</a:t>
            </a:r>
          </a:p>
          <a:p>
            <a:r>
              <a:rPr lang="pt-BR" sz="1200" dirty="0">
                <a:solidFill>
                  <a:schemeClr val="bg1"/>
                </a:solidFill>
              </a:rPr>
              <a:t>Meta Nacional 14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6DCA7D6-0C89-4452-9E83-54CB6FF9ECC7}"/>
              </a:ext>
            </a:extLst>
          </p:cNvPr>
          <p:cNvSpPr txBox="1"/>
          <p:nvPr/>
        </p:nvSpPr>
        <p:spPr>
          <a:xfrm>
            <a:off x="149841" y="113435"/>
            <a:ext cx="18870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GSPC – Meta 4</a:t>
            </a:r>
          </a:p>
          <a:p>
            <a:r>
              <a:rPr lang="pt-BR" sz="1000" dirty="0">
                <a:solidFill>
                  <a:schemeClr val="bg1"/>
                </a:solidFill>
              </a:rPr>
              <a:t>“No mínimo, 15% de cada região</a:t>
            </a:r>
          </a:p>
          <a:p>
            <a:r>
              <a:rPr lang="pt-BR" sz="1000" dirty="0">
                <a:solidFill>
                  <a:schemeClr val="bg1"/>
                </a:solidFill>
              </a:rPr>
              <a:t>ecológica ou tipo de vegetação</a:t>
            </a:r>
          </a:p>
          <a:p>
            <a:r>
              <a:rPr lang="pt-BR" sz="1000" dirty="0">
                <a:solidFill>
                  <a:schemeClr val="bg1"/>
                </a:solidFill>
              </a:rPr>
              <a:t>protegido por meio de manejo</a:t>
            </a:r>
          </a:p>
          <a:p>
            <a:r>
              <a:rPr lang="pt-BR" sz="1000" dirty="0">
                <a:solidFill>
                  <a:schemeClr val="bg1"/>
                </a:solidFill>
              </a:rPr>
              <a:t>efetivo e/ou restauração”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5982A008-832F-48F9-950F-57DC4F125A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066552"/>
              </p:ext>
            </p:extLst>
          </p:nvPr>
        </p:nvGraphicFramePr>
        <p:xfrm>
          <a:off x="10562151" y="3906360"/>
          <a:ext cx="985447" cy="14308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777167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100" b="1" dirty="0">
                          <a:solidFill>
                            <a:schemeClr val="bg1"/>
                          </a:solidFill>
                        </a:rPr>
                        <a:t>Arestas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800" dirty="0"/>
                    </a:p>
                  </a:txBody>
                  <a:tcPr>
                    <a:solidFill>
                      <a:srgbClr val="3F75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800" dirty="0"/>
                    </a:p>
                  </a:txBody>
                  <a:tcPr>
                    <a:solidFill>
                      <a:srgbClr val="923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" dirty="0">
                          <a:solidFill>
                            <a:schemeClr val="bg1"/>
                          </a:solidFill>
                        </a:rPr>
                        <a:t>Meta – 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800" dirty="0"/>
                    </a:p>
                  </a:txBody>
                  <a:tcPr>
                    <a:solidFill>
                      <a:srgbClr val="0080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" dirty="0">
                          <a:solidFill>
                            <a:schemeClr val="bg1"/>
                          </a:solidFill>
                        </a:rPr>
                        <a:t>Institucional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8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" dirty="0">
                          <a:solidFill>
                            <a:schemeClr val="bg1"/>
                          </a:solidFill>
                        </a:rPr>
                        <a:t>Financeiro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794641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" dirty="0">
                          <a:solidFill>
                            <a:schemeClr val="bg1"/>
                          </a:solidFill>
                        </a:rPr>
                        <a:t>Missão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580337"/>
                  </a:ext>
                </a:extLst>
              </a:tr>
            </a:tbl>
          </a:graphicData>
        </a:graphic>
      </p:graphicFrame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84712A8D-B2A0-4E3C-B6DD-CF7676E785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385663"/>
              </p:ext>
            </p:extLst>
          </p:nvPr>
        </p:nvGraphicFramePr>
        <p:xfrm>
          <a:off x="10562151" y="201354"/>
          <a:ext cx="1444187" cy="23552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4313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1189874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000" b="1" dirty="0">
                          <a:solidFill>
                            <a:schemeClr val="bg1"/>
                          </a:solidFill>
                        </a:rPr>
                        <a:t>Nós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7F2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84C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Nacional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07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GSPC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37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705579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Governo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98664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B7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Ensino e Pesquisa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078308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pt-BR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1106A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Iniciativa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22847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D9C9B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Fomento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6754281"/>
                  </a:ext>
                </a:extLst>
              </a:tr>
            </a:tbl>
          </a:graphicData>
        </a:graphic>
      </p:graphicFrame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00B1345D-D610-4A49-9800-1293D5D70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360806"/>
              </p:ext>
            </p:extLst>
          </p:nvPr>
        </p:nvGraphicFramePr>
        <p:xfrm>
          <a:off x="149841" y="5133672"/>
          <a:ext cx="1480008" cy="1082920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Ensino e Pesquisa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Governamental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384518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ONG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2712899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Fomento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0818598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Iniciativa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8744344"/>
                  </a:ext>
                </a:extLst>
              </a:tr>
            </a:tbl>
          </a:graphicData>
        </a:graphic>
      </p:graphicFrame>
      <p:pic>
        <p:nvPicPr>
          <p:cNvPr id="8" name="Imagem 7" descr="Uma imagem contendo objeto ao ar livre&#10;&#10;Descrição gerada com muito alta confiança">
            <a:extLst>
              <a:ext uri="{FF2B5EF4-FFF2-40B4-BE49-F238E27FC236}">
                <a16:creationId xmlns:a16="http://schemas.microsoft.com/office/drawing/2014/main" id="{54C7637A-49CB-4F2E-98CC-18A43D1E5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AF133E45-709A-44B3-B9A1-E4F54732AB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819105"/>
              </p:ext>
            </p:extLst>
          </p:nvPr>
        </p:nvGraphicFramePr>
        <p:xfrm>
          <a:off x="131936" y="4621802"/>
          <a:ext cx="1480008" cy="216584"/>
        </p:xfrm>
        <a:graphic>
          <a:graphicData uri="http://schemas.openxmlformats.org/drawingml/2006/table">
            <a:tbl>
              <a:tblPr/>
              <a:tblGrid>
                <a:gridCol w="111824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6176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Ações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135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5691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71" y="535577"/>
            <a:ext cx="3822571" cy="5891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93" y="4804418"/>
            <a:ext cx="6521141" cy="162250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4F0CC0C-4462-4FDC-82E0-9C8777A76305}"/>
              </a:ext>
            </a:extLst>
          </p:cNvPr>
          <p:cNvSpPr txBox="1"/>
          <p:nvPr/>
        </p:nvSpPr>
        <p:spPr>
          <a:xfrm>
            <a:off x="5149970" y="1583066"/>
            <a:ext cx="490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“Um conjunto de pontos interligados”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E2D7FE2-B2F8-4F65-A842-1A4C60490FB7}"/>
              </a:ext>
            </a:extLst>
          </p:cNvPr>
          <p:cNvSpPr txBox="1"/>
          <p:nvPr/>
        </p:nvSpPr>
        <p:spPr>
          <a:xfrm>
            <a:off x="5149970" y="2280922"/>
            <a:ext cx="5799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“Rede é um agrupamento de pontos (ou nós) que se ligam a outros pontos por meio de linhas (ou vértices)”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98DE49D-C07C-49A5-B0BB-A91BB45C26D3}"/>
              </a:ext>
            </a:extLst>
          </p:cNvPr>
          <p:cNvSpPr txBox="1"/>
          <p:nvPr/>
        </p:nvSpPr>
        <p:spPr>
          <a:xfrm>
            <a:off x="5039728" y="4416980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2003</a:t>
            </a:r>
          </a:p>
        </p:txBody>
      </p:sp>
    </p:spTree>
    <p:extLst>
      <p:ext uri="{BB962C8B-B14F-4D97-AF65-F5344CB8AC3E}">
        <p14:creationId xmlns:p14="http://schemas.microsoft.com/office/powerpoint/2010/main" val="1130493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D1C6FEF0-8416-4F0E-9479-3D16CAFCCDCC}"/>
              </a:ext>
            </a:extLst>
          </p:cNvPr>
          <p:cNvSpPr txBox="1"/>
          <p:nvPr/>
        </p:nvSpPr>
        <p:spPr>
          <a:xfrm>
            <a:off x="149841" y="1638161"/>
            <a:ext cx="12880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Relação:</a:t>
            </a:r>
          </a:p>
          <a:p>
            <a:r>
              <a:rPr lang="pt-BR" sz="1200" dirty="0">
                <a:solidFill>
                  <a:schemeClr val="bg1"/>
                </a:solidFill>
              </a:rPr>
              <a:t>Meta Nacional 19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6DCA7D6-0C89-4452-9E83-54CB6FF9ECC7}"/>
              </a:ext>
            </a:extLst>
          </p:cNvPr>
          <p:cNvSpPr txBox="1"/>
          <p:nvPr/>
        </p:nvSpPr>
        <p:spPr>
          <a:xfrm>
            <a:off x="149841" y="113435"/>
            <a:ext cx="18662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GSPC – Meta 3</a:t>
            </a:r>
          </a:p>
          <a:p>
            <a:r>
              <a:rPr lang="pt-BR" sz="1000" dirty="0">
                <a:solidFill>
                  <a:schemeClr val="bg1"/>
                </a:solidFill>
              </a:rPr>
              <a:t>“Informação, pesquisa,</a:t>
            </a:r>
          </a:p>
          <a:p>
            <a:r>
              <a:rPr lang="pt-BR" sz="1000" dirty="0">
                <a:solidFill>
                  <a:schemeClr val="bg1"/>
                </a:solidFill>
              </a:rPr>
              <a:t>resultados correlatos e métodos</a:t>
            </a:r>
          </a:p>
          <a:p>
            <a:r>
              <a:rPr lang="pt-BR" sz="1000" dirty="0">
                <a:solidFill>
                  <a:schemeClr val="bg1"/>
                </a:solidFill>
              </a:rPr>
              <a:t>necessários para implementar a</a:t>
            </a:r>
          </a:p>
          <a:p>
            <a:r>
              <a:rPr lang="pt-BR" sz="1000" dirty="0">
                <a:solidFill>
                  <a:schemeClr val="bg1"/>
                </a:solidFill>
              </a:rPr>
              <a:t>Estratégia desenvolvidos e</a:t>
            </a:r>
          </a:p>
          <a:p>
            <a:r>
              <a:rPr lang="pt-BR" sz="1000" dirty="0">
                <a:solidFill>
                  <a:schemeClr val="bg1"/>
                </a:solidFill>
              </a:rPr>
              <a:t>compartilhados”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5982A008-832F-48F9-950F-57DC4F125A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072248"/>
              </p:ext>
            </p:extLst>
          </p:nvPr>
        </p:nvGraphicFramePr>
        <p:xfrm>
          <a:off x="10562150" y="4010983"/>
          <a:ext cx="1240209" cy="27051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125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978084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000" b="1" dirty="0">
                          <a:solidFill>
                            <a:schemeClr val="bg1"/>
                          </a:solidFill>
                        </a:rPr>
                        <a:t>Arestas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3F75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923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– 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80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Institucional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Financeiro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794641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Missão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580337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4DE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Dados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772765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7F2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Técnico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213914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Coordenação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322108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Gestão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0567071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1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Infraestrutura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513082"/>
                  </a:ext>
                </a:extLst>
              </a:tr>
            </a:tbl>
          </a:graphicData>
        </a:graphic>
      </p:graphicFrame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00B1345D-D610-4A49-9800-1293D5D70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67588"/>
              </p:ext>
            </p:extLst>
          </p:nvPr>
        </p:nvGraphicFramePr>
        <p:xfrm>
          <a:off x="149841" y="4388954"/>
          <a:ext cx="1480008" cy="1949256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Ensino e Pesquisa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171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Governamental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384518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ONG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2712899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Fomento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0818598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Iniciativa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8744344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Herbário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6624538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Jardim Botânico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3379354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Privado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156481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UC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9945573"/>
                  </a:ext>
                </a:extLst>
              </a:tr>
            </a:tbl>
          </a:graphicData>
        </a:graphic>
      </p:graphicFrame>
      <p:pic>
        <p:nvPicPr>
          <p:cNvPr id="10" name="Imagem 9" descr="Uma imagem contendo objeto ao ar livre, fogos de artifício&#10;&#10;Descrição gerada com muito alta confiança">
            <a:extLst>
              <a:ext uri="{FF2B5EF4-FFF2-40B4-BE49-F238E27FC236}">
                <a16:creationId xmlns:a16="http://schemas.microsoft.com/office/drawing/2014/main" id="{91F7DC10-6E94-4D9C-B5AF-21BE39E7B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086" y="0"/>
            <a:ext cx="7451827" cy="6858000"/>
          </a:xfrm>
          <a:prstGeom prst="rect">
            <a:avLst/>
          </a:prstGeom>
        </p:spPr>
      </p:pic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0FF5E97F-F692-4D84-899D-785EAB68F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415710"/>
              </p:ext>
            </p:extLst>
          </p:nvPr>
        </p:nvGraphicFramePr>
        <p:xfrm>
          <a:off x="10562150" y="113435"/>
          <a:ext cx="1389596" cy="36892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1664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1147932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000" b="1" dirty="0">
                          <a:solidFill>
                            <a:schemeClr val="bg1"/>
                          </a:solidFill>
                        </a:rPr>
                        <a:t>Nós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7F2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84C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Nacional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07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GSPC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37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705579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Governo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98664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995D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Privado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03752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B7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Ensino e Pesquisa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078308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1106A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Iniciativa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639298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AAFB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Jardim Botânico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721323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Estratégia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40876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4DE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UC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13023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Herbário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578101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D9C9B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Fomento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167456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562B390C-F488-4498-8738-52E3B466AF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974655"/>
              </p:ext>
            </p:extLst>
          </p:nvPr>
        </p:nvGraphicFramePr>
        <p:xfrm>
          <a:off x="149841" y="3902691"/>
          <a:ext cx="1480008" cy="216584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Ações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3161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D1C6FEF0-8416-4F0E-9479-3D16CAFCCDCC}"/>
              </a:ext>
            </a:extLst>
          </p:cNvPr>
          <p:cNvSpPr txBox="1"/>
          <p:nvPr/>
        </p:nvSpPr>
        <p:spPr>
          <a:xfrm>
            <a:off x="149841" y="1638161"/>
            <a:ext cx="12880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Relação:</a:t>
            </a:r>
          </a:p>
          <a:p>
            <a:r>
              <a:rPr lang="pt-BR" sz="1200" dirty="0">
                <a:solidFill>
                  <a:schemeClr val="bg1"/>
                </a:solidFill>
              </a:rPr>
              <a:t>Meta Nacional 12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6DCA7D6-0C89-4452-9E83-54CB6FF9ECC7}"/>
              </a:ext>
            </a:extLst>
          </p:cNvPr>
          <p:cNvSpPr txBox="1"/>
          <p:nvPr/>
        </p:nvSpPr>
        <p:spPr>
          <a:xfrm>
            <a:off x="149841" y="113435"/>
            <a:ext cx="19191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GSPC – Meta 2</a:t>
            </a:r>
          </a:p>
          <a:p>
            <a:r>
              <a:rPr lang="pt-BR" sz="1000" dirty="0">
                <a:solidFill>
                  <a:schemeClr val="bg1"/>
                </a:solidFill>
              </a:rPr>
              <a:t>“Avaliação do estado de</a:t>
            </a:r>
          </a:p>
          <a:p>
            <a:r>
              <a:rPr lang="pt-BR" sz="1000" dirty="0">
                <a:solidFill>
                  <a:schemeClr val="bg1"/>
                </a:solidFill>
              </a:rPr>
              <a:t>conservação das espécies de</a:t>
            </a:r>
          </a:p>
          <a:p>
            <a:r>
              <a:rPr lang="pt-BR" sz="1000" dirty="0">
                <a:solidFill>
                  <a:schemeClr val="bg1"/>
                </a:solidFill>
              </a:rPr>
              <a:t>plantas conhecidas para orientar,</a:t>
            </a:r>
          </a:p>
          <a:p>
            <a:r>
              <a:rPr lang="pt-BR" sz="1000" dirty="0">
                <a:solidFill>
                  <a:schemeClr val="bg1"/>
                </a:solidFill>
              </a:rPr>
              <a:t>até onde for possível, ações de</a:t>
            </a:r>
          </a:p>
          <a:p>
            <a:r>
              <a:rPr lang="pt-BR" sz="1000" dirty="0">
                <a:solidFill>
                  <a:schemeClr val="bg1"/>
                </a:solidFill>
              </a:rPr>
              <a:t>conservação”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5982A008-832F-48F9-950F-57DC4F125A2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562150" y="4010983"/>
          <a:ext cx="1240209" cy="27051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125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978084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000" b="1" dirty="0">
                          <a:solidFill>
                            <a:schemeClr val="bg1"/>
                          </a:solidFill>
                        </a:rPr>
                        <a:t>Arestas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3F75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923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– 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80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Institucional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Financeiro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794641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Missão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580337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4DE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Dados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772765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7F2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Técnico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213914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Coordenação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322108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Gestão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0567071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1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Infraestrutura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513082"/>
                  </a:ext>
                </a:extLst>
              </a:tr>
            </a:tbl>
          </a:graphicData>
        </a:graphic>
      </p:graphicFrame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00B1345D-D610-4A49-9800-1293D5D70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616131"/>
              </p:ext>
            </p:extLst>
          </p:nvPr>
        </p:nvGraphicFramePr>
        <p:xfrm>
          <a:off x="149841" y="4595988"/>
          <a:ext cx="1480008" cy="1949256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Ensino e Pesquisa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Governamental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384518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ONG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2712899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Fomento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0818598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Iniciativa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8744344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Herbário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6624538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Jardim Botânico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3379354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Privado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156481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UC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9945573"/>
                  </a:ext>
                </a:extLst>
              </a:tr>
            </a:tbl>
          </a:graphicData>
        </a:graphic>
      </p:graphicFrame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0FF5E97F-F692-4D84-899D-785EAB68F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381206"/>
              </p:ext>
            </p:extLst>
          </p:nvPr>
        </p:nvGraphicFramePr>
        <p:xfrm>
          <a:off x="10562150" y="113435"/>
          <a:ext cx="1389596" cy="36892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1664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1147932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000" b="1" dirty="0">
                          <a:solidFill>
                            <a:schemeClr val="bg1"/>
                          </a:solidFill>
                        </a:rPr>
                        <a:t>Nós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7F2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84C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Nacional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07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GSPC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37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705579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Governo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98664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995D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Privado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03752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B7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Ensino e Pesquisa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078308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1106A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Iniciativa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639298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AAFB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Jardim Botânico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721323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Estratégia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40876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4DE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UC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13023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Herbário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578101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D9C9B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Fomento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940526"/>
                  </a:ext>
                </a:extLst>
              </a:tr>
            </a:tbl>
          </a:graphicData>
        </a:graphic>
      </p:graphicFrame>
      <p:pic>
        <p:nvPicPr>
          <p:cNvPr id="3" name="Imagem 2" descr="Uma imagem contendo objeto ao ar livre, fogos de artifício&#10;&#10;Descrição gerada com alta confiança">
            <a:extLst>
              <a:ext uri="{FF2B5EF4-FFF2-40B4-BE49-F238E27FC236}">
                <a16:creationId xmlns:a16="http://schemas.microsoft.com/office/drawing/2014/main" id="{2C84DF31-6693-4CDC-B398-B415627EB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092" y="0"/>
            <a:ext cx="7092059" cy="6716180"/>
          </a:xfrm>
          <a:prstGeom prst="rect">
            <a:avLst/>
          </a:prstGeom>
        </p:spPr>
      </p:pic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1EC8585E-E0C9-4EBA-8679-1C60893495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919692"/>
              </p:ext>
            </p:extLst>
          </p:nvPr>
        </p:nvGraphicFramePr>
        <p:xfrm>
          <a:off x="149841" y="4010983"/>
          <a:ext cx="1480008" cy="216584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Ações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52279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D1C6FEF0-8416-4F0E-9479-3D16CAFCCDCC}"/>
              </a:ext>
            </a:extLst>
          </p:cNvPr>
          <p:cNvSpPr txBox="1"/>
          <p:nvPr/>
        </p:nvSpPr>
        <p:spPr>
          <a:xfrm>
            <a:off x="149841" y="1638161"/>
            <a:ext cx="12880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Relação:</a:t>
            </a:r>
          </a:p>
          <a:p>
            <a:r>
              <a:rPr lang="pt-BR" sz="1200" dirty="0">
                <a:solidFill>
                  <a:schemeClr val="bg1"/>
                </a:solidFill>
              </a:rPr>
              <a:t>Meta Nacional 19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6DCA7D6-0C89-4452-9E83-54CB6FF9ECC7}"/>
              </a:ext>
            </a:extLst>
          </p:cNvPr>
          <p:cNvSpPr txBox="1"/>
          <p:nvPr/>
        </p:nvSpPr>
        <p:spPr>
          <a:xfrm>
            <a:off x="149841" y="113435"/>
            <a:ext cx="1503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GSPC – Meta 1</a:t>
            </a:r>
          </a:p>
          <a:p>
            <a:r>
              <a:rPr lang="pt-BR" sz="1000" dirty="0">
                <a:solidFill>
                  <a:schemeClr val="bg1"/>
                </a:solidFill>
              </a:rPr>
              <a:t>“Flora on-line das plantas</a:t>
            </a:r>
          </a:p>
          <a:p>
            <a:r>
              <a:rPr lang="pt-BR" sz="1000" dirty="0">
                <a:solidFill>
                  <a:schemeClr val="bg1"/>
                </a:solidFill>
              </a:rPr>
              <a:t>conhecidas”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5982A008-832F-48F9-950F-57DC4F125A2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562150" y="4010983"/>
          <a:ext cx="1240209" cy="27051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125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978084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000" b="1" dirty="0">
                          <a:solidFill>
                            <a:schemeClr val="bg1"/>
                          </a:solidFill>
                        </a:rPr>
                        <a:t>Arestas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3F75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923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– 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80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Institucional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Financeiro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794641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Missão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580337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4DE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Dados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772765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7F2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Técnico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213914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Coordenação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322108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Gestão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0567071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1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Infraestrutura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513082"/>
                  </a:ext>
                </a:extLst>
              </a:tr>
            </a:tbl>
          </a:graphicData>
        </a:graphic>
      </p:graphicFrame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00B1345D-D610-4A49-9800-1293D5D70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855882"/>
              </p:ext>
            </p:extLst>
          </p:nvPr>
        </p:nvGraphicFramePr>
        <p:xfrm>
          <a:off x="173771" y="4604615"/>
          <a:ext cx="1480008" cy="1732672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Ensino e Pesquisa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155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Governamental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384518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ONG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2712899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Fomento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0818598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Iniciativa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8744344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Herbário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6624538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Jardim Botânico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3379354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Privado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156481"/>
                  </a:ext>
                </a:extLst>
              </a:tr>
            </a:tbl>
          </a:graphicData>
        </a:graphic>
      </p:graphicFrame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0FF5E97F-F692-4D84-899D-785EAB68F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602640"/>
              </p:ext>
            </p:extLst>
          </p:nvPr>
        </p:nvGraphicFramePr>
        <p:xfrm>
          <a:off x="10562150" y="113435"/>
          <a:ext cx="1389596" cy="36892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1664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1147932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000" b="1" dirty="0">
                          <a:solidFill>
                            <a:schemeClr val="bg1"/>
                          </a:solidFill>
                        </a:rPr>
                        <a:t>Nós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7F2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84C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Nacional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07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GSPC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37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705579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Governo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98664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995D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Privado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03752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B7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Ensino e Pesquisa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078308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1106A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Iniciativa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639298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AAFB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Jardim Botânico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721323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Estratégia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40876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4DE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UC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13023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Herbário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578101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D9C9B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Fomento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805212"/>
                  </a:ext>
                </a:extLst>
              </a:tr>
            </a:tbl>
          </a:graphicData>
        </a:graphic>
      </p:graphicFrame>
      <p:pic>
        <p:nvPicPr>
          <p:cNvPr id="9" name="Imagem 8">
            <a:extLst>
              <a:ext uri="{FF2B5EF4-FFF2-40B4-BE49-F238E27FC236}">
                <a16:creationId xmlns:a16="http://schemas.microsoft.com/office/drawing/2014/main" id="{8C529519-5AD0-4F34-B2BB-F486D1B48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344" y="0"/>
            <a:ext cx="7334545" cy="6810859"/>
          </a:xfrm>
          <a:prstGeom prst="rect">
            <a:avLst/>
          </a:prstGeom>
        </p:spPr>
      </p:pic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972DE058-F85C-407C-824E-83F6C6BAF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285953"/>
              </p:ext>
            </p:extLst>
          </p:nvPr>
        </p:nvGraphicFramePr>
        <p:xfrm>
          <a:off x="188462" y="4083964"/>
          <a:ext cx="1480008" cy="216584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Ações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3964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5982A008-832F-48F9-950F-57DC4F125A2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562150" y="4010983"/>
          <a:ext cx="1240209" cy="27051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125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978084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000" b="1" dirty="0">
                          <a:solidFill>
                            <a:schemeClr val="bg1"/>
                          </a:solidFill>
                        </a:rPr>
                        <a:t>Arestas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3F75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923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– 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80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Institucional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Financeiro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794641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Missão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580337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4DE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Dados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772765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7F2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Técnico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213914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Coordenação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322108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Gestão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0567071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1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Infraestrutura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513082"/>
                  </a:ext>
                </a:extLst>
              </a:tr>
            </a:tbl>
          </a:graphicData>
        </a:graphic>
      </p:graphicFrame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00B1345D-D610-4A49-9800-1293D5D70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078676"/>
              </p:ext>
            </p:extLst>
          </p:nvPr>
        </p:nvGraphicFramePr>
        <p:xfrm>
          <a:off x="149841" y="4388954"/>
          <a:ext cx="1480008" cy="2165840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Ensino e Pesquisa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183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Governamental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384518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ONG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2712899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Fomento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0818598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Iniciativa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8744344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Herbário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6624538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Jardim Botânico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3379354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Privado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156481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UC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8421181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Agência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7111689"/>
                  </a:ext>
                </a:extLst>
              </a:tr>
            </a:tbl>
          </a:graphicData>
        </a:graphic>
      </p:graphicFrame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0FF5E97F-F692-4D84-899D-785EAB68F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133953"/>
              </p:ext>
            </p:extLst>
          </p:nvPr>
        </p:nvGraphicFramePr>
        <p:xfrm>
          <a:off x="10562150" y="113435"/>
          <a:ext cx="1389596" cy="36892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1664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1147932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000" b="1" dirty="0">
                          <a:solidFill>
                            <a:schemeClr val="bg1"/>
                          </a:solidFill>
                        </a:rPr>
                        <a:t>Nós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7F2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84C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Nacional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07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GSPC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37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705579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Governo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98664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995D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Privado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03752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B7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Ensino e Pesquisa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078308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1106A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Iniciativa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639298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AAFB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Jardim Botânico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721323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Estratégia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40876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4DE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UC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13023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Herbário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578101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D9C9B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Fomento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889237"/>
                  </a:ext>
                </a:extLst>
              </a:tr>
            </a:tbl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8FA73C59-B507-4EB1-98A4-D08D1924B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59" y="0"/>
            <a:ext cx="7000282" cy="6858000"/>
          </a:xfrm>
          <a:prstGeom prst="rect">
            <a:avLst/>
          </a:prstGeom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30D8EF3A-3CE3-4F4E-B43E-6AB8B54812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664757"/>
              </p:ext>
            </p:extLst>
          </p:nvPr>
        </p:nvGraphicFramePr>
        <p:xfrm>
          <a:off x="149841" y="3802679"/>
          <a:ext cx="1480008" cy="216584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Ações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498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070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objeto ao ar livre, árvore, fogos de artifício, ao ar livre&#10;&#10;Descrição gerada com muito alta confiança">
            <a:extLst>
              <a:ext uri="{FF2B5EF4-FFF2-40B4-BE49-F238E27FC236}">
                <a16:creationId xmlns:a16="http://schemas.microsoft.com/office/drawing/2014/main" id="{D982196D-256E-47B1-8D4C-3740139F1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10" y="0"/>
            <a:ext cx="9526580" cy="6858000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5982A008-832F-48F9-950F-57DC4F125A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184917"/>
              </p:ext>
            </p:extLst>
          </p:nvPr>
        </p:nvGraphicFramePr>
        <p:xfrm>
          <a:off x="10834808" y="122862"/>
          <a:ext cx="1240209" cy="27051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125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978084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000" b="1" dirty="0">
                          <a:solidFill>
                            <a:schemeClr val="bg1"/>
                          </a:solidFill>
                        </a:rPr>
                        <a:t>Arestas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3F75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9236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– 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80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Institucional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Financeiro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794641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Missão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580337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4DE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Dados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772765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7F2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Técnico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213914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Coordenação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322108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Gestão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0567071"/>
                  </a:ext>
                </a:extLst>
              </a:tr>
              <a:tr h="230549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1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Infraestrutura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513082"/>
                  </a:ext>
                </a:extLst>
              </a:tr>
            </a:tbl>
          </a:graphicData>
        </a:graphic>
      </p:graphicFrame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00B1345D-D610-4A49-9800-1293D5D70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853878"/>
              </p:ext>
            </p:extLst>
          </p:nvPr>
        </p:nvGraphicFramePr>
        <p:xfrm>
          <a:off x="116983" y="4473795"/>
          <a:ext cx="1480008" cy="2165840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Ensino e Pesquisa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183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Governamental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384518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ONG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2712899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Fomento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0818598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Iniciativa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8744344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Herbário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6624538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Jardim Botânico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3379354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Privado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156481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UC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8421181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Agência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7111689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1420D849-CDD1-4C59-8627-60326C242D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629025"/>
              </p:ext>
            </p:extLst>
          </p:nvPr>
        </p:nvGraphicFramePr>
        <p:xfrm>
          <a:off x="162189" y="122862"/>
          <a:ext cx="1389596" cy="36892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1664">
                  <a:extLst>
                    <a:ext uri="{9D8B030D-6E8A-4147-A177-3AD203B41FA5}">
                      <a16:colId xmlns:a16="http://schemas.microsoft.com/office/drawing/2014/main" val="3738313729"/>
                    </a:ext>
                  </a:extLst>
                </a:gridCol>
                <a:gridCol w="1147932">
                  <a:extLst>
                    <a:ext uri="{9D8B030D-6E8A-4147-A177-3AD203B41FA5}">
                      <a16:colId xmlns:a16="http://schemas.microsoft.com/office/drawing/2014/main" val="3135313546"/>
                    </a:ext>
                  </a:extLst>
                </a:gridCol>
              </a:tblGrid>
              <a:tr h="146104">
                <a:tc gridSpan="2">
                  <a:txBody>
                    <a:bodyPr/>
                    <a:lstStyle/>
                    <a:p>
                      <a:r>
                        <a:rPr lang="pt-BR" sz="1000" b="1" dirty="0">
                          <a:solidFill>
                            <a:schemeClr val="bg1"/>
                          </a:solidFill>
                        </a:rPr>
                        <a:t>Nós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99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7F2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81304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84C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Nacional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7251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07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Meta GSPC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003573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37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705579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Governo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98664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995D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Privado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03752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0B7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Ensino e Pesquisa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078308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1106A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Iniciativa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639298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AAFB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Jardim Botânico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721323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Estratégia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40876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04DE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UC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130230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Herbário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578101"/>
                  </a:ext>
                </a:extLst>
              </a:tr>
              <a:tr h="266797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>
                    <a:solidFill>
                      <a:srgbClr val="D9C9B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chemeClr val="bg1"/>
                          </a:solidFill>
                        </a:rPr>
                        <a:t>Fomento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889237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25649B45-9FB7-44AF-876C-12714942C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369043"/>
              </p:ext>
            </p:extLst>
          </p:nvPr>
        </p:nvGraphicFramePr>
        <p:xfrm>
          <a:off x="10469164" y="6318206"/>
          <a:ext cx="1480008" cy="216584"/>
        </p:xfrm>
        <a:graphic>
          <a:graphicData uri="http://schemas.openxmlformats.org/drawingml/2006/table">
            <a:tbl>
              <a:tblPr/>
              <a:tblGrid>
                <a:gridCol w="1131772">
                  <a:extLst>
                    <a:ext uri="{9D8B030D-6E8A-4147-A177-3AD203B41FA5}">
                      <a16:colId xmlns:a16="http://schemas.microsoft.com/office/drawing/2014/main" val="4034766911"/>
                    </a:ext>
                  </a:extLst>
                </a:gridCol>
                <a:gridCol w="348236">
                  <a:extLst>
                    <a:ext uri="{9D8B030D-6E8A-4147-A177-3AD203B41FA5}">
                      <a16:colId xmlns:a16="http://schemas.microsoft.com/office/drawing/2014/main" val="77321097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Ações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498</a:t>
                      </a:r>
                    </a:p>
                  </a:txBody>
                  <a:tcPr marL="5811" marR="5811" marT="5811" marB="2789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970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3477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material de escritório&#10;&#10;Descrição gerada com alta confiança">
            <a:extLst>
              <a:ext uri="{FF2B5EF4-FFF2-40B4-BE49-F238E27FC236}">
                <a16:creationId xmlns:a16="http://schemas.microsoft.com/office/drawing/2014/main" id="{01A9D500-E071-407A-A3AA-FAD51A341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784D611-2F12-4ABF-8B68-B59A550931A3}"/>
              </a:ext>
            </a:extLst>
          </p:cNvPr>
          <p:cNvSpPr txBox="1"/>
          <p:nvPr/>
        </p:nvSpPr>
        <p:spPr>
          <a:xfrm>
            <a:off x="6840370" y="3943073"/>
            <a:ext cx="1842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Ensino e Pesquisa</a:t>
            </a:r>
            <a:br>
              <a:rPr lang="pt-BR" dirty="0"/>
            </a:br>
            <a:r>
              <a:rPr lang="pt-BR" dirty="0"/>
              <a:t>183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C27D123-D6E7-4A7F-BB42-C06E8FF58D8D}"/>
              </a:ext>
            </a:extLst>
          </p:cNvPr>
          <p:cNvSpPr txBox="1"/>
          <p:nvPr/>
        </p:nvSpPr>
        <p:spPr>
          <a:xfrm>
            <a:off x="4447992" y="3063889"/>
            <a:ext cx="992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Governo</a:t>
            </a:r>
          </a:p>
          <a:p>
            <a:pPr algn="ctr"/>
            <a:r>
              <a:rPr lang="pt-BR" dirty="0"/>
              <a:t>67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F76C7C5-2C36-461B-B357-F0732EEE601C}"/>
              </a:ext>
            </a:extLst>
          </p:cNvPr>
          <p:cNvSpPr txBox="1"/>
          <p:nvPr/>
        </p:nvSpPr>
        <p:spPr>
          <a:xfrm>
            <a:off x="5797763" y="1262289"/>
            <a:ext cx="1101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Herbários</a:t>
            </a:r>
          </a:p>
          <a:p>
            <a:pPr algn="ctr"/>
            <a:r>
              <a:rPr lang="pt-BR" dirty="0"/>
              <a:t>76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68E5833-6E0B-489D-93B6-0BBA26CE78D7}"/>
              </a:ext>
            </a:extLst>
          </p:cNvPr>
          <p:cNvSpPr txBox="1"/>
          <p:nvPr/>
        </p:nvSpPr>
        <p:spPr>
          <a:xfrm>
            <a:off x="3663592" y="5298791"/>
            <a:ext cx="1799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Jardins Botânicos</a:t>
            </a:r>
          </a:p>
          <a:p>
            <a:pPr algn="ctr"/>
            <a:r>
              <a:rPr lang="pt-BR" dirty="0"/>
              <a:t>44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E5ABFFF-A92F-48B5-B5DD-F201DA949677}"/>
              </a:ext>
            </a:extLst>
          </p:cNvPr>
          <p:cNvSpPr txBox="1"/>
          <p:nvPr/>
        </p:nvSpPr>
        <p:spPr>
          <a:xfrm>
            <a:off x="5430507" y="5301623"/>
            <a:ext cx="976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Iniciativas</a:t>
            </a:r>
          </a:p>
          <a:p>
            <a:pPr algn="ctr"/>
            <a:r>
              <a:rPr lang="pt-BR" sz="1400" dirty="0"/>
              <a:t>12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DB2A07E-D557-41E2-AA8F-9C917F9D2D97}"/>
              </a:ext>
            </a:extLst>
          </p:cNvPr>
          <p:cNvSpPr txBox="1"/>
          <p:nvPr/>
        </p:nvSpPr>
        <p:spPr>
          <a:xfrm>
            <a:off x="2923597" y="4063512"/>
            <a:ext cx="976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ONGs</a:t>
            </a:r>
          </a:p>
          <a:p>
            <a:pPr algn="ctr"/>
            <a:r>
              <a:rPr lang="pt-BR" dirty="0"/>
              <a:t>32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7F3C10C-8CC7-4669-AEDE-BA7B1ABF59C4}"/>
              </a:ext>
            </a:extLst>
          </p:cNvPr>
          <p:cNvSpPr txBox="1"/>
          <p:nvPr/>
        </p:nvSpPr>
        <p:spPr>
          <a:xfrm>
            <a:off x="3003328" y="3036978"/>
            <a:ext cx="976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Privado</a:t>
            </a:r>
          </a:p>
          <a:p>
            <a:pPr algn="ctr"/>
            <a:r>
              <a:rPr lang="pt-BR" sz="1400" dirty="0"/>
              <a:t>8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C871B27-757D-451E-BCD1-F2A686BB21F9}"/>
              </a:ext>
            </a:extLst>
          </p:cNvPr>
          <p:cNvSpPr txBox="1"/>
          <p:nvPr/>
        </p:nvSpPr>
        <p:spPr>
          <a:xfrm>
            <a:off x="5110327" y="4492140"/>
            <a:ext cx="976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Fomento</a:t>
            </a:r>
          </a:p>
          <a:p>
            <a:pPr algn="ctr"/>
            <a:r>
              <a:rPr lang="pt-BR" sz="1400" dirty="0"/>
              <a:t>10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EA099FF-5462-4635-A972-74BB579C28D0}"/>
              </a:ext>
            </a:extLst>
          </p:cNvPr>
          <p:cNvSpPr txBox="1"/>
          <p:nvPr/>
        </p:nvSpPr>
        <p:spPr>
          <a:xfrm>
            <a:off x="3533658" y="2592093"/>
            <a:ext cx="5569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/>
              <a:t>UCs</a:t>
            </a:r>
          </a:p>
          <a:p>
            <a:pPr algn="ctr"/>
            <a:r>
              <a:rPr lang="pt-BR" sz="1050" dirty="0"/>
              <a:t>2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528F307-B381-4417-9721-FA634AF23288}"/>
              </a:ext>
            </a:extLst>
          </p:cNvPr>
          <p:cNvSpPr txBox="1"/>
          <p:nvPr/>
        </p:nvSpPr>
        <p:spPr>
          <a:xfrm>
            <a:off x="276837" y="327170"/>
            <a:ext cx="3808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Tipos de Instituições na Rede</a:t>
            </a:r>
          </a:p>
        </p:txBody>
      </p:sp>
    </p:spTree>
    <p:extLst>
      <p:ext uri="{BB962C8B-B14F-4D97-AF65-F5344CB8AC3E}">
        <p14:creationId xmlns:p14="http://schemas.microsoft.com/office/powerpoint/2010/main" val="2791677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F893BFA4-49AA-47F8-9FD5-1EBF5F04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490" y="104999"/>
            <a:ext cx="10393960" cy="656126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B95FC4-4D95-4C41-AA9C-606EDF65CCA8}"/>
              </a:ext>
            </a:extLst>
          </p:cNvPr>
          <p:cNvSpPr txBox="1"/>
          <p:nvPr/>
        </p:nvSpPr>
        <p:spPr>
          <a:xfrm>
            <a:off x="276837" y="327170"/>
            <a:ext cx="3478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Tipos de Relações na Rede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B275B87-5848-486E-AD80-97C285ED232D}"/>
              </a:ext>
            </a:extLst>
          </p:cNvPr>
          <p:cNvSpPr txBox="1"/>
          <p:nvPr/>
        </p:nvSpPr>
        <p:spPr>
          <a:xfrm>
            <a:off x="3757647" y="1921881"/>
            <a:ext cx="11089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dirty="0"/>
              <a:t>Ação</a:t>
            </a:r>
          </a:p>
          <a:p>
            <a:pPr algn="ctr"/>
            <a:r>
              <a:rPr lang="pt-BR" sz="3600" dirty="0"/>
              <a:t>628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2B6BF17-42D7-4CA3-A7CD-F3FC92A441B4}"/>
              </a:ext>
            </a:extLst>
          </p:cNvPr>
          <p:cNvSpPr txBox="1"/>
          <p:nvPr/>
        </p:nvSpPr>
        <p:spPr>
          <a:xfrm>
            <a:off x="6298469" y="864018"/>
            <a:ext cx="1905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Institucional</a:t>
            </a:r>
          </a:p>
          <a:p>
            <a:pPr algn="ctr"/>
            <a:r>
              <a:rPr lang="pt-BR" sz="2000" dirty="0"/>
              <a:t>97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E60DA98-8D80-46B6-AA14-0C4792312D70}"/>
              </a:ext>
            </a:extLst>
          </p:cNvPr>
          <p:cNvSpPr txBox="1"/>
          <p:nvPr/>
        </p:nvSpPr>
        <p:spPr>
          <a:xfrm>
            <a:off x="9378628" y="4455952"/>
            <a:ext cx="1905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Técnico</a:t>
            </a:r>
          </a:p>
          <a:p>
            <a:pPr algn="ctr"/>
            <a:r>
              <a:rPr lang="pt-BR" sz="2400" dirty="0"/>
              <a:t>274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563F32A-A62D-484D-B559-DC778ACE0140}"/>
              </a:ext>
            </a:extLst>
          </p:cNvPr>
          <p:cNvSpPr txBox="1"/>
          <p:nvPr/>
        </p:nvSpPr>
        <p:spPr>
          <a:xfrm>
            <a:off x="6727707" y="4263006"/>
            <a:ext cx="1905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Dados</a:t>
            </a:r>
          </a:p>
          <a:p>
            <a:pPr algn="ctr"/>
            <a:r>
              <a:rPr lang="pt-BR" sz="2000" dirty="0"/>
              <a:t>85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7EA8598-3739-455B-A593-A5A9F25B9D50}"/>
              </a:ext>
            </a:extLst>
          </p:cNvPr>
          <p:cNvSpPr txBox="1"/>
          <p:nvPr/>
        </p:nvSpPr>
        <p:spPr>
          <a:xfrm>
            <a:off x="7650099" y="2966929"/>
            <a:ext cx="1905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Infraestrutura</a:t>
            </a:r>
          </a:p>
          <a:p>
            <a:pPr algn="ctr"/>
            <a:r>
              <a:rPr lang="pt-BR" sz="1600" dirty="0"/>
              <a:t>42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A9E417A-2642-4CC7-9FBF-BD80FE80E1AD}"/>
              </a:ext>
            </a:extLst>
          </p:cNvPr>
          <p:cNvSpPr txBox="1"/>
          <p:nvPr/>
        </p:nvSpPr>
        <p:spPr>
          <a:xfrm>
            <a:off x="8221211" y="1645686"/>
            <a:ext cx="864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Rede</a:t>
            </a:r>
          </a:p>
          <a:p>
            <a:pPr algn="ctr"/>
            <a:r>
              <a:rPr lang="pt-BR" sz="1600" dirty="0"/>
              <a:t>34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EBE93A5-9BC1-498A-99DA-57E2BBFB8E17}"/>
              </a:ext>
            </a:extLst>
          </p:cNvPr>
          <p:cNvSpPr txBox="1"/>
          <p:nvPr/>
        </p:nvSpPr>
        <p:spPr>
          <a:xfrm>
            <a:off x="6819286" y="2451304"/>
            <a:ext cx="864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/>
              <a:t>Financeiro</a:t>
            </a:r>
          </a:p>
          <a:p>
            <a:pPr algn="ctr"/>
            <a:r>
              <a:rPr lang="pt-BR" sz="1100" dirty="0"/>
              <a:t>16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DD98B20-13E8-44F5-879A-1CF49C7F92DE}"/>
              </a:ext>
            </a:extLst>
          </p:cNvPr>
          <p:cNvSpPr txBox="1"/>
          <p:nvPr/>
        </p:nvSpPr>
        <p:spPr>
          <a:xfrm>
            <a:off x="6807969" y="3154800"/>
            <a:ext cx="86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Coord.</a:t>
            </a:r>
          </a:p>
          <a:p>
            <a:pPr algn="ctr"/>
            <a:r>
              <a:rPr lang="pt-BR" sz="1200" dirty="0"/>
              <a:t>9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96525EB-2722-4FF9-8066-18A4E7CCCC11}"/>
              </a:ext>
            </a:extLst>
          </p:cNvPr>
          <p:cNvSpPr txBox="1"/>
          <p:nvPr/>
        </p:nvSpPr>
        <p:spPr>
          <a:xfrm>
            <a:off x="7374358" y="2109904"/>
            <a:ext cx="864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/>
              <a:t>Missão</a:t>
            </a:r>
          </a:p>
          <a:p>
            <a:pPr algn="ctr"/>
            <a:r>
              <a:rPr lang="pt-BR" sz="1050" dirty="0"/>
              <a:t>5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8E756EC-187F-4C58-8FE5-93A639780A0B}"/>
              </a:ext>
            </a:extLst>
          </p:cNvPr>
          <p:cNvSpPr txBox="1"/>
          <p:nvPr/>
        </p:nvSpPr>
        <p:spPr>
          <a:xfrm>
            <a:off x="7268229" y="2938332"/>
            <a:ext cx="864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/>
              <a:t>Gestão</a:t>
            </a:r>
          </a:p>
          <a:p>
            <a:pPr algn="ctr"/>
            <a:r>
              <a:rPr lang="pt-BR" sz="1050" dirty="0"/>
              <a:t>5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6E5B4556-7A78-4D98-98DA-C0676E171DD6}"/>
              </a:ext>
            </a:extLst>
          </p:cNvPr>
          <p:cNvGrpSpPr/>
          <p:nvPr/>
        </p:nvGrpSpPr>
        <p:grpSpPr>
          <a:xfrm>
            <a:off x="2460690" y="3435480"/>
            <a:ext cx="3792488" cy="726742"/>
            <a:chOff x="2194491" y="3165000"/>
            <a:chExt cx="3792488" cy="726742"/>
          </a:xfrm>
        </p:grpSpPr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0B9665A3-EF1B-4907-96EB-DF1C007299F0}"/>
                </a:ext>
              </a:extLst>
            </p:cNvPr>
            <p:cNvSpPr txBox="1"/>
            <p:nvPr/>
          </p:nvSpPr>
          <p:spPr>
            <a:xfrm>
              <a:off x="2237096" y="3165429"/>
              <a:ext cx="1003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ENCES: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4E095435-310A-4111-867E-C28F44A714A5}"/>
                </a:ext>
              </a:extLst>
            </p:cNvPr>
            <p:cNvSpPr txBox="1"/>
            <p:nvPr/>
          </p:nvSpPr>
          <p:spPr>
            <a:xfrm>
              <a:off x="3838070" y="3200965"/>
              <a:ext cx="744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Ação</a:t>
              </a: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2E829A27-7C54-463F-9987-19A21114B584}"/>
                </a:ext>
              </a:extLst>
            </p:cNvPr>
            <p:cNvSpPr txBox="1"/>
            <p:nvPr/>
          </p:nvSpPr>
          <p:spPr>
            <a:xfrm>
              <a:off x="2194491" y="3486445"/>
              <a:ext cx="1300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EPANB: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8C72D256-AD95-4B50-B8E5-16C391B1C704}"/>
                </a:ext>
              </a:extLst>
            </p:cNvPr>
            <p:cNvSpPr txBox="1"/>
            <p:nvPr/>
          </p:nvSpPr>
          <p:spPr>
            <a:xfrm>
              <a:off x="4689209" y="3196032"/>
              <a:ext cx="1297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Instituição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6CF5A030-42E2-4BD2-9390-EAD4C5D09AC1}"/>
                </a:ext>
              </a:extLst>
            </p:cNvPr>
            <p:cNvSpPr txBox="1"/>
            <p:nvPr/>
          </p:nvSpPr>
          <p:spPr>
            <a:xfrm>
              <a:off x="2951783" y="3165000"/>
              <a:ext cx="839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Meta</a:t>
              </a:r>
            </a:p>
          </p:txBody>
        </p:sp>
        <p:sp>
          <p:nvSpPr>
            <p:cNvPr id="26" name="Seta: para a Direita 25">
              <a:extLst>
                <a:ext uri="{FF2B5EF4-FFF2-40B4-BE49-F238E27FC236}">
                  <a16:creationId xmlns:a16="http://schemas.microsoft.com/office/drawing/2014/main" id="{A8ECFDD7-9D3E-41C8-8066-8D0D16F46650}"/>
                </a:ext>
              </a:extLst>
            </p:cNvPr>
            <p:cNvSpPr/>
            <p:nvPr/>
          </p:nvSpPr>
          <p:spPr>
            <a:xfrm>
              <a:off x="3635264" y="3322714"/>
              <a:ext cx="211815" cy="12583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Seta: para a Direita 27">
              <a:extLst>
                <a:ext uri="{FF2B5EF4-FFF2-40B4-BE49-F238E27FC236}">
                  <a16:creationId xmlns:a16="http://schemas.microsoft.com/office/drawing/2014/main" id="{75840835-F090-45AB-A2D2-C9E2D6C21B61}"/>
                </a:ext>
              </a:extLst>
            </p:cNvPr>
            <p:cNvSpPr/>
            <p:nvPr/>
          </p:nvSpPr>
          <p:spPr>
            <a:xfrm>
              <a:off x="4494499" y="3327473"/>
              <a:ext cx="211815" cy="12583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Seta: para a Direita 28">
              <a:extLst>
                <a:ext uri="{FF2B5EF4-FFF2-40B4-BE49-F238E27FC236}">
                  <a16:creationId xmlns:a16="http://schemas.microsoft.com/office/drawing/2014/main" id="{9979EDD7-DA7E-4BFF-B8B8-458A27F925D3}"/>
                </a:ext>
              </a:extLst>
            </p:cNvPr>
            <p:cNvSpPr/>
            <p:nvPr/>
          </p:nvSpPr>
          <p:spPr>
            <a:xfrm rot="10800000">
              <a:off x="4477811" y="3644159"/>
              <a:ext cx="211815" cy="12583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085FC01E-4613-4BAC-A6FB-F11F13906433}"/>
                </a:ext>
              </a:extLst>
            </p:cNvPr>
            <p:cNvSpPr txBox="1"/>
            <p:nvPr/>
          </p:nvSpPr>
          <p:spPr>
            <a:xfrm>
              <a:off x="3838070" y="3522410"/>
              <a:ext cx="744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Ação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78E85386-9213-4E85-93EC-3BC95A350B57}"/>
                </a:ext>
              </a:extLst>
            </p:cNvPr>
            <p:cNvSpPr txBox="1"/>
            <p:nvPr/>
          </p:nvSpPr>
          <p:spPr>
            <a:xfrm>
              <a:off x="4689209" y="3517477"/>
              <a:ext cx="1297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Instituição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94B90C08-B611-44F8-A82E-23AED7D138D9}"/>
                </a:ext>
              </a:extLst>
            </p:cNvPr>
            <p:cNvSpPr txBox="1"/>
            <p:nvPr/>
          </p:nvSpPr>
          <p:spPr>
            <a:xfrm>
              <a:off x="2951783" y="3486445"/>
              <a:ext cx="839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Meta</a:t>
              </a:r>
            </a:p>
          </p:txBody>
        </p:sp>
        <p:sp>
          <p:nvSpPr>
            <p:cNvPr id="33" name="Seta: para a Direita 32">
              <a:extLst>
                <a:ext uri="{FF2B5EF4-FFF2-40B4-BE49-F238E27FC236}">
                  <a16:creationId xmlns:a16="http://schemas.microsoft.com/office/drawing/2014/main" id="{2C3A5A90-EFF0-4091-9139-6347D8CBD5B7}"/>
                </a:ext>
              </a:extLst>
            </p:cNvPr>
            <p:cNvSpPr/>
            <p:nvPr/>
          </p:nvSpPr>
          <p:spPr>
            <a:xfrm>
              <a:off x="3635264" y="3644159"/>
              <a:ext cx="211815" cy="12583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2934341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material de escritório, instrumento para escrita, pessoa&#10;&#10;Descrição gerada com muito alta confiança">
            <a:extLst>
              <a:ext uri="{FF2B5EF4-FFF2-40B4-BE49-F238E27FC236}">
                <a16:creationId xmlns:a16="http://schemas.microsoft.com/office/drawing/2014/main" id="{40675F1C-717B-4BA6-AF31-CE363F6F6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268" y="0"/>
            <a:ext cx="6858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2243847-A71D-4041-9D6A-FD15DB30A8BA}"/>
              </a:ext>
            </a:extLst>
          </p:cNvPr>
          <p:cNvSpPr txBox="1"/>
          <p:nvPr/>
        </p:nvSpPr>
        <p:spPr>
          <a:xfrm>
            <a:off x="176169" y="226502"/>
            <a:ext cx="38280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Instituições com ações nas</a:t>
            </a:r>
          </a:p>
          <a:p>
            <a:r>
              <a:rPr lang="pt-BR" sz="2400" dirty="0">
                <a:solidFill>
                  <a:schemeClr val="bg1"/>
                </a:solidFill>
              </a:rPr>
              <a:t>Metas Nacionais com relação</a:t>
            </a:r>
          </a:p>
          <a:p>
            <a:r>
              <a:rPr lang="pt-BR" sz="2400" dirty="0">
                <a:solidFill>
                  <a:schemeClr val="bg1"/>
                </a:solidFill>
              </a:rPr>
              <a:t>Com as Metas GSPC</a:t>
            </a:r>
          </a:p>
        </p:txBody>
      </p:sp>
    </p:spTree>
    <p:extLst>
      <p:ext uri="{BB962C8B-B14F-4D97-AF65-F5344CB8AC3E}">
        <p14:creationId xmlns:p14="http://schemas.microsoft.com/office/powerpoint/2010/main" val="38946624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88F2DF7-C9C3-4C61-B46A-29F62C5F0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74" y="0"/>
            <a:ext cx="11091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925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captura de tela&#10;&#10;Descrição gerada com muito alta confiança">
            <a:extLst>
              <a:ext uri="{FF2B5EF4-FFF2-40B4-BE49-F238E27FC236}">
                <a16:creationId xmlns:a16="http://schemas.microsoft.com/office/drawing/2014/main" id="{873D7CF6-8D05-4B0C-9B43-1542F001C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74" y="0"/>
            <a:ext cx="11091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88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0A8518EF-02DE-49B2-8A81-07E51C13DE09}"/>
              </a:ext>
            </a:extLst>
          </p:cNvPr>
          <p:cNvSpPr/>
          <p:nvPr/>
        </p:nvSpPr>
        <p:spPr>
          <a:xfrm>
            <a:off x="7559114" y="1431984"/>
            <a:ext cx="1395127" cy="13228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Meta</a:t>
            </a:r>
          </a:p>
          <a:p>
            <a:pPr algn="ctr"/>
            <a:r>
              <a:rPr lang="pt-BR" dirty="0"/>
              <a:t>GSPC 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7A764FE6-FDE6-469A-B2BB-1C7F70EA9584}"/>
              </a:ext>
            </a:extLst>
          </p:cNvPr>
          <p:cNvSpPr/>
          <p:nvPr/>
        </p:nvSpPr>
        <p:spPr>
          <a:xfrm>
            <a:off x="5093873" y="1431984"/>
            <a:ext cx="1395127" cy="13228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Ação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53BC5EA-08D5-44AF-98C6-2AE23139D4BD}"/>
              </a:ext>
            </a:extLst>
          </p:cNvPr>
          <p:cNvSpPr/>
          <p:nvPr/>
        </p:nvSpPr>
        <p:spPr>
          <a:xfrm>
            <a:off x="2628633" y="1431984"/>
            <a:ext cx="1395127" cy="13228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Instituição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943675CC-7CCE-4BF0-A860-747B3E66C46D}"/>
              </a:ext>
            </a:extLst>
          </p:cNvPr>
          <p:cNvCxnSpPr>
            <a:stCxn id="5" idx="6"/>
            <a:endCxn id="4" idx="2"/>
          </p:cNvCxnSpPr>
          <p:nvPr/>
        </p:nvCxnSpPr>
        <p:spPr>
          <a:xfrm>
            <a:off x="4023760" y="2093389"/>
            <a:ext cx="1070113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60B1FD7C-F382-4815-9B5C-F2685DFD25F4}"/>
              </a:ext>
            </a:extLst>
          </p:cNvPr>
          <p:cNvCxnSpPr>
            <a:stCxn id="4" idx="6"/>
            <a:endCxn id="3" idx="2"/>
          </p:cNvCxnSpPr>
          <p:nvPr/>
        </p:nvCxnSpPr>
        <p:spPr>
          <a:xfrm>
            <a:off x="6489000" y="2093389"/>
            <a:ext cx="1070114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54205361-B359-4BAF-AC49-0D75C90F12AE}"/>
              </a:ext>
            </a:extLst>
          </p:cNvPr>
          <p:cNvSpPr/>
          <p:nvPr/>
        </p:nvSpPr>
        <p:spPr>
          <a:xfrm>
            <a:off x="7559114" y="4040099"/>
            <a:ext cx="1395127" cy="13228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Meta</a:t>
            </a:r>
          </a:p>
          <a:p>
            <a:pPr algn="ctr"/>
            <a:r>
              <a:rPr lang="pt-BR" dirty="0"/>
              <a:t>GSPC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2E99445B-1E13-4F58-986C-4242120AF165}"/>
              </a:ext>
            </a:extLst>
          </p:cNvPr>
          <p:cNvSpPr/>
          <p:nvPr/>
        </p:nvSpPr>
        <p:spPr>
          <a:xfrm>
            <a:off x="5093873" y="4040099"/>
            <a:ext cx="1395127" cy="13228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Iniciativa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494C57B1-1248-4B96-9C06-1237CCB90EC5}"/>
              </a:ext>
            </a:extLst>
          </p:cNvPr>
          <p:cNvSpPr/>
          <p:nvPr/>
        </p:nvSpPr>
        <p:spPr>
          <a:xfrm>
            <a:off x="2628632" y="4040099"/>
            <a:ext cx="1395127" cy="132281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Instituição</a:t>
            </a: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FF0E2D3D-E980-4D7D-A1DA-775C02190549}"/>
              </a:ext>
            </a:extLst>
          </p:cNvPr>
          <p:cNvCxnSpPr>
            <a:stCxn id="12" idx="6"/>
            <a:endCxn id="11" idx="2"/>
          </p:cNvCxnSpPr>
          <p:nvPr/>
        </p:nvCxnSpPr>
        <p:spPr>
          <a:xfrm>
            <a:off x="4023759" y="4701504"/>
            <a:ext cx="1070114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A7EB12E0-3C15-4559-A3E4-8200A44FF0FD}"/>
              </a:ext>
            </a:extLst>
          </p:cNvPr>
          <p:cNvCxnSpPr>
            <a:stCxn id="11" idx="6"/>
            <a:endCxn id="10" idx="2"/>
          </p:cNvCxnSpPr>
          <p:nvPr/>
        </p:nvCxnSpPr>
        <p:spPr>
          <a:xfrm>
            <a:off x="6489000" y="4701504"/>
            <a:ext cx="1070114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3344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aptura de tela&#10;&#10;Descrição gerada com muito alta confiança">
            <a:extLst>
              <a:ext uri="{FF2B5EF4-FFF2-40B4-BE49-F238E27FC236}">
                <a16:creationId xmlns:a16="http://schemas.microsoft.com/office/drawing/2014/main" id="{7196264F-7BB2-476D-B681-9DF1489BF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74" y="0"/>
            <a:ext cx="11091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003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captura de tela&#10;&#10;Descrição gerada com muito alta confiança">
            <a:extLst>
              <a:ext uri="{FF2B5EF4-FFF2-40B4-BE49-F238E27FC236}">
                <a16:creationId xmlns:a16="http://schemas.microsoft.com/office/drawing/2014/main" id="{D997FE3F-AEDD-45C3-89D8-DBEB6A089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74" y="0"/>
            <a:ext cx="11091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057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98775D90-8538-456A-97EA-DA3DAB0B7F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475826"/>
              </p:ext>
            </p:extLst>
          </p:nvPr>
        </p:nvGraphicFramePr>
        <p:xfrm>
          <a:off x="1285336" y="215660"/>
          <a:ext cx="9739220" cy="626472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34805">
                  <a:extLst>
                    <a:ext uri="{9D8B030D-6E8A-4147-A177-3AD203B41FA5}">
                      <a16:colId xmlns:a16="http://schemas.microsoft.com/office/drawing/2014/main" val="1181019025"/>
                    </a:ext>
                  </a:extLst>
                </a:gridCol>
                <a:gridCol w="2434805">
                  <a:extLst>
                    <a:ext uri="{9D8B030D-6E8A-4147-A177-3AD203B41FA5}">
                      <a16:colId xmlns:a16="http://schemas.microsoft.com/office/drawing/2014/main" val="565847293"/>
                    </a:ext>
                  </a:extLst>
                </a:gridCol>
                <a:gridCol w="2434805">
                  <a:extLst>
                    <a:ext uri="{9D8B030D-6E8A-4147-A177-3AD203B41FA5}">
                      <a16:colId xmlns:a16="http://schemas.microsoft.com/office/drawing/2014/main" val="3835331042"/>
                    </a:ext>
                  </a:extLst>
                </a:gridCol>
                <a:gridCol w="2434805">
                  <a:extLst>
                    <a:ext uri="{9D8B030D-6E8A-4147-A177-3AD203B41FA5}">
                      <a16:colId xmlns:a16="http://schemas.microsoft.com/office/drawing/2014/main" val="3378817291"/>
                    </a:ext>
                  </a:extLst>
                </a:gridCol>
              </a:tblGrid>
              <a:tr h="696081">
                <a:tc>
                  <a:txBody>
                    <a:bodyPr/>
                    <a:lstStyle/>
                    <a:p>
                      <a:r>
                        <a:rPr lang="pt-BR" dirty="0"/>
                        <a:t>GSPC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No de Ações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No de Instituições e Iniciativas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Iniciativas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593794"/>
                  </a:ext>
                </a:extLst>
              </a:tr>
              <a:tr h="397760">
                <a:tc>
                  <a:txBody>
                    <a:bodyPr/>
                    <a:lstStyle/>
                    <a:p>
                      <a:r>
                        <a:rPr lang="pt-BR" dirty="0"/>
                        <a:t>Meta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98981323"/>
                  </a:ext>
                </a:extLst>
              </a:tr>
              <a:tr h="397760">
                <a:tc>
                  <a:txBody>
                    <a:bodyPr/>
                    <a:lstStyle/>
                    <a:p>
                      <a:r>
                        <a:rPr lang="pt-BR" dirty="0"/>
                        <a:t>Meta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49549180"/>
                  </a:ext>
                </a:extLst>
              </a:tr>
              <a:tr h="397760">
                <a:tc>
                  <a:txBody>
                    <a:bodyPr/>
                    <a:lstStyle/>
                    <a:p>
                      <a:r>
                        <a:rPr lang="pt-BR" dirty="0"/>
                        <a:t>Meta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2857100"/>
                  </a:ext>
                </a:extLst>
              </a:tr>
              <a:tr h="397760">
                <a:tc>
                  <a:txBody>
                    <a:bodyPr/>
                    <a:lstStyle/>
                    <a:p>
                      <a:r>
                        <a:rPr lang="pt-BR" dirty="0"/>
                        <a:t>Meta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10933796"/>
                  </a:ext>
                </a:extLst>
              </a:tr>
              <a:tr h="397760">
                <a:tc>
                  <a:txBody>
                    <a:bodyPr/>
                    <a:lstStyle/>
                    <a:p>
                      <a:r>
                        <a:rPr lang="pt-BR" dirty="0"/>
                        <a:t>Meta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8185599"/>
                  </a:ext>
                </a:extLst>
              </a:tr>
              <a:tr h="397760">
                <a:tc>
                  <a:txBody>
                    <a:bodyPr/>
                    <a:lstStyle/>
                    <a:p>
                      <a:r>
                        <a:rPr lang="pt-BR" dirty="0"/>
                        <a:t>Meta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40021156"/>
                  </a:ext>
                </a:extLst>
              </a:tr>
              <a:tr h="397760">
                <a:tc>
                  <a:txBody>
                    <a:bodyPr/>
                    <a:lstStyle/>
                    <a:p>
                      <a:r>
                        <a:rPr lang="pt-BR" dirty="0"/>
                        <a:t>Meta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7784389"/>
                  </a:ext>
                </a:extLst>
              </a:tr>
              <a:tr h="397760">
                <a:tc>
                  <a:txBody>
                    <a:bodyPr/>
                    <a:lstStyle/>
                    <a:p>
                      <a:r>
                        <a:rPr lang="pt-BR" dirty="0"/>
                        <a:t>Meta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92323540"/>
                  </a:ext>
                </a:extLst>
              </a:tr>
              <a:tr h="397760">
                <a:tc>
                  <a:txBody>
                    <a:bodyPr/>
                    <a:lstStyle/>
                    <a:p>
                      <a:r>
                        <a:rPr lang="pt-BR" dirty="0"/>
                        <a:t>Meta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229704"/>
                  </a:ext>
                </a:extLst>
              </a:tr>
              <a:tr h="397760">
                <a:tc>
                  <a:txBody>
                    <a:bodyPr/>
                    <a:lstStyle/>
                    <a:p>
                      <a:r>
                        <a:rPr lang="pt-BR" dirty="0"/>
                        <a:t>Meta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2712589"/>
                  </a:ext>
                </a:extLst>
              </a:tr>
              <a:tr h="397760">
                <a:tc>
                  <a:txBody>
                    <a:bodyPr/>
                    <a:lstStyle/>
                    <a:p>
                      <a:r>
                        <a:rPr lang="pt-BR" dirty="0"/>
                        <a:t>Meta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3862255"/>
                  </a:ext>
                </a:extLst>
              </a:tr>
              <a:tr h="397760">
                <a:tc>
                  <a:txBody>
                    <a:bodyPr/>
                    <a:lstStyle/>
                    <a:p>
                      <a:r>
                        <a:rPr lang="pt-BR" dirty="0"/>
                        <a:t>Meta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41430975"/>
                  </a:ext>
                </a:extLst>
              </a:tr>
              <a:tr h="397760">
                <a:tc>
                  <a:txBody>
                    <a:bodyPr/>
                    <a:lstStyle/>
                    <a:p>
                      <a:r>
                        <a:rPr lang="pt-BR" dirty="0"/>
                        <a:t>Meta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53113273"/>
                  </a:ext>
                </a:extLst>
              </a:tr>
              <a:tr h="397760">
                <a:tc>
                  <a:txBody>
                    <a:bodyPr/>
                    <a:lstStyle/>
                    <a:p>
                      <a:r>
                        <a:rPr lang="pt-BR" dirty="0"/>
                        <a:t>Meta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6962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93593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EF06DA-A6C8-4A22-AD0B-48000DBA4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Conclusões e Discussão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F0B17E-62AF-4B6A-802B-A086E1EFC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Os dados sobre a rede não estão disponíveis, acessíveis ou são inexistentes;</a:t>
            </a:r>
          </a:p>
          <a:p>
            <a:r>
              <a:rPr lang="pt-BR" dirty="0"/>
              <a:t>As relações são muito dinâmicas;</a:t>
            </a:r>
          </a:p>
          <a:p>
            <a:r>
              <a:rPr lang="pt-BR" dirty="0"/>
              <a:t>Consequentemente, os dados levantados são de baixa qualidade (multidimensional) e as visualizações mostradas aqui são tendenciosas;</a:t>
            </a:r>
          </a:p>
          <a:p>
            <a:r>
              <a:rPr lang="pt-BR" dirty="0"/>
              <a:t>Porém, </a:t>
            </a:r>
            <a:r>
              <a:rPr lang="pt-BR" dirty="0">
                <a:highlight>
                  <a:srgbClr val="FFFF00"/>
                </a:highlight>
              </a:rPr>
              <a:t>os dados sugerem a existência de uma rede</a:t>
            </a:r>
            <a:r>
              <a:rPr lang="pt-BR" dirty="0"/>
              <a:t> de {instituições, institutos, organizações, iniciativas, etc.} {voltados para, capazes de, envolvidos com, etc.} ações relacionadas, direta ou indiretamente, com as Metas da GSPC;</a:t>
            </a:r>
          </a:p>
          <a:p>
            <a:r>
              <a:rPr lang="pt-BR" dirty="0"/>
              <a:t>Essa rede tem pelo menos duas instâncias: a efetiva e a potencial;</a:t>
            </a:r>
          </a:p>
          <a:p>
            <a:r>
              <a:rPr lang="pt-BR" dirty="0"/>
              <a:t>A instância efetiva da rede apresenta nós e relações que corroboram sua efetividade, como relações de coordenação, missão, gestão e financeiro, fluxo de dados e aporte técnico assim como nós de iniciativas e fomento;</a:t>
            </a:r>
          </a:p>
          <a:p>
            <a:r>
              <a:rPr lang="pt-BR" dirty="0"/>
              <a:t>Coordenação, financiamento, iniciativa, recursos, infraestrutura, dados e aporte técnico sugerem uma instância efetiva;</a:t>
            </a:r>
          </a:p>
          <a:p>
            <a:r>
              <a:rPr lang="pt-BR" dirty="0"/>
              <a:t>A instância efetiva da rede sugere que as metas presentes nessa rede serão alcançadas;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705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7F2D91-C6E5-42B6-BE48-C695C2DA9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30901"/>
            <a:ext cx="10515600" cy="683499"/>
          </a:xfrm>
        </p:spPr>
        <p:txBody>
          <a:bodyPr>
            <a:normAutofit fontScale="90000"/>
          </a:bodyPr>
          <a:lstStyle/>
          <a:p>
            <a:r>
              <a:rPr lang="pt-BR" dirty="0"/>
              <a:t>Agradecimentos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B544A206-9C6B-4714-B1D5-46ABB263B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518407"/>
            <a:ext cx="5157787" cy="4671256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Flora do Brasil 2020 e Herbário Virtual REFLORA</a:t>
            </a:r>
          </a:p>
          <a:p>
            <a:pPr lvl="1"/>
            <a:r>
              <a:rPr lang="pt-BR" dirty="0"/>
              <a:t>Rafaela Forzza</a:t>
            </a:r>
          </a:p>
          <a:p>
            <a:pPr lvl="1"/>
            <a:r>
              <a:rPr lang="pt-BR" dirty="0"/>
              <a:t>Fabiana </a:t>
            </a:r>
            <a:r>
              <a:rPr lang="pt-BR" dirty="0" err="1"/>
              <a:t>Filardi</a:t>
            </a:r>
            <a:endParaRPr lang="pt-BR" dirty="0"/>
          </a:p>
          <a:p>
            <a:pPr lvl="1"/>
            <a:r>
              <a:rPr lang="pt-BR" dirty="0"/>
              <a:t>Paula </a:t>
            </a:r>
            <a:r>
              <a:rPr lang="pt-BR" dirty="0" err="1"/>
              <a:t>Leitman</a:t>
            </a:r>
            <a:endParaRPr lang="pt-BR" dirty="0"/>
          </a:p>
          <a:p>
            <a:r>
              <a:rPr lang="pt-BR" dirty="0" err="1"/>
              <a:t>CNCFlora</a:t>
            </a:r>
            <a:endParaRPr lang="pt-BR" dirty="0"/>
          </a:p>
          <a:p>
            <a:pPr lvl="1"/>
            <a:r>
              <a:rPr lang="pt-BR" dirty="0"/>
              <a:t>Gustavo Martinelli</a:t>
            </a:r>
          </a:p>
          <a:p>
            <a:pPr lvl="1"/>
            <a:r>
              <a:rPr lang="pt-BR" dirty="0" err="1"/>
              <a:t>Eline</a:t>
            </a:r>
            <a:r>
              <a:rPr lang="pt-BR" dirty="0"/>
              <a:t> Martins</a:t>
            </a:r>
          </a:p>
          <a:p>
            <a:pPr lvl="1"/>
            <a:r>
              <a:rPr lang="pt-BR" dirty="0"/>
              <a:t>Patrícia da Rosa</a:t>
            </a:r>
          </a:p>
          <a:p>
            <a:pPr lvl="1"/>
            <a:r>
              <a:rPr lang="pt-BR" dirty="0"/>
              <a:t>Daniel </a:t>
            </a:r>
            <a:r>
              <a:rPr lang="pt-BR" dirty="0" err="1"/>
              <a:t>Maurenza</a:t>
            </a:r>
            <a:endParaRPr lang="pt-BR" dirty="0"/>
          </a:p>
          <a:p>
            <a:pPr lvl="1"/>
            <a:r>
              <a:rPr lang="pt-BR" dirty="0"/>
              <a:t>Nina </a:t>
            </a:r>
            <a:r>
              <a:rPr lang="pt-BR" dirty="0" err="1"/>
              <a:t>Pougy</a:t>
            </a:r>
            <a:endParaRPr lang="pt-BR" dirty="0"/>
          </a:p>
          <a:p>
            <a:r>
              <a:rPr lang="pt-BR" dirty="0"/>
              <a:t>JBRJ</a:t>
            </a:r>
          </a:p>
          <a:p>
            <a:pPr lvl="1"/>
            <a:r>
              <a:rPr lang="pt-BR" dirty="0"/>
              <a:t>Maria Lucia Nova da Costa</a:t>
            </a:r>
          </a:p>
          <a:p>
            <a:pPr lvl="1"/>
            <a:r>
              <a:rPr lang="pt-BR" dirty="0" err="1"/>
              <a:t>Antonio</a:t>
            </a:r>
            <a:r>
              <a:rPr lang="pt-BR" dirty="0"/>
              <a:t> Carlos S Andrade</a:t>
            </a:r>
          </a:p>
          <a:p>
            <a:r>
              <a:rPr lang="pt-BR" dirty="0"/>
              <a:t>Rafael </a:t>
            </a:r>
            <a:r>
              <a:rPr lang="pt-BR" dirty="0" err="1"/>
              <a:t>Zenni</a:t>
            </a:r>
            <a:endParaRPr lang="pt-BR" dirty="0"/>
          </a:p>
          <a:p>
            <a:r>
              <a:rPr lang="pt-BR" dirty="0"/>
              <a:t>Juliano Gomes Pádua</a:t>
            </a:r>
          </a:p>
          <a:p>
            <a:r>
              <a:rPr lang="pt-BR" dirty="0"/>
              <a:t>Fernando Silveira</a:t>
            </a:r>
          </a:p>
          <a:p>
            <a:r>
              <a:rPr lang="pt-BR" dirty="0"/>
              <a:t>Isabel </a:t>
            </a:r>
            <a:r>
              <a:rPr lang="pt-BR" dirty="0" err="1"/>
              <a:t>Belloni</a:t>
            </a:r>
            <a:r>
              <a:rPr lang="pt-BR" dirty="0"/>
              <a:t> Schmidt</a:t>
            </a:r>
          </a:p>
          <a:p>
            <a:endParaRPr lang="pt-BR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E40098C9-F99B-4C91-8E58-5D24EE3DEE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518407"/>
            <a:ext cx="5183188" cy="4671256"/>
          </a:xfrm>
        </p:spPr>
        <p:txBody>
          <a:bodyPr>
            <a:normAutofit/>
          </a:bodyPr>
          <a:lstStyle/>
          <a:p>
            <a:r>
              <a:rPr lang="pt-BR" sz="2000" dirty="0"/>
              <a:t>Jardim Botânico de Lajeado</a:t>
            </a:r>
          </a:p>
          <a:p>
            <a:r>
              <a:rPr lang="pt-BR" sz="2000" dirty="0"/>
              <a:t>Jardim Botânico do Instituto de Biociências de Botucatu</a:t>
            </a:r>
          </a:p>
          <a:p>
            <a:r>
              <a:rPr lang="pt-BR" sz="2000" dirty="0"/>
              <a:t>Jardim Botânico de Londrina</a:t>
            </a:r>
          </a:p>
          <a:p>
            <a:r>
              <a:rPr lang="pt-BR" sz="2000" dirty="0"/>
              <a:t>Jardim Botânico Municipal de Bauru</a:t>
            </a:r>
          </a:p>
          <a:p>
            <a:r>
              <a:rPr lang="pt-BR" sz="2000" dirty="0"/>
              <a:t>Jardim Botânico </a:t>
            </a:r>
            <a:r>
              <a:rPr lang="pt-BR" sz="2000" dirty="0" err="1"/>
              <a:t>Inhotim</a:t>
            </a:r>
            <a:endParaRPr lang="pt-BR" sz="2000" dirty="0"/>
          </a:p>
          <a:p>
            <a:r>
              <a:rPr lang="pt-BR" sz="2000" dirty="0"/>
              <a:t>Jardim Botânico de São Leopoldo / RS</a:t>
            </a:r>
          </a:p>
          <a:p>
            <a:endParaRPr lang="pt-BR" sz="2000" dirty="0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8885E6CD-74AC-4944-8FED-61287EB8A2D0}"/>
              </a:ext>
            </a:extLst>
          </p:cNvPr>
          <p:cNvCxnSpPr/>
          <p:nvPr/>
        </p:nvCxnSpPr>
        <p:spPr>
          <a:xfrm>
            <a:off x="5997575" y="1518407"/>
            <a:ext cx="0" cy="478172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172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54" y="1456711"/>
            <a:ext cx="3695135" cy="369513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27" y="1115444"/>
            <a:ext cx="1492163" cy="2188835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6441027" y="3529569"/>
            <a:ext cx="33470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Eduardo Dalcin</a:t>
            </a:r>
          </a:p>
          <a:p>
            <a:r>
              <a:rPr lang="pt-BR" dirty="0"/>
              <a:t>Jardim Botânico do Rio de Janeiro</a:t>
            </a:r>
          </a:p>
          <a:p>
            <a:r>
              <a:rPr lang="pt-BR" dirty="0"/>
              <a:t>Diretoria de Pesquisas</a:t>
            </a:r>
          </a:p>
          <a:p>
            <a:r>
              <a:rPr lang="pt-BR" i="1" dirty="0"/>
              <a:t>edalcin@jbrj.gov.br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441026" y="4768479"/>
            <a:ext cx="37764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"</a:t>
            </a:r>
            <a:r>
              <a:rPr lang="en-US" sz="1350" i="1" dirty="0"/>
              <a:t>To organize the Brazil's biodiversity information and make it universally accessible and useful.</a:t>
            </a:r>
            <a:r>
              <a:rPr lang="en-US" sz="1350" dirty="0"/>
              <a:t>"</a:t>
            </a:r>
            <a:endParaRPr lang="pt-BR" sz="1350" dirty="0"/>
          </a:p>
        </p:txBody>
      </p:sp>
      <p:pic>
        <p:nvPicPr>
          <p:cNvPr id="1026" name="Picture 2" descr="Resultado de imagem para CC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0" y="6330149"/>
            <a:ext cx="1060816" cy="37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091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F38D9AD-ED0E-43B2-827D-FB09C2643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18" y="218785"/>
            <a:ext cx="5693424" cy="4590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2A1014E-D9F8-40DD-BF94-740797CF3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73" y="1690248"/>
            <a:ext cx="4785059" cy="3955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F24AB01-D140-468A-BE52-7C383D24B8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37" y="2514201"/>
            <a:ext cx="3600486" cy="3879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4909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C544901-4819-4C6A-B789-A0626E2B4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67" y="204984"/>
            <a:ext cx="5369165" cy="5120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A00177FB-E18C-4E84-9034-594763322CC7}"/>
              </a:ext>
            </a:extLst>
          </p:cNvPr>
          <p:cNvGrpSpPr/>
          <p:nvPr/>
        </p:nvGrpSpPr>
        <p:grpSpPr>
          <a:xfrm>
            <a:off x="2781416" y="1520845"/>
            <a:ext cx="5415798" cy="4876139"/>
            <a:chOff x="4253344" y="1429116"/>
            <a:chExt cx="5415798" cy="4876139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A25D3B3D-8708-41B9-A6E6-90AAFCE04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3344" y="1429116"/>
              <a:ext cx="5415798" cy="4876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681DD053-9F5C-46A6-A63C-7EC180E0A281}"/>
                </a:ext>
              </a:extLst>
            </p:cNvPr>
            <p:cNvSpPr txBox="1"/>
            <p:nvPr/>
          </p:nvSpPr>
          <p:spPr>
            <a:xfrm>
              <a:off x="6311273" y="3546765"/>
              <a:ext cx="331123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/>
                <a:t>Resolução CONABIO </a:t>
              </a:r>
              <a:r>
                <a:rPr lang="pt-BR" sz="1600" dirty="0" err="1"/>
                <a:t>n.o</a:t>
              </a:r>
              <a:r>
                <a:rPr lang="pt-BR" sz="1600" dirty="0"/>
                <a:t> 05, de 21 de outubro de 2009</a:t>
              </a:r>
            </a:p>
            <a:p>
              <a:endParaRPr lang="pt-BR" sz="1600" dirty="0"/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1778A52B-03D7-45DD-B50B-61ACD2ACA0EC}"/>
              </a:ext>
            </a:extLst>
          </p:cNvPr>
          <p:cNvGrpSpPr/>
          <p:nvPr/>
        </p:nvGrpSpPr>
        <p:grpSpPr>
          <a:xfrm>
            <a:off x="7742999" y="2165246"/>
            <a:ext cx="3489461" cy="4473278"/>
            <a:chOff x="6699202" y="1841484"/>
            <a:chExt cx="3489461" cy="4473278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E888E713-C804-4813-ADD0-063D9AAD9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9202" y="1841484"/>
              <a:ext cx="3489461" cy="44732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A0446551-078B-48B8-AA01-5152BF43C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7757" y="5335653"/>
              <a:ext cx="3012349" cy="721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213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4EE73E4-F71F-4EDE-8DCC-9B3488335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2155"/>
          <a:stretch/>
        </p:blipFill>
        <p:spPr>
          <a:xfrm>
            <a:off x="1324854" y="690654"/>
            <a:ext cx="4247810" cy="3588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D147B41-FEEA-4268-84BC-241D347944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35"/>
          <a:stretch/>
        </p:blipFill>
        <p:spPr>
          <a:xfrm>
            <a:off x="5865962" y="2709308"/>
            <a:ext cx="5536729" cy="2940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2470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25B6C5C-4DA2-4A22-A2B2-41BEA9496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15" y="586442"/>
            <a:ext cx="5605433" cy="257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53E4BE0-AFA4-46F1-A6F9-8D3E7ABA9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319" y="3370296"/>
            <a:ext cx="7683971" cy="322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0923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Documento 2">
            <a:extLst>
              <a:ext uri="{FF2B5EF4-FFF2-40B4-BE49-F238E27FC236}">
                <a16:creationId xmlns:a16="http://schemas.microsoft.com/office/drawing/2014/main" id="{BD2A05CD-E421-4921-B6D6-73ED26620AA0}"/>
              </a:ext>
            </a:extLst>
          </p:cNvPr>
          <p:cNvSpPr/>
          <p:nvPr/>
        </p:nvSpPr>
        <p:spPr>
          <a:xfrm>
            <a:off x="1480219" y="2606374"/>
            <a:ext cx="1744911" cy="1082182"/>
          </a:xfrm>
          <a:prstGeom prst="flowChartDocumen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Metas Nacionais para Biodiversidade 2020</a:t>
            </a:r>
          </a:p>
        </p:txBody>
      </p:sp>
      <p:sp>
        <p:nvSpPr>
          <p:cNvPr id="5" name="Fluxograma: Documento 4">
            <a:extLst>
              <a:ext uri="{FF2B5EF4-FFF2-40B4-BE49-F238E27FC236}">
                <a16:creationId xmlns:a16="http://schemas.microsoft.com/office/drawing/2014/main" id="{4CCB4399-48A9-4326-9D46-F5281BAD0D91}"/>
              </a:ext>
            </a:extLst>
          </p:cNvPr>
          <p:cNvSpPr/>
          <p:nvPr/>
        </p:nvSpPr>
        <p:spPr>
          <a:xfrm>
            <a:off x="1480218" y="688193"/>
            <a:ext cx="1744911" cy="1082182"/>
          </a:xfrm>
          <a:prstGeom prst="flowChartDocumen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Metas de Aichi para Biodiversidade</a:t>
            </a:r>
            <a:br>
              <a:rPr lang="pt-BR" sz="1400" dirty="0"/>
            </a:br>
            <a:r>
              <a:rPr lang="pt-BR" sz="1400" dirty="0"/>
              <a:t>(CBD)</a:t>
            </a:r>
          </a:p>
        </p:txBody>
      </p:sp>
      <p:sp>
        <p:nvSpPr>
          <p:cNvPr id="6" name="Fluxograma: Documento 5">
            <a:extLst>
              <a:ext uri="{FF2B5EF4-FFF2-40B4-BE49-F238E27FC236}">
                <a16:creationId xmlns:a16="http://schemas.microsoft.com/office/drawing/2014/main" id="{3C3F1878-B1BB-4783-B662-668ACFBEB319}"/>
              </a:ext>
            </a:extLst>
          </p:cNvPr>
          <p:cNvSpPr/>
          <p:nvPr/>
        </p:nvSpPr>
        <p:spPr>
          <a:xfrm>
            <a:off x="1480218" y="4630262"/>
            <a:ext cx="1744911" cy="1082182"/>
          </a:xfrm>
          <a:prstGeom prst="flowChartDocument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Estratégia e Plano de Ação Nacionais para a Biodiversidade</a:t>
            </a:r>
          </a:p>
        </p:txBody>
      </p:sp>
      <p:sp>
        <p:nvSpPr>
          <p:cNvPr id="8" name="Fluxograma: Vários Documentos 7">
            <a:extLst>
              <a:ext uri="{FF2B5EF4-FFF2-40B4-BE49-F238E27FC236}">
                <a16:creationId xmlns:a16="http://schemas.microsoft.com/office/drawing/2014/main" id="{9CC4DBDF-85EF-4C3B-8413-A083DC504753}"/>
              </a:ext>
            </a:extLst>
          </p:cNvPr>
          <p:cNvSpPr/>
          <p:nvPr/>
        </p:nvSpPr>
        <p:spPr>
          <a:xfrm>
            <a:off x="4168370" y="1617573"/>
            <a:ext cx="1266736" cy="876649"/>
          </a:xfrm>
          <a:prstGeom prst="flowChartMultidocumen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Objetivo Estratégico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DFFFA34B-B743-4EF0-B256-7F6136DD2309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5435106" y="1420433"/>
            <a:ext cx="973822" cy="29046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uxograma: Vários Documentos 12">
            <a:extLst>
              <a:ext uri="{FF2B5EF4-FFF2-40B4-BE49-F238E27FC236}">
                <a16:creationId xmlns:a16="http://schemas.microsoft.com/office/drawing/2014/main" id="{860B16C6-FFE2-4843-803A-0ED5C587207D}"/>
              </a:ext>
            </a:extLst>
          </p:cNvPr>
          <p:cNvSpPr/>
          <p:nvPr/>
        </p:nvSpPr>
        <p:spPr>
          <a:xfrm>
            <a:off x="6408928" y="1099554"/>
            <a:ext cx="915800" cy="641758"/>
          </a:xfrm>
          <a:prstGeom prst="flowChartMultidocumen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Meta</a:t>
            </a:r>
          </a:p>
        </p:txBody>
      </p:sp>
      <p:sp>
        <p:nvSpPr>
          <p:cNvPr id="14" name="Fluxograma: Vários Documentos 13">
            <a:extLst>
              <a:ext uri="{FF2B5EF4-FFF2-40B4-BE49-F238E27FC236}">
                <a16:creationId xmlns:a16="http://schemas.microsoft.com/office/drawing/2014/main" id="{EF8C1906-FEAF-44E4-9E53-C70050CF18A9}"/>
              </a:ext>
            </a:extLst>
          </p:cNvPr>
          <p:cNvSpPr/>
          <p:nvPr/>
        </p:nvSpPr>
        <p:spPr>
          <a:xfrm>
            <a:off x="6408928" y="1812093"/>
            <a:ext cx="915800" cy="641758"/>
          </a:xfrm>
          <a:prstGeom prst="flowChartMultidocumen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Meta</a:t>
            </a:r>
          </a:p>
        </p:txBody>
      </p:sp>
      <p:sp>
        <p:nvSpPr>
          <p:cNvPr id="15" name="Fluxograma: Vários Documentos 14">
            <a:extLst>
              <a:ext uri="{FF2B5EF4-FFF2-40B4-BE49-F238E27FC236}">
                <a16:creationId xmlns:a16="http://schemas.microsoft.com/office/drawing/2014/main" id="{9D5036E4-E69D-4248-85E0-FF2F56BE75DA}"/>
              </a:ext>
            </a:extLst>
          </p:cNvPr>
          <p:cNvSpPr/>
          <p:nvPr/>
        </p:nvSpPr>
        <p:spPr>
          <a:xfrm>
            <a:off x="6408928" y="2524632"/>
            <a:ext cx="915800" cy="641758"/>
          </a:xfrm>
          <a:prstGeom prst="flowChartMultidocumen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Meta</a:t>
            </a:r>
          </a:p>
        </p:txBody>
      </p: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F394D685-8F49-4701-A3D0-25A3E81BE2C5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5335840" y="2132972"/>
            <a:ext cx="1073088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B3EC9E8F-5D6F-446A-A021-84DC2E6A6333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5260339" y="2314560"/>
            <a:ext cx="1148589" cy="53095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luxograma: Vários Documentos 25">
            <a:extLst>
              <a:ext uri="{FF2B5EF4-FFF2-40B4-BE49-F238E27FC236}">
                <a16:creationId xmlns:a16="http://schemas.microsoft.com/office/drawing/2014/main" id="{7EE51251-75F5-41C1-9364-A0E5B10D171E}"/>
              </a:ext>
            </a:extLst>
          </p:cNvPr>
          <p:cNvSpPr/>
          <p:nvPr/>
        </p:nvSpPr>
        <p:spPr>
          <a:xfrm>
            <a:off x="3960564" y="4545147"/>
            <a:ext cx="1266736" cy="876649"/>
          </a:xfrm>
          <a:prstGeom prst="flowChartMultidocument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Objetivo Estratégico</a:t>
            </a:r>
          </a:p>
        </p:txBody>
      </p: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22DD1EB4-48AA-4C22-B308-BBB854829947}"/>
              </a:ext>
            </a:extLst>
          </p:cNvPr>
          <p:cNvCxnSpPr>
            <a:cxnSpLocks/>
            <a:endCxn id="28" idx="1"/>
          </p:cNvCxnSpPr>
          <p:nvPr/>
        </p:nvCxnSpPr>
        <p:spPr>
          <a:xfrm flipV="1">
            <a:off x="5227300" y="4348007"/>
            <a:ext cx="973822" cy="29046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luxograma: Vários Documentos 27">
            <a:extLst>
              <a:ext uri="{FF2B5EF4-FFF2-40B4-BE49-F238E27FC236}">
                <a16:creationId xmlns:a16="http://schemas.microsoft.com/office/drawing/2014/main" id="{2C921145-83F1-4234-8E63-450FF0CEC63F}"/>
              </a:ext>
            </a:extLst>
          </p:cNvPr>
          <p:cNvSpPr/>
          <p:nvPr/>
        </p:nvSpPr>
        <p:spPr>
          <a:xfrm>
            <a:off x="6201122" y="4027128"/>
            <a:ext cx="915800" cy="641758"/>
          </a:xfrm>
          <a:prstGeom prst="flowChartMultidocument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Meta</a:t>
            </a:r>
          </a:p>
        </p:txBody>
      </p:sp>
      <p:sp>
        <p:nvSpPr>
          <p:cNvPr id="29" name="Fluxograma: Vários Documentos 28">
            <a:extLst>
              <a:ext uri="{FF2B5EF4-FFF2-40B4-BE49-F238E27FC236}">
                <a16:creationId xmlns:a16="http://schemas.microsoft.com/office/drawing/2014/main" id="{381B49CA-0E8E-491B-8D29-B0FBA9D059AB}"/>
              </a:ext>
            </a:extLst>
          </p:cNvPr>
          <p:cNvSpPr/>
          <p:nvPr/>
        </p:nvSpPr>
        <p:spPr>
          <a:xfrm>
            <a:off x="6201122" y="4739667"/>
            <a:ext cx="915800" cy="641758"/>
          </a:xfrm>
          <a:prstGeom prst="flowChartMultidocument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Meta</a:t>
            </a:r>
          </a:p>
        </p:txBody>
      </p:sp>
      <p:sp>
        <p:nvSpPr>
          <p:cNvPr id="30" name="Fluxograma: Vários Documentos 29">
            <a:extLst>
              <a:ext uri="{FF2B5EF4-FFF2-40B4-BE49-F238E27FC236}">
                <a16:creationId xmlns:a16="http://schemas.microsoft.com/office/drawing/2014/main" id="{51568FF5-78C0-4313-BCFF-E3EEEA27073F}"/>
              </a:ext>
            </a:extLst>
          </p:cNvPr>
          <p:cNvSpPr/>
          <p:nvPr/>
        </p:nvSpPr>
        <p:spPr>
          <a:xfrm>
            <a:off x="6201122" y="5452206"/>
            <a:ext cx="915800" cy="641758"/>
          </a:xfrm>
          <a:prstGeom prst="flowChartMultidocument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Meta</a:t>
            </a:r>
          </a:p>
        </p:txBody>
      </p: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FBAF128A-B0E4-440D-AB6B-958B7B38B43B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5128034" y="5060546"/>
            <a:ext cx="1073088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E3564267-4910-4D89-BA43-A0D857BF000E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5052533" y="5242134"/>
            <a:ext cx="1148589" cy="53095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luxograma: Vários Documentos 33">
            <a:extLst>
              <a:ext uri="{FF2B5EF4-FFF2-40B4-BE49-F238E27FC236}">
                <a16:creationId xmlns:a16="http://schemas.microsoft.com/office/drawing/2014/main" id="{A6E8A8AB-81BC-449F-AB8C-B78731466DC4}"/>
              </a:ext>
            </a:extLst>
          </p:cNvPr>
          <p:cNvSpPr/>
          <p:nvPr/>
        </p:nvSpPr>
        <p:spPr>
          <a:xfrm>
            <a:off x="9780082" y="1699463"/>
            <a:ext cx="1103154" cy="826447"/>
          </a:xfrm>
          <a:prstGeom prst="flowChartMultidocument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Responsável</a:t>
            </a:r>
          </a:p>
        </p:txBody>
      </p:sp>
      <p:sp>
        <p:nvSpPr>
          <p:cNvPr id="35" name="Fluxograma: Vários Documentos 34">
            <a:extLst>
              <a:ext uri="{FF2B5EF4-FFF2-40B4-BE49-F238E27FC236}">
                <a16:creationId xmlns:a16="http://schemas.microsoft.com/office/drawing/2014/main" id="{CF117D5E-3C57-41D7-8E40-596571BA3A76}"/>
              </a:ext>
            </a:extLst>
          </p:cNvPr>
          <p:cNvSpPr/>
          <p:nvPr/>
        </p:nvSpPr>
        <p:spPr>
          <a:xfrm>
            <a:off x="8050375" y="3846589"/>
            <a:ext cx="764097" cy="501418"/>
          </a:xfrm>
          <a:prstGeom prst="flowChartMultidocument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Ação</a:t>
            </a:r>
          </a:p>
        </p:txBody>
      </p:sp>
      <p:sp>
        <p:nvSpPr>
          <p:cNvPr id="36" name="Fluxograma: Vários Documentos 35">
            <a:extLst>
              <a:ext uri="{FF2B5EF4-FFF2-40B4-BE49-F238E27FC236}">
                <a16:creationId xmlns:a16="http://schemas.microsoft.com/office/drawing/2014/main" id="{D9E7D242-2CB7-4682-893E-61DABE9AA0BF}"/>
              </a:ext>
            </a:extLst>
          </p:cNvPr>
          <p:cNvSpPr/>
          <p:nvPr/>
        </p:nvSpPr>
        <p:spPr>
          <a:xfrm>
            <a:off x="8072744" y="3304578"/>
            <a:ext cx="764097" cy="501418"/>
          </a:xfrm>
          <a:prstGeom prst="flowChartMultidocument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Ação</a:t>
            </a:r>
          </a:p>
        </p:txBody>
      </p:sp>
      <p:sp>
        <p:nvSpPr>
          <p:cNvPr id="37" name="Fluxograma: Vários Documentos 36">
            <a:extLst>
              <a:ext uri="{FF2B5EF4-FFF2-40B4-BE49-F238E27FC236}">
                <a16:creationId xmlns:a16="http://schemas.microsoft.com/office/drawing/2014/main" id="{062FEDF7-F635-494E-8957-C2695273037D}"/>
              </a:ext>
            </a:extLst>
          </p:cNvPr>
          <p:cNvSpPr/>
          <p:nvPr/>
        </p:nvSpPr>
        <p:spPr>
          <a:xfrm>
            <a:off x="8050374" y="4390298"/>
            <a:ext cx="764097" cy="501418"/>
          </a:xfrm>
          <a:prstGeom prst="flowChartMultidocument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Ação</a:t>
            </a:r>
          </a:p>
        </p:txBody>
      </p:sp>
      <p:sp>
        <p:nvSpPr>
          <p:cNvPr id="38" name="Fluxograma: Vários Documentos 37">
            <a:extLst>
              <a:ext uri="{FF2B5EF4-FFF2-40B4-BE49-F238E27FC236}">
                <a16:creationId xmlns:a16="http://schemas.microsoft.com/office/drawing/2014/main" id="{29DCDCF9-704C-443A-B77F-C03365F41D9D}"/>
              </a:ext>
            </a:extLst>
          </p:cNvPr>
          <p:cNvSpPr/>
          <p:nvPr/>
        </p:nvSpPr>
        <p:spPr>
          <a:xfrm>
            <a:off x="9780082" y="2656683"/>
            <a:ext cx="1103154" cy="826447"/>
          </a:xfrm>
          <a:prstGeom prst="flowChartMultidocument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Responsável</a:t>
            </a:r>
          </a:p>
        </p:txBody>
      </p:sp>
      <p:sp>
        <p:nvSpPr>
          <p:cNvPr id="39" name="Fluxograma: Vários Documentos 38">
            <a:extLst>
              <a:ext uri="{FF2B5EF4-FFF2-40B4-BE49-F238E27FC236}">
                <a16:creationId xmlns:a16="http://schemas.microsoft.com/office/drawing/2014/main" id="{ADE9DD4F-40E7-4488-8FF8-C5F8FF38ED04}"/>
              </a:ext>
            </a:extLst>
          </p:cNvPr>
          <p:cNvSpPr/>
          <p:nvPr/>
        </p:nvSpPr>
        <p:spPr>
          <a:xfrm>
            <a:off x="9780082" y="3613904"/>
            <a:ext cx="1103154" cy="826447"/>
          </a:xfrm>
          <a:prstGeom prst="flowChartMultidocument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Responsável</a:t>
            </a:r>
          </a:p>
        </p:txBody>
      </p:sp>
      <p:cxnSp>
        <p:nvCxnSpPr>
          <p:cNvPr id="40" name="Conector de Seta Reta 39">
            <a:extLst>
              <a:ext uri="{FF2B5EF4-FFF2-40B4-BE49-F238E27FC236}">
                <a16:creationId xmlns:a16="http://schemas.microsoft.com/office/drawing/2014/main" id="{4AD6B910-F26D-41C7-A699-C699965C58A9}"/>
              </a:ext>
            </a:extLst>
          </p:cNvPr>
          <p:cNvCxnSpPr>
            <a:cxnSpLocks/>
            <a:endCxn id="36" idx="1"/>
          </p:cNvCxnSpPr>
          <p:nvPr/>
        </p:nvCxnSpPr>
        <p:spPr>
          <a:xfrm flipV="1">
            <a:off x="7116922" y="3555287"/>
            <a:ext cx="955822" cy="48671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id="{6B09BB88-1457-4072-B06D-1C7442FF5F42}"/>
              </a:ext>
            </a:extLst>
          </p:cNvPr>
          <p:cNvCxnSpPr>
            <a:cxnSpLocks/>
            <a:endCxn id="35" idx="1"/>
          </p:cNvCxnSpPr>
          <p:nvPr/>
        </p:nvCxnSpPr>
        <p:spPr>
          <a:xfrm flipV="1">
            <a:off x="7048500" y="4097298"/>
            <a:ext cx="1001875" cy="14523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de Seta Reta 45">
            <a:extLst>
              <a:ext uri="{FF2B5EF4-FFF2-40B4-BE49-F238E27FC236}">
                <a16:creationId xmlns:a16="http://schemas.microsoft.com/office/drawing/2014/main" id="{04F5F645-89E3-48BD-8759-1C84FDE8418A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6988969" y="4513845"/>
            <a:ext cx="1061405" cy="12716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de Seta Reta 52">
            <a:extLst>
              <a:ext uri="{FF2B5EF4-FFF2-40B4-BE49-F238E27FC236}">
                <a16:creationId xmlns:a16="http://schemas.microsoft.com/office/drawing/2014/main" id="{97BAF961-4639-4E12-B0A3-C572C893C78C}"/>
              </a:ext>
            </a:extLst>
          </p:cNvPr>
          <p:cNvCxnSpPr>
            <a:cxnSpLocks/>
            <a:endCxn id="34" idx="1"/>
          </p:cNvCxnSpPr>
          <p:nvPr/>
        </p:nvCxnSpPr>
        <p:spPr>
          <a:xfrm flipV="1">
            <a:off x="8830551" y="2112687"/>
            <a:ext cx="949531" cy="120915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55">
            <a:extLst>
              <a:ext uri="{FF2B5EF4-FFF2-40B4-BE49-F238E27FC236}">
                <a16:creationId xmlns:a16="http://schemas.microsoft.com/office/drawing/2014/main" id="{B45CE020-4C4B-40CC-9E0C-9092F56F4E23}"/>
              </a:ext>
            </a:extLst>
          </p:cNvPr>
          <p:cNvCxnSpPr>
            <a:cxnSpLocks/>
            <a:endCxn id="38" idx="1"/>
          </p:cNvCxnSpPr>
          <p:nvPr/>
        </p:nvCxnSpPr>
        <p:spPr>
          <a:xfrm flipV="1">
            <a:off x="8767763" y="3069907"/>
            <a:ext cx="1012319" cy="38271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de Seta Reta 59">
            <a:extLst>
              <a:ext uri="{FF2B5EF4-FFF2-40B4-BE49-F238E27FC236}">
                <a16:creationId xmlns:a16="http://schemas.microsoft.com/office/drawing/2014/main" id="{88CDE454-FFD8-46E5-9691-5314098C60BA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8729663" y="3688556"/>
            <a:ext cx="1050419" cy="33857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Seta: para Baixo 62">
            <a:extLst>
              <a:ext uri="{FF2B5EF4-FFF2-40B4-BE49-F238E27FC236}">
                <a16:creationId xmlns:a16="http://schemas.microsoft.com/office/drawing/2014/main" id="{BE9137E7-D48C-4121-8B8C-567D2EF2722F}"/>
              </a:ext>
            </a:extLst>
          </p:cNvPr>
          <p:cNvSpPr/>
          <p:nvPr/>
        </p:nvSpPr>
        <p:spPr>
          <a:xfrm>
            <a:off x="2200275" y="1961800"/>
            <a:ext cx="304800" cy="34612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Seta: para Baixo 63">
            <a:extLst>
              <a:ext uri="{FF2B5EF4-FFF2-40B4-BE49-F238E27FC236}">
                <a16:creationId xmlns:a16="http://schemas.microsoft.com/office/drawing/2014/main" id="{D1A607C3-70F8-417E-9C0C-15CC53D2B892}"/>
              </a:ext>
            </a:extLst>
          </p:cNvPr>
          <p:cNvSpPr/>
          <p:nvPr/>
        </p:nvSpPr>
        <p:spPr>
          <a:xfrm>
            <a:off x="2200275" y="3987002"/>
            <a:ext cx="304800" cy="34612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Seta: para Baixo 64">
            <a:extLst>
              <a:ext uri="{FF2B5EF4-FFF2-40B4-BE49-F238E27FC236}">
                <a16:creationId xmlns:a16="http://schemas.microsoft.com/office/drawing/2014/main" id="{E2D9B760-8687-4846-9DFE-69E54843FE0A}"/>
              </a:ext>
            </a:extLst>
          </p:cNvPr>
          <p:cNvSpPr/>
          <p:nvPr/>
        </p:nvSpPr>
        <p:spPr>
          <a:xfrm rot="18399233">
            <a:off x="3460985" y="1568248"/>
            <a:ext cx="304800" cy="34612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Seta: para Baixo 65">
            <a:extLst>
              <a:ext uri="{FF2B5EF4-FFF2-40B4-BE49-F238E27FC236}">
                <a16:creationId xmlns:a16="http://schemas.microsoft.com/office/drawing/2014/main" id="{F2258064-64A0-47A8-993C-8D352A5D3CD2}"/>
              </a:ext>
            </a:extLst>
          </p:cNvPr>
          <p:cNvSpPr/>
          <p:nvPr/>
        </p:nvSpPr>
        <p:spPr>
          <a:xfrm rot="16200000">
            <a:off x="3465307" y="4916670"/>
            <a:ext cx="304800" cy="34612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Seta: para Baixo 58">
            <a:extLst>
              <a:ext uri="{FF2B5EF4-FFF2-40B4-BE49-F238E27FC236}">
                <a16:creationId xmlns:a16="http://schemas.microsoft.com/office/drawing/2014/main" id="{75869E5F-98F8-4E0D-B06C-60810E7B3E7D}"/>
              </a:ext>
            </a:extLst>
          </p:cNvPr>
          <p:cNvSpPr/>
          <p:nvPr/>
        </p:nvSpPr>
        <p:spPr>
          <a:xfrm rot="3200767" flipV="1">
            <a:off x="3541205" y="2546737"/>
            <a:ext cx="304800" cy="34612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02575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1894</TotalTime>
  <Words>2226</Words>
  <Application>Microsoft Office PowerPoint</Application>
  <PresentationFormat>Widescreen</PresentationFormat>
  <Paragraphs>1022</Paragraphs>
  <Slides>45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Tema do Office</vt:lpstr>
      <vt:lpstr>Metas da GSPC 2020: estado da arte e perspectivas futuras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Resultado do levantamento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Conclusões e Discussão</vt:lpstr>
      <vt:lpstr>Agradecimentos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Dalcin</dc:creator>
  <cp:lastModifiedBy>Eduardo Dalcin</cp:lastModifiedBy>
  <cp:revision>144</cp:revision>
  <dcterms:created xsi:type="dcterms:W3CDTF">2017-05-31T13:34:49Z</dcterms:created>
  <dcterms:modified xsi:type="dcterms:W3CDTF">2017-08-19T11:07:35Z</dcterms:modified>
</cp:coreProperties>
</file>