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8" r:id="rId2"/>
    <p:sldId id="305" r:id="rId3"/>
    <p:sldId id="259" r:id="rId4"/>
    <p:sldId id="260" r:id="rId5"/>
    <p:sldId id="275" r:id="rId6"/>
    <p:sldId id="285" r:id="rId7"/>
    <p:sldId id="287" r:id="rId8"/>
    <p:sldId id="261" r:id="rId9"/>
    <p:sldId id="256" r:id="rId10"/>
    <p:sldId id="286" r:id="rId11"/>
    <p:sldId id="276" r:id="rId12"/>
    <p:sldId id="277" r:id="rId13"/>
    <p:sldId id="295" r:id="rId14"/>
    <p:sldId id="294" r:id="rId15"/>
    <p:sldId id="267" r:id="rId16"/>
    <p:sldId id="274" r:id="rId17"/>
    <p:sldId id="271" r:id="rId18"/>
    <p:sldId id="272" r:id="rId19"/>
    <p:sldId id="273" r:id="rId20"/>
    <p:sldId id="303" r:id="rId21"/>
    <p:sldId id="304" r:id="rId22"/>
    <p:sldId id="289" r:id="rId23"/>
    <p:sldId id="290" r:id="rId24"/>
    <p:sldId id="262" r:id="rId25"/>
    <p:sldId id="291" r:id="rId26"/>
    <p:sldId id="292" r:id="rId27"/>
    <p:sldId id="296" r:id="rId28"/>
    <p:sldId id="297" r:id="rId29"/>
    <p:sldId id="298" r:id="rId30"/>
    <p:sldId id="299" r:id="rId31"/>
    <p:sldId id="300" r:id="rId32"/>
    <p:sldId id="302" r:id="rId33"/>
    <p:sldId id="301" r:id="rId34"/>
    <p:sldId id="293" r:id="rId35"/>
    <p:sldId id="257" r:id="rId3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02" autoAdjust="0"/>
    <p:restoredTop sz="94660"/>
  </p:normalViewPr>
  <p:slideViewPr>
    <p:cSldViewPr snapToGrid="0">
      <p:cViewPr varScale="1">
        <p:scale>
          <a:sx n="93" d="100"/>
          <a:sy n="93" d="100"/>
        </p:scale>
        <p:origin x="96" y="480"/>
      </p:cViewPr>
      <p:guideLst/>
    </p:cSldViewPr>
  </p:slideViewPr>
  <p:notesTextViewPr>
    <p:cViewPr>
      <p:scale>
        <a:sx n="1" d="1"/>
        <a:sy n="1" d="1"/>
      </p:scale>
      <p:origin x="0" y="0"/>
    </p:cViewPr>
  </p:notesTextViewPr>
  <p:sorterViewPr>
    <p:cViewPr>
      <p:scale>
        <a:sx n="170" d="100"/>
        <a:sy n="170" d="100"/>
      </p:scale>
      <p:origin x="0" y="-35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09EC40-BFAB-47F5-988C-4F7849C06F0C}" type="doc">
      <dgm:prSet loTypeId="urn:microsoft.com/office/officeart/2005/8/layout/cycle8" loCatId="cycle" qsTypeId="urn:microsoft.com/office/officeart/2005/8/quickstyle/simple5" qsCatId="simple" csTypeId="urn:microsoft.com/office/officeart/2005/8/colors/colorful4" csCatId="colorful" phldr="1"/>
      <dgm:spPr/>
    </dgm:pt>
    <dgm:pt modelId="{52EAD119-BDB9-42F8-95F1-F46055C01544}">
      <dgm:prSet phldrT="[Texto]"/>
      <dgm:spPr/>
      <dgm:t>
        <a:bodyPr/>
        <a:lstStyle/>
        <a:p>
          <a:r>
            <a:rPr lang="pt-BR" i="1" dirty="0"/>
            <a:t>Open Access</a:t>
          </a:r>
        </a:p>
      </dgm:t>
    </dgm:pt>
    <dgm:pt modelId="{BF470724-E1AB-4223-82C9-780BB21408D0}" type="parTrans" cxnId="{BF9CFE1F-46AA-492C-831E-4DF1FD40DAA8}">
      <dgm:prSet/>
      <dgm:spPr/>
      <dgm:t>
        <a:bodyPr/>
        <a:lstStyle/>
        <a:p>
          <a:endParaRPr lang="pt-BR"/>
        </a:p>
      </dgm:t>
    </dgm:pt>
    <dgm:pt modelId="{E2AF6A48-B773-4CAF-98C1-FE316689E10B}" type="sibTrans" cxnId="{BF9CFE1F-46AA-492C-831E-4DF1FD40DAA8}">
      <dgm:prSet/>
      <dgm:spPr/>
      <dgm:t>
        <a:bodyPr/>
        <a:lstStyle/>
        <a:p>
          <a:endParaRPr lang="pt-BR"/>
        </a:p>
      </dgm:t>
    </dgm:pt>
    <dgm:pt modelId="{8350BAA6-08B9-43C5-A766-7C654E1E7516}">
      <dgm:prSet phldrT="[Texto]"/>
      <dgm:spPr/>
      <dgm:t>
        <a:bodyPr/>
        <a:lstStyle/>
        <a:p>
          <a:r>
            <a:rPr lang="pt-BR" i="1" dirty="0"/>
            <a:t>Open Data</a:t>
          </a:r>
        </a:p>
      </dgm:t>
    </dgm:pt>
    <dgm:pt modelId="{3D9F7384-077B-41EA-95C7-BDE5E7514855}" type="parTrans" cxnId="{341822DB-389E-4363-9CC1-F973278D041C}">
      <dgm:prSet/>
      <dgm:spPr/>
      <dgm:t>
        <a:bodyPr/>
        <a:lstStyle/>
        <a:p>
          <a:endParaRPr lang="pt-BR"/>
        </a:p>
      </dgm:t>
    </dgm:pt>
    <dgm:pt modelId="{B24C7E30-7EE4-4550-8B52-BABB019D0377}" type="sibTrans" cxnId="{341822DB-389E-4363-9CC1-F973278D041C}">
      <dgm:prSet/>
      <dgm:spPr/>
      <dgm:t>
        <a:bodyPr/>
        <a:lstStyle/>
        <a:p>
          <a:endParaRPr lang="pt-BR"/>
        </a:p>
      </dgm:t>
    </dgm:pt>
    <dgm:pt modelId="{08E449CD-A3FF-4F6A-856F-3D36C917DFC7}">
      <dgm:prSet phldrT="[Texto]"/>
      <dgm:spPr/>
      <dgm:t>
        <a:bodyPr/>
        <a:lstStyle/>
        <a:p>
          <a:r>
            <a:rPr lang="pt-BR" i="1" dirty="0"/>
            <a:t>Open Science</a:t>
          </a:r>
        </a:p>
      </dgm:t>
    </dgm:pt>
    <dgm:pt modelId="{1247E140-EEDF-4D54-9AB8-10DECD0046F2}" type="parTrans" cxnId="{7D76917F-FBB0-4CA5-89B7-48F879861C35}">
      <dgm:prSet/>
      <dgm:spPr/>
      <dgm:t>
        <a:bodyPr/>
        <a:lstStyle/>
        <a:p>
          <a:endParaRPr lang="pt-BR"/>
        </a:p>
      </dgm:t>
    </dgm:pt>
    <dgm:pt modelId="{5359ACE8-2816-4610-8E47-6519421054F0}" type="sibTrans" cxnId="{7D76917F-FBB0-4CA5-89B7-48F879861C35}">
      <dgm:prSet/>
      <dgm:spPr/>
      <dgm:t>
        <a:bodyPr/>
        <a:lstStyle/>
        <a:p>
          <a:endParaRPr lang="pt-BR"/>
        </a:p>
      </dgm:t>
    </dgm:pt>
    <dgm:pt modelId="{96CFDD1D-3556-4933-A756-F11906743261}" type="pres">
      <dgm:prSet presAssocID="{6E09EC40-BFAB-47F5-988C-4F7849C06F0C}" presName="compositeShape" presStyleCnt="0">
        <dgm:presLayoutVars>
          <dgm:chMax val="7"/>
          <dgm:dir/>
          <dgm:resizeHandles val="exact"/>
        </dgm:presLayoutVars>
      </dgm:prSet>
      <dgm:spPr/>
    </dgm:pt>
    <dgm:pt modelId="{1FA15E33-45DC-4BE9-BADF-13B517C0F917}" type="pres">
      <dgm:prSet presAssocID="{6E09EC40-BFAB-47F5-988C-4F7849C06F0C}" presName="wedge1" presStyleLbl="node1" presStyleIdx="0" presStyleCnt="3"/>
      <dgm:spPr/>
    </dgm:pt>
    <dgm:pt modelId="{32DEC7E3-D628-418F-B143-2FB84D50870F}" type="pres">
      <dgm:prSet presAssocID="{6E09EC40-BFAB-47F5-988C-4F7849C06F0C}" presName="dummy1a" presStyleCnt="0"/>
      <dgm:spPr/>
    </dgm:pt>
    <dgm:pt modelId="{166A09E0-56CF-4BB2-8739-11573486D83B}" type="pres">
      <dgm:prSet presAssocID="{6E09EC40-BFAB-47F5-988C-4F7849C06F0C}" presName="dummy1b" presStyleCnt="0"/>
      <dgm:spPr/>
    </dgm:pt>
    <dgm:pt modelId="{2B8EA000-E77C-4197-AF71-2CCCF335D900}" type="pres">
      <dgm:prSet presAssocID="{6E09EC40-BFAB-47F5-988C-4F7849C06F0C}" presName="wedge1Tx" presStyleLbl="node1" presStyleIdx="0" presStyleCnt="3">
        <dgm:presLayoutVars>
          <dgm:chMax val="0"/>
          <dgm:chPref val="0"/>
          <dgm:bulletEnabled val="1"/>
        </dgm:presLayoutVars>
      </dgm:prSet>
      <dgm:spPr/>
    </dgm:pt>
    <dgm:pt modelId="{C39BF146-F4DD-446B-9650-1C0D727322E4}" type="pres">
      <dgm:prSet presAssocID="{6E09EC40-BFAB-47F5-988C-4F7849C06F0C}" presName="wedge2" presStyleLbl="node1" presStyleIdx="1" presStyleCnt="3"/>
      <dgm:spPr/>
    </dgm:pt>
    <dgm:pt modelId="{78654AD8-ED9A-4BC0-B67A-993BBA613CB4}" type="pres">
      <dgm:prSet presAssocID="{6E09EC40-BFAB-47F5-988C-4F7849C06F0C}" presName="dummy2a" presStyleCnt="0"/>
      <dgm:spPr/>
    </dgm:pt>
    <dgm:pt modelId="{469641C7-BE9E-4DFC-8C60-D09B1E57A477}" type="pres">
      <dgm:prSet presAssocID="{6E09EC40-BFAB-47F5-988C-4F7849C06F0C}" presName="dummy2b" presStyleCnt="0"/>
      <dgm:spPr/>
    </dgm:pt>
    <dgm:pt modelId="{5DCA684B-D7A9-4E4E-AAE6-C316E9712D00}" type="pres">
      <dgm:prSet presAssocID="{6E09EC40-BFAB-47F5-988C-4F7849C06F0C}" presName="wedge2Tx" presStyleLbl="node1" presStyleIdx="1" presStyleCnt="3">
        <dgm:presLayoutVars>
          <dgm:chMax val="0"/>
          <dgm:chPref val="0"/>
          <dgm:bulletEnabled val="1"/>
        </dgm:presLayoutVars>
      </dgm:prSet>
      <dgm:spPr/>
    </dgm:pt>
    <dgm:pt modelId="{3DE17AA7-27C0-4715-9E4F-BD58D1F3242A}" type="pres">
      <dgm:prSet presAssocID="{6E09EC40-BFAB-47F5-988C-4F7849C06F0C}" presName="wedge3" presStyleLbl="node1" presStyleIdx="2" presStyleCnt="3"/>
      <dgm:spPr/>
    </dgm:pt>
    <dgm:pt modelId="{24371376-FA21-4EEB-9EBE-7261F4634801}" type="pres">
      <dgm:prSet presAssocID="{6E09EC40-BFAB-47F5-988C-4F7849C06F0C}" presName="dummy3a" presStyleCnt="0"/>
      <dgm:spPr/>
    </dgm:pt>
    <dgm:pt modelId="{821AC35E-99CA-487A-B87B-CA557F2A8F82}" type="pres">
      <dgm:prSet presAssocID="{6E09EC40-BFAB-47F5-988C-4F7849C06F0C}" presName="dummy3b" presStyleCnt="0"/>
      <dgm:spPr/>
    </dgm:pt>
    <dgm:pt modelId="{4707EDE3-58E2-4CB6-9532-1CE91034F3C7}" type="pres">
      <dgm:prSet presAssocID="{6E09EC40-BFAB-47F5-988C-4F7849C06F0C}" presName="wedge3Tx" presStyleLbl="node1" presStyleIdx="2" presStyleCnt="3">
        <dgm:presLayoutVars>
          <dgm:chMax val="0"/>
          <dgm:chPref val="0"/>
          <dgm:bulletEnabled val="1"/>
        </dgm:presLayoutVars>
      </dgm:prSet>
      <dgm:spPr/>
    </dgm:pt>
    <dgm:pt modelId="{4469A28D-C71C-48DE-93EF-DA89C4A959CB}" type="pres">
      <dgm:prSet presAssocID="{E2AF6A48-B773-4CAF-98C1-FE316689E10B}" presName="arrowWedge1" presStyleLbl="fgSibTrans2D1" presStyleIdx="0" presStyleCnt="3"/>
      <dgm:spPr/>
    </dgm:pt>
    <dgm:pt modelId="{8579B185-E040-49C8-A04C-65CBDAC3391F}" type="pres">
      <dgm:prSet presAssocID="{B24C7E30-7EE4-4550-8B52-BABB019D0377}" presName="arrowWedge2" presStyleLbl="fgSibTrans2D1" presStyleIdx="1" presStyleCnt="3"/>
      <dgm:spPr/>
    </dgm:pt>
    <dgm:pt modelId="{471C8960-C8B4-42C7-86B6-138E69C3ACBB}" type="pres">
      <dgm:prSet presAssocID="{5359ACE8-2816-4610-8E47-6519421054F0}" presName="arrowWedge3" presStyleLbl="fgSibTrans2D1" presStyleIdx="2" presStyleCnt="3"/>
      <dgm:spPr/>
    </dgm:pt>
  </dgm:ptLst>
  <dgm:cxnLst>
    <dgm:cxn modelId="{328D1509-4913-45A6-8C18-7B3327E2DC7E}" type="presOf" srcId="{08E449CD-A3FF-4F6A-856F-3D36C917DFC7}" destId="{4707EDE3-58E2-4CB6-9532-1CE91034F3C7}" srcOrd="1" destOrd="0" presId="urn:microsoft.com/office/officeart/2005/8/layout/cycle8"/>
    <dgm:cxn modelId="{BF9CFE1F-46AA-492C-831E-4DF1FD40DAA8}" srcId="{6E09EC40-BFAB-47F5-988C-4F7849C06F0C}" destId="{52EAD119-BDB9-42F8-95F1-F46055C01544}" srcOrd="0" destOrd="0" parTransId="{BF470724-E1AB-4223-82C9-780BB21408D0}" sibTransId="{E2AF6A48-B773-4CAF-98C1-FE316689E10B}"/>
    <dgm:cxn modelId="{55286C74-28CD-4C12-87BA-3E6A45CEC00F}" type="presOf" srcId="{52EAD119-BDB9-42F8-95F1-F46055C01544}" destId="{2B8EA000-E77C-4197-AF71-2CCCF335D900}" srcOrd="1" destOrd="0" presId="urn:microsoft.com/office/officeart/2005/8/layout/cycle8"/>
    <dgm:cxn modelId="{7D76917F-FBB0-4CA5-89B7-48F879861C35}" srcId="{6E09EC40-BFAB-47F5-988C-4F7849C06F0C}" destId="{08E449CD-A3FF-4F6A-856F-3D36C917DFC7}" srcOrd="2" destOrd="0" parTransId="{1247E140-EEDF-4D54-9AB8-10DECD0046F2}" sibTransId="{5359ACE8-2816-4610-8E47-6519421054F0}"/>
    <dgm:cxn modelId="{7706CFAF-949A-4687-90FF-3A4C2DE48AB9}" type="presOf" srcId="{6E09EC40-BFAB-47F5-988C-4F7849C06F0C}" destId="{96CFDD1D-3556-4933-A756-F11906743261}" srcOrd="0" destOrd="0" presId="urn:microsoft.com/office/officeart/2005/8/layout/cycle8"/>
    <dgm:cxn modelId="{341822DB-389E-4363-9CC1-F973278D041C}" srcId="{6E09EC40-BFAB-47F5-988C-4F7849C06F0C}" destId="{8350BAA6-08B9-43C5-A766-7C654E1E7516}" srcOrd="1" destOrd="0" parTransId="{3D9F7384-077B-41EA-95C7-BDE5E7514855}" sibTransId="{B24C7E30-7EE4-4550-8B52-BABB019D0377}"/>
    <dgm:cxn modelId="{5515A8EB-D5CA-4720-B4E8-2E0119922F06}" type="presOf" srcId="{52EAD119-BDB9-42F8-95F1-F46055C01544}" destId="{1FA15E33-45DC-4BE9-BADF-13B517C0F917}" srcOrd="0" destOrd="0" presId="urn:microsoft.com/office/officeart/2005/8/layout/cycle8"/>
    <dgm:cxn modelId="{AFEC79F9-5C2B-4F7D-9AAE-1167B8F8918B}" type="presOf" srcId="{08E449CD-A3FF-4F6A-856F-3D36C917DFC7}" destId="{3DE17AA7-27C0-4715-9E4F-BD58D1F3242A}" srcOrd="0" destOrd="0" presId="urn:microsoft.com/office/officeart/2005/8/layout/cycle8"/>
    <dgm:cxn modelId="{52A3A3FB-B1A8-4AE2-9138-3774079478EC}" type="presOf" srcId="{8350BAA6-08B9-43C5-A766-7C654E1E7516}" destId="{C39BF146-F4DD-446B-9650-1C0D727322E4}" srcOrd="0" destOrd="0" presId="urn:microsoft.com/office/officeart/2005/8/layout/cycle8"/>
    <dgm:cxn modelId="{1B7EAFFF-C4F3-44FE-A770-0307191DCC4D}" type="presOf" srcId="{8350BAA6-08B9-43C5-A766-7C654E1E7516}" destId="{5DCA684B-D7A9-4E4E-AAE6-C316E9712D00}" srcOrd="1" destOrd="0" presId="urn:microsoft.com/office/officeart/2005/8/layout/cycle8"/>
    <dgm:cxn modelId="{FDAB49DB-35C3-473A-A2CB-F7A59BE0C0DC}" type="presParOf" srcId="{96CFDD1D-3556-4933-A756-F11906743261}" destId="{1FA15E33-45DC-4BE9-BADF-13B517C0F917}" srcOrd="0" destOrd="0" presId="urn:microsoft.com/office/officeart/2005/8/layout/cycle8"/>
    <dgm:cxn modelId="{936FAA2A-8BC3-42E9-8B8C-16DA9198CBE0}" type="presParOf" srcId="{96CFDD1D-3556-4933-A756-F11906743261}" destId="{32DEC7E3-D628-418F-B143-2FB84D50870F}" srcOrd="1" destOrd="0" presId="urn:microsoft.com/office/officeart/2005/8/layout/cycle8"/>
    <dgm:cxn modelId="{4B284901-7F76-4B09-BCD6-356F849AE870}" type="presParOf" srcId="{96CFDD1D-3556-4933-A756-F11906743261}" destId="{166A09E0-56CF-4BB2-8739-11573486D83B}" srcOrd="2" destOrd="0" presId="urn:microsoft.com/office/officeart/2005/8/layout/cycle8"/>
    <dgm:cxn modelId="{5224FC5F-DF8B-49D7-867C-B04C12F602FC}" type="presParOf" srcId="{96CFDD1D-3556-4933-A756-F11906743261}" destId="{2B8EA000-E77C-4197-AF71-2CCCF335D900}" srcOrd="3" destOrd="0" presId="urn:microsoft.com/office/officeart/2005/8/layout/cycle8"/>
    <dgm:cxn modelId="{B290FFF2-B738-45D1-84E8-D10F982CFAA7}" type="presParOf" srcId="{96CFDD1D-3556-4933-A756-F11906743261}" destId="{C39BF146-F4DD-446B-9650-1C0D727322E4}" srcOrd="4" destOrd="0" presId="urn:microsoft.com/office/officeart/2005/8/layout/cycle8"/>
    <dgm:cxn modelId="{501A02CD-DB8A-4A9B-AF7C-A0429125BFE6}" type="presParOf" srcId="{96CFDD1D-3556-4933-A756-F11906743261}" destId="{78654AD8-ED9A-4BC0-B67A-993BBA613CB4}" srcOrd="5" destOrd="0" presId="urn:microsoft.com/office/officeart/2005/8/layout/cycle8"/>
    <dgm:cxn modelId="{E825FCF0-79CE-40A7-8AB5-8726B1210708}" type="presParOf" srcId="{96CFDD1D-3556-4933-A756-F11906743261}" destId="{469641C7-BE9E-4DFC-8C60-D09B1E57A477}" srcOrd="6" destOrd="0" presId="urn:microsoft.com/office/officeart/2005/8/layout/cycle8"/>
    <dgm:cxn modelId="{DFE17213-DF80-4958-9A6F-55BC25DB2B98}" type="presParOf" srcId="{96CFDD1D-3556-4933-A756-F11906743261}" destId="{5DCA684B-D7A9-4E4E-AAE6-C316E9712D00}" srcOrd="7" destOrd="0" presId="urn:microsoft.com/office/officeart/2005/8/layout/cycle8"/>
    <dgm:cxn modelId="{6BF3D595-2D44-4CCD-AC49-3E21F45FD187}" type="presParOf" srcId="{96CFDD1D-3556-4933-A756-F11906743261}" destId="{3DE17AA7-27C0-4715-9E4F-BD58D1F3242A}" srcOrd="8" destOrd="0" presId="urn:microsoft.com/office/officeart/2005/8/layout/cycle8"/>
    <dgm:cxn modelId="{960B0C97-2A52-4259-AFCF-123C8D71EF75}" type="presParOf" srcId="{96CFDD1D-3556-4933-A756-F11906743261}" destId="{24371376-FA21-4EEB-9EBE-7261F4634801}" srcOrd="9" destOrd="0" presId="urn:microsoft.com/office/officeart/2005/8/layout/cycle8"/>
    <dgm:cxn modelId="{3A7AE8A5-DD50-46ED-87CF-9374F79F12A7}" type="presParOf" srcId="{96CFDD1D-3556-4933-A756-F11906743261}" destId="{821AC35E-99CA-487A-B87B-CA557F2A8F82}" srcOrd="10" destOrd="0" presId="urn:microsoft.com/office/officeart/2005/8/layout/cycle8"/>
    <dgm:cxn modelId="{8558F1BE-59A6-4D8D-BEE7-548367F67DB5}" type="presParOf" srcId="{96CFDD1D-3556-4933-A756-F11906743261}" destId="{4707EDE3-58E2-4CB6-9532-1CE91034F3C7}" srcOrd="11" destOrd="0" presId="urn:microsoft.com/office/officeart/2005/8/layout/cycle8"/>
    <dgm:cxn modelId="{3177D498-55E7-41DE-9427-EF728ED112D0}" type="presParOf" srcId="{96CFDD1D-3556-4933-A756-F11906743261}" destId="{4469A28D-C71C-48DE-93EF-DA89C4A959CB}" srcOrd="12" destOrd="0" presId="urn:microsoft.com/office/officeart/2005/8/layout/cycle8"/>
    <dgm:cxn modelId="{15E14145-3F23-4746-AB8A-0168B51F0997}" type="presParOf" srcId="{96CFDD1D-3556-4933-A756-F11906743261}" destId="{8579B185-E040-49C8-A04C-65CBDAC3391F}" srcOrd="13" destOrd="0" presId="urn:microsoft.com/office/officeart/2005/8/layout/cycle8"/>
    <dgm:cxn modelId="{1F67E8CE-82B8-43AA-BE71-A6F73C00093F}" type="presParOf" srcId="{96CFDD1D-3556-4933-A756-F11906743261}" destId="{471C8960-C8B4-42C7-86B6-138E69C3ACB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FCC62C-DE4D-47FD-B709-E11546A62703}" type="doc">
      <dgm:prSet loTypeId="urn:microsoft.com/office/officeart/2005/8/layout/venn1" loCatId="relationship" qsTypeId="urn:microsoft.com/office/officeart/2005/8/quickstyle/simple1" qsCatId="simple" csTypeId="urn:microsoft.com/office/officeart/2005/8/colors/colorful4" csCatId="colorful" phldr="1"/>
      <dgm:spPr/>
    </dgm:pt>
    <dgm:pt modelId="{91CB9BEE-7397-4071-AAA9-FB79E506BD9E}">
      <dgm:prSet phldrT="[Texto]"/>
      <dgm:spPr/>
      <dgm:t>
        <a:bodyPr/>
        <a:lstStyle/>
        <a:p>
          <a:r>
            <a:rPr lang="pt-BR" dirty="0"/>
            <a:t>Taxonômico</a:t>
          </a:r>
        </a:p>
      </dgm:t>
    </dgm:pt>
    <dgm:pt modelId="{BC3FADEB-B192-4D15-B021-DF31059EC8D0}" type="parTrans" cxnId="{4F444A8C-5F14-4731-BE9A-0D7188FD2CB4}">
      <dgm:prSet/>
      <dgm:spPr/>
      <dgm:t>
        <a:bodyPr/>
        <a:lstStyle/>
        <a:p>
          <a:endParaRPr lang="pt-BR"/>
        </a:p>
      </dgm:t>
    </dgm:pt>
    <dgm:pt modelId="{889EA4A1-CFAD-4B39-92D3-C73A0661B714}" type="sibTrans" cxnId="{4F444A8C-5F14-4731-BE9A-0D7188FD2CB4}">
      <dgm:prSet/>
      <dgm:spPr/>
      <dgm:t>
        <a:bodyPr/>
        <a:lstStyle/>
        <a:p>
          <a:endParaRPr lang="pt-BR"/>
        </a:p>
      </dgm:t>
    </dgm:pt>
    <dgm:pt modelId="{42AA19D0-3C14-4E16-B93A-8B54003E055A}">
      <dgm:prSet phldrT="[Texto]"/>
      <dgm:spPr/>
      <dgm:t>
        <a:bodyPr/>
        <a:lstStyle/>
        <a:p>
          <a:r>
            <a:rPr lang="pt-BR" dirty="0"/>
            <a:t>Espacial</a:t>
          </a:r>
        </a:p>
      </dgm:t>
    </dgm:pt>
    <dgm:pt modelId="{655A8BDD-DB6B-4244-BE83-3A3592D3C178}" type="parTrans" cxnId="{F95D3691-450F-4355-A80D-0E900AB2F389}">
      <dgm:prSet/>
      <dgm:spPr/>
      <dgm:t>
        <a:bodyPr/>
        <a:lstStyle/>
        <a:p>
          <a:endParaRPr lang="pt-BR"/>
        </a:p>
      </dgm:t>
    </dgm:pt>
    <dgm:pt modelId="{3B2B3AB5-51D7-4907-81AD-58F6DB41CDD1}" type="sibTrans" cxnId="{F95D3691-450F-4355-A80D-0E900AB2F389}">
      <dgm:prSet/>
      <dgm:spPr/>
      <dgm:t>
        <a:bodyPr/>
        <a:lstStyle/>
        <a:p>
          <a:endParaRPr lang="pt-BR"/>
        </a:p>
      </dgm:t>
    </dgm:pt>
    <dgm:pt modelId="{8A0E3E85-3C7C-4CDD-98F7-55BA11744685}">
      <dgm:prSet phldrT="[Texto]"/>
      <dgm:spPr/>
      <dgm:t>
        <a:bodyPr/>
        <a:lstStyle/>
        <a:p>
          <a:r>
            <a:rPr lang="pt-BR" dirty="0"/>
            <a:t>Temporal</a:t>
          </a:r>
        </a:p>
      </dgm:t>
    </dgm:pt>
    <dgm:pt modelId="{ED36C903-C79D-455F-8B91-4D7DE8181E72}" type="parTrans" cxnId="{8322E37A-8CF5-459B-8F3A-E940E98F6A26}">
      <dgm:prSet/>
      <dgm:spPr/>
      <dgm:t>
        <a:bodyPr/>
        <a:lstStyle/>
        <a:p>
          <a:endParaRPr lang="pt-BR"/>
        </a:p>
      </dgm:t>
    </dgm:pt>
    <dgm:pt modelId="{6BD615F3-0F7B-4AC1-83D8-83622040A49E}" type="sibTrans" cxnId="{8322E37A-8CF5-459B-8F3A-E940E98F6A26}">
      <dgm:prSet/>
      <dgm:spPr/>
      <dgm:t>
        <a:bodyPr/>
        <a:lstStyle/>
        <a:p>
          <a:endParaRPr lang="pt-BR"/>
        </a:p>
      </dgm:t>
    </dgm:pt>
    <dgm:pt modelId="{60AC6D3F-4D09-4BC2-B0D9-142669A644C6}">
      <dgm:prSet phldrT="[Texto]"/>
      <dgm:spPr/>
      <dgm:t>
        <a:bodyPr/>
        <a:lstStyle/>
        <a:p>
          <a:r>
            <a:rPr lang="pt-BR"/>
            <a:t>Temático</a:t>
          </a:r>
          <a:endParaRPr lang="pt-BR" dirty="0"/>
        </a:p>
      </dgm:t>
    </dgm:pt>
    <dgm:pt modelId="{DDA1D55C-EAD3-424B-AE5F-BC365DB54B3E}" type="parTrans" cxnId="{6B4FE9DE-C04A-4961-B22E-884680F35CD5}">
      <dgm:prSet/>
      <dgm:spPr/>
      <dgm:t>
        <a:bodyPr/>
        <a:lstStyle/>
        <a:p>
          <a:endParaRPr lang="pt-BR"/>
        </a:p>
      </dgm:t>
    </dgm:pt>
    <dgm:pt modelId="{ED53320C-64AE-43B2-AB59-9F3F87969C25}" type="sibTrans" cxnId="{6B4FE9DE-C04A-4961-B22E-884680F35CD5}">
      <dgm:prSet/>
      <dgm:spPr/>
      <dgm:t>
        <a:bodyPr/>
        <a:lstStyle/>
        <a:p>
          <a:endParaRPr lang="pt-BR"/>
        </a:p>
      </dgm:t>
    </dgm:pt>
    <dgm:pt modelId="{B7B05A70-9246-446D-9ED2-A6666610553A}" type="pres">
      <dgm:prSet presAssocID="{A5FCC62C-DE4D-47FD-B709-E11546A62703}" presName="compositeShape" presStyleCnt="0">
        <dgm:presLayoutVars>
          <dgm:chMax val="7"/>
          <dgm:dir/>
          <dgm:resizeHandles val="exact"/>
        </dgm:presLayoutVars>
      </dgm:prSet>
      <dgm:spPr/>
    </dgm:pt>
    <dgm:pt modelId="{DAFD22E0-7E82-41E2-8EB4-6D101576A478}" type="pres">
      <dgm:prSet presAssocID="{91CB9BEE-7397-4071-AAA9-FB79E506BD9E}" presName="circ1" presStyleLbl="vennNode1" presStyleIdx="0" presStyleCnt="4"/>
      <dgm:spPr/>
    </dgm:pt>
    <dgm:pt modelId="{9E26A40F-86D0-4274-AD68-FB7E75109FF0}" type="pres">
      <dgm:prSet presAssocID="{91CB9BEE-7397-4071-AAA9-FB79E506BD9E}" presName="circ1Tx" presStyleLbl="revTx" presStyleIdx="0" presStyleCnt="0">
        <dgm:presLayoutVars>
          <dgm:chMax val="0"/>
          <dgm:chPref val="0"/>
          <dgm:bulletEnabled val="1"/>
        </dgm:presLayoutVars>
      </dgm:prSet>
      <dgm:spPr/>
    </dgm:pt>
    <dgm:pt modelId="{F7DB3452-D1BA-49A5-9E0A-1648DB6368AB}" type="pres">
      <dgm:prSet presAssocID="{42AA19D0-3C14-4E16-B93A-8B54003E055A}" presName="circ2" presStyleLbl="vennNode1" presStyleIdx="1" presStyleCnt="4"/>
      <dgm:spPr/>
    </dgm:pt>
    <dgm:pt modelId="{A385C030-A04A-4E7E-8173-550530856A07}" type="pres">
      <dgm:prSet presAssocID="{42AA19D0-3C14-4E16-B93A-8B54003E055A}" presName="circ2Tx" presStyleLbl="revTx" presStyleIdx="0" presStyleCnt="0">
        <dgm:presLayoutVars>
          <dgm:chMax val="0"/>
          <dgm:chPref val="0"/>
          <dgm:bulletEnabled val="1"/>
        </dgm:presLayoutVars>
      </dgm:prSet>
      <dgm:spPr/>
    </dgm:pt>
    <dgm:pt modelId="{092CE61E-69D1-4E2F-ADEB-F53E99982E94}" type="pres">
      <dgm:prSet presAssocID="{8A0E3E85-3C7C-4CDD-98F7-55BA11744685}" presName="circ3" presStyleLbl="vennNode1" presStyleIdx="2" presStyleCnt="4"/>
      <dgm:spPr/>
    </dgm:pt>
    <dgm:pt modelId="{61B3752C-D595-494D-B0B4-235975075AC8}" type="pres">
      <dgm:prSet presAssocID="{8A0E3E85-3C7C-4CDD-98F7-55BA11744685}" presName="circ3Tx" presStyleLbl="revTx" presStyleIdx="0" presStyleCnt="0">
        <dgm:presLayoutVars>
          <dgm:chMax val="0"/>
          <dgm:chPref val="0"/>
          <dgm:bulletEnabled val="1"/>
        </dgm:presLayoutVars>
      </dgm:prSet>
      <dgm:spPr/>
    </dgm:pt>
    <dgm:pt modelId="{79F4491F-7F2A-42B2-9D0F-CFB0036CE5A7}" type="pres">
      <dgm:prSet presAssocID="{60AC6D3F-4D09-4BC2-B0D9-142669A644C6}" presName="circ4" presStyleLbl="vennNode1" presStyleIdx="3" presStyleCnt="4"/>
      <dgm:spPr/>
    </dgm:pt>
    <dgm:pt modelId="{F7F282EC-DCFC-444C-8BE8-2CBC00795053}" type="pres">
      <dgm:prSet presAssocID="{60AC6D3F-4D09-4BC2-B0D9-142669A644C6}" presName="circ4Tx" presStyleLbl="revTx" presStyleIdx="0" presStyleCnt="0">
        <dgm:presLayoutVars>
          <dgm:chMax val="0"/>
          <dgm:chPref val="0"/>
          <dgm:bulletEnabled val="1"/>
        </dgm:presLayoutVars>
      </dgm:prSet>
      <dgm:spPr/>
    </dgm:pt>
  </dgm:ptLst>
  <dgm:cxnLst>
    <dgm:cxn modelId="{D0D57B23-5537-4335-9DD1-76B617D0AF08}" type="presOf" srcId="{42AA19D0-3C14-4E16-B93A-8B54003E055A}" destId="{F7DB3452-D1BA-49A5-9E0A-1648DB6368AB}" srcOrd="0" destOrd="0" presId="urn:microsoft.com/office/officeart/2005/8/layout/venn1"/>
    <dgm:cxn modelId="{CA861E27-8A82-4438-8CFF-F86832020F18}" type="presOf" srcId="{A5FCC62C-DE4D-47FD-B709-E11546A62703}" destId="{B7B05A70-9246-446D-9ED2-A6666610553A}" srcOrd="0" destOrd="0" presId="urn:microsoft.com/office/officeart/2005/8/layout/venn1"/>
    <dgm:cxn modelId="{0E168437-8CCD-464D-959C-193356C6421D}" type="presOf" srcId="{8A0E3E85-3C7C-4CDD-98F7-55BA11744685}" destId="{092CE61E-69D1-4E2F-ADEB-F53E99982E94}" srcOrd="0" destOrd="0" presId="urn:microsoft.com/office/officeart/2005/8/layout/venn1"/>
    <dgm:cxn modelId="{EB05173C-B893-4615-BD3E-4C2055A67B95}" type="presOf" srcId="{8A0E3E85-3C7C-4CDD-98F7-55BA11744685}" destId="{61B3752C-D595-494D-B0B4-235975075AC8}" srcOrd="1" destOrd="0" presId="urn:microsoft.com/office/officeart/2005/8/layout/venn1"/>
    <dgm:cxn modelId="{673A0450-3291-4316-B4C5-32F219DCE513}" type="presOf" srcId="{91CB9BEE-7397-4071-AAA9-FB79E506BD9E}" destId="{9E26A40F-86D0-4274-AD68-FB7E75109FF0}" srcOrd="1" destOrd="0" presId="urn:microsoft.com/office/officeart/2005/8/layout/venn1"/>
    <dgm:cxn modelId="{0C848B70-9A0D-44EE-B958-4DC9710A5CE2}" type="presOf" srcId="{60AC6D3F-4D09-4BC2-B0D9-142669A644C6}" destId="{79F4491F-7F2A-42B2-9D0F-CFB0036CE5A7}" srcOrd="0" destOrd="0" presId="urn:microsoft.com/office/officeart/2005/8/layout/venn1"/>
    <dgm:cxn modelId="{8322E37A-8CF5-459B-8F3A-E940E98F6A26}" srcId="{A5FCC62C-DE4D-47FD-B709-E11546A62703}" destId="{8A0E3E85-3C7C-4CDD-98F7-55BA11744685}" srcOrd="2" destOrd="0" parTransId="{ED36C903-C79D-455F-8B91-4D7DE8181E72}" sibTransId="{6BD615F3-0F7B-4AC1-83D8-83622040A49E}"/>
    <dgm:cxn modelId="{4F444A8C-5F14-4731-BE9A-0D7188FD2CB4}" srcId="{A5FCC62C-DE4D-47FD-B709-E11546A62703}" destId="{91CB9BEE-7397-4071-AAA9-FB79E506BD9E}" srcOrd="0" destOrd="0" parTransId="{BC3FADEB-B192-4D15-B021-DF31059EC8D0}" sibTransId="{889EA4A1-CFAD-4B39-92D3-C73A0661B714}"/>
    <dgm:cxn modelId="{F95D3691-450F-4355-A80D-0E900AB2F389}" srcId="{A5FCC62C-DE4D-47FD-B709-E11546A62703}" destId="{42AA19D0-3C14-4E16-B93A-8B54003E055A}" srcOrd="1" destOrd="0" parTransId="{655A8BDD-DB6B-4244-BE83-3A3592D3C178}" sibTransId="{3B2B3AB5-51D7-4907-81AD-58F6DB41CDD1}"/>
    <dgm:cxn modelId="{81EC88BA-6899-48DE-B4C8-9D3EF4AE18B1}" type="presOf" srcId="{60AC6D3F-4D09-4BC2-B0D9-142669A644C6}" destId="{F7F282EC-DCFC-444C-8BE8-2CBC00795053}" srcOrd="1" destOrd="0" presId="urn:microsoft.com/office/officeart/2005/8/layout/venn1"/>
    <dgm:cxn modelId="{32F0DEC2-8611-4895-920B-78529C1CAB32}" type="presOf" srcId="{91CB9BEE-7397-4071-AAA9-FB79E506BD9E}" destId="{DAFD22E0-7E82-41E2-8EB4-6D101576A478}" srcOrd="0" destOrd="0" presId="urn:microsoft.com/office/officeart/2005/8/layout/venn1"/>
    <dgm:cxn modelId="{E38485D3-DD71-4F08-B0E9-14F61EADD616}" type="presOf" srcId="{42AA19D0-3C14-4E16-B93A-8B54003E055A}" destId="{A385C030-A04A-4E7E-8173-550530856A07}" srcOrd="1" destOrd="0" presId="urn:microsoft.com/office/officeart/2005/8/layout/venn1"/>
    <dgm:cxn modelId="{6B4FE9DE-C04A-4961-B22E-884680F35CD5}" srcId="{A5FCC62C-DE4D-47FD-B709-E11546A62703}" destId="{60AC6D3F-4D09-4BC2-B0D9-142669A644C6}" srcOrd="3" destOrd="0" parTransId="{DDA1D55C-EAD3-424B-AE5F-BC365DB54B3E}" sibTransId="{ED53320C-64AE-43B2-AB59-9F3F87969C25}"/>
    <dgm:cxn modelId="{E5C67B66-25A2-450C-B833-6F06CF322E72}" type="presParOf" srcId="{B7B05A70-9246-446D-9ED2-A6666610553A}" destId="{DAFD22E0-7E82-41E2-8EB4-6D101576A478}" srcOrd="0" destOrd="0" presId="urn:microsoft.com/office/officeart/2005/8/layout/venn1"/>
    <dgm:cxn modelId="{6D80D2C7-EB82-4180-91AE-5AC10D512EDA}" type="presParOf" srcId="{B7B05A70-9246-446D-9ED2-A6666610553A}" destId="{9E26A40F-86D0-4274-AD68-FB7E75109FF0}" srcOrd="1" destOrd="0" presId="urn:microsoft.com/office/officeart/2005/8/layout/venn1"/>
    <dgm:cxn modelId="{F586D63C-02B8-45C8-BE5F-5CABB1C4E5E9}" type="presParOf" srcId="{B7B05A70-9246-446D-9ED2-A6666610553A}" destId="{F7DB3452-D1BA-49A5-9E0A-1648DB6368AB}" srcOrd="2" destOrd="0" presId="urn:microsoft.com/office/officeart/2005/8/layout/venn1"/>
    <dgm:cxn modelId="{C1F3F464-ACEF-41A3-8FF5-381437492936}" type="presParOf" srcId="{B7B05A70-9246-446D-9ED2-A6666610553A}" destId="{A385C030-A04A-4E7E-8173-550530856A07}" srcOrd="3" destOrd="0" presId="urn:microsoft.com/office/officeart/2005/8/layout/venn1"/>
    <dgm:cxn modelId="{28E042CF-8A1B-4559-BEA2-39870ED5BA5B}" type="presParOf" srcId="{B7B05A70-9246-446D-9ED2-A6666610553A}" destId="{092CE61E-69D1-4E2F-ADEB-F53E99982E94}" srcOrd="4" destOrd="0" presId="urn:microsoft.com/office/officeart/2005/8/layout/venn1"/>
    <dgm:cxn modelId="{FDB5D811-C6B6-42EF-8A09-4F9D9DF64DED}" type="presParOf" srcId="{B7B05A70-9246-446D-9ED2-A6666610553A}" destId="{61B3752C-D595-494D-B0B4-235975075AC8}" srcOrd="5" destOrd="0" presId="urn:microsoft.com/office/officeart/2005/8/layout/venn1"/>
    <dgm:cxn modelId="{E2C03E7C-080C-4D50-9744-A83528C3207F}" type="presParOf" srcId="{B7B05A70-9246-446D-9ED2-A6666610553A}" destId="{79F4491F-7F2A-42B2-9D0F-CFB0036CE5A7}" srcOrd="6" destOrd="0" presId="urn:microsoft.com/office/officeart/2005/8/layout/venn1"/>
    <dgm:cxn modelId="{59029900-2686-4831-9A7B-F12559515407}" type="presParOf" srcId="{B7B05A70-9246-446D-9ED2-A6666610553A}" destId="{F7F282EC-DCFC-444C-8BE8-2CBC00795053}"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15E33-45DC-4BE9-BADF-13B517C0F917}">
      <dsp:nvSpPr>
        <dsp:cNvPr id="0" name=""/>
        <dsp:cNvSpPr/>
      </dsp:nvSpPr>
      <dsp:spPr>
        <a:xfrm>
          <a:off x="1435217" y="311954"/>
          <a:ext cx="4031413" cy="4031413"/>
        </a:xfrm>
        <a:prstGeom prst="pie">
          <a:avLst>
            <a:gd name="adj1" fmla="val 16200000"/>
            <a:gd name="adj2" fmla="val 18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pt-BR" sz="3500" i="1" kern="1200" dirty="0"/>
            <a:t>Open Access</a:t>
          </a:r>
        </a:p>
      </dsp:txBody>
      <dsp:txXfrm>
        <a:off x="3559868" y="1166230"/>
        <a:ext cx="1439790" cy="1199825"/>
      </dsp:txXfrm>
    </dsp:sp>
    <dsp:sp modelId="{C39BF146-F4DD-446B-9650-1C0D727322E4}">
      <dsp:nvSpPr>
        <dsp:cNvPr id="0" name=""/>
        <dsp:cNvSpPr/>
      </dsp:nvSpPr>
      <dsp:spPr>
        <a:xfrm>
          <a:off x="1352189" y="455933"/>
          <a:ext cx="4031413" cy="4031413"/>
        </a:xfrm>
        <a:prstGeom prst="pie">
          <a:avLst>
            <a:gd name="adj1" fmla="val 1800000"/>
            <a:gd name="adj2" fmla="val 90000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pt-BR" sz="3500" i="1" kern="1200" dirty="0"/>
            <a:t>Open Data</a:t>
          </a:r>
        </a:p>
      </dsp:txBody>
      <dsp:txXfrm>
        <a:off x="2312050" y="3071553"/>
        <a:ext cx="2159685" cy="1055846"/>
      </dsp:txXfrm>
    </dsp:sp>
    <dsp:sp modelId="{3DE17AA7-27C0-4715-9E4F-BD58D1F3242A}">
      <dsp:nvSpPr>
        <dsp:cNvPr id="0" name=""/>
        <dsp:cNvSpPr/>
      </dsp:nvSpPr>
      <dsp:spPr>
        <a:xfrm>
          <a:off x="1269161" y="311954"/>
          <a:ext cx="4031413" cy="4031413"/>
        </a:xfrm>
        <a:prstGeom prst="pie">
          <a:avLst>
            <a:gd name="adj1" fmla="val 9000000"/>
            <a:gd name="adj2" fmla="val 1620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pt-BR" sz="3500" i="1" kern="1200" dirty="0"/>
            <a:t>Open Science</a:t>
          </a:r>
        </a:p>
      </dsp:txBody>
      <dsp:txXfrm>
        <a:off x="1736133" y="1166230"/>
        <a:ext cx="1439790" cy="1199825"/>
      </dsp:txXfrm>
    </dsp:sp>
    <dsp:sp modelId="{4469A28D-C71C-48DE-93EF-DA89C4A959CB}">
      <dsp:nvSpPr>
        <dsp:cNvPr id="0" name=""/>
        <dsp:cNvSpPr/>
      </dsp:nvSpPr>
      <dsp:spPr>
        <a:xfrm>
          <a:off x="1185986" y="62390"/>
          <a:ext cx="4530541" cy="4530541"/>
        </a:xfrm>
        <a:prstGeom prst="circularArrow">
          <a:avLst>
            <a:gd name="adj1" fmla="val 5085"/>
            <a:gd name="adj2" fmla="val 327528"/>
            <a:gd name="adj3" fmla="val 1472472"/>
            <a:gd name="adj4" fmla="val 16199432"/>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579B185-E040-49C8-A04C-65CBDAC3391F}">
      <dsp:nvSpPr>
        <dsp:cNvPr id="0" name=""/>
        <dsp:cNvSpPr/>
      </dsp:nvSpPr>
      <dsp:spPr>
        <a:xfrm>
          <a:off x="1102625" y="206115"/>
          <a:ext cx="4530541" cy="4530541"/>
        </a:xfrm>
        <a:prstGeom prst="circularArrow">
          <a:avLst>
            <a:gd name="adj1" fmla="val 5085"/>
            <a:gd name="adj2" fmla="val 327528"/>
            <a:gd name="adj3" fmla="val 8671970"/>
            <a:gd name="adj4" fmla="val 1800502"/>
            <a:gd name="adj5" fmla="val 5932"/>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71C8960-C8B4-42C7-86B6-138E69C3ACBB}">
      <dsp:nvSpPr>
        <dsp:cNvPr id="0" name=""/>
        <dsp:cNvSpPr/>
      </dsp:nvSpPr>
      <dsp:spPr>
        <a:xfrm>
          <a:off x="1019265" y="62390"/>
          <a:ext cx="4530541" cy="4530541"/>
        </a:xfrm>
        <a:prstGeom prst="circularArrow">
          <a:avLst>
            <a:gd name="adj1" fmla="val 5085"/>
            <a:gd name="adj2" fmla="val 327528"/>
            <a:gd name="adj3" fmla="val 15873039"/>
            <a:gd name="adj4" fmla="val 9000000"/>
            <a:gd name="adj5" fmla="val 5932"/>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D22E0-7E82-41E2-8EB4-6D101576A478}">
      <dsp:nvSpPr>
        <dsp:cNvPr id="0" name=""/>
        <dsp:cNvSpPr/>
      </dsp:nvSpPr>
      <dsp:spPr>
        <a:xfrm>
          <a:off x="2655146" y="54186"/>
          <a:ext cx="2817706" cy="281770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pt-BR" sz="2300" kern="1200" dirty="0"/>
            <a:t>Taxonômico</a:t>
          </a:r>
        </a:p>
      </dsp:txBody>
      <dsp:txXfrm>
        <a:off x="2980266" y="433493"/>
        <a:ext cx="2167466" cy="894080"/>
      </dsp:txXfrm>
    </dsp:sp>
    <dsp:sp modelId="{F7DB3452-D1BA-49A5-9E0A-1648DB6368AB}">
      <dsp:nvSpPr>
        <dsp:cNvPr id="0" name=""/>
        <dsp:cNvSpPr/>
      </dsp:nvSpPr>
      <dsp:spPr>
        <a:xfrm>
          <a:off x="3901439" y="1300480"/>
          <a:ext cx="2817706" cy="2817706"/>
        </a:xfrm>
        <a:prstGeom prst="ellipse">
          <a:avLst/>
        </a:prstGeom>
        <a:solidFill>
          <a:schemeClr val="accent4">
            <a:alpha val="50000"/>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pt-BR" sz="2300" kern="1200" dirty="0"/>
            <a:t>Espacial</a:t>
          </a:r>
        </a:p>
      </dsp:txBody>
      <dsp:txXfrm>
        <a:off x="5418666" y="1625600"/>
        <a:ext cx="1083733" cy="2167466"/>
      </dsp:txXfrm>
    </dsp:sp>
    <dsp:sp modelId="{092CE61E-69D1-4E2F-ADEB-F53E99982E94}">
      <dsp:nvSpPr>
        <dsp:cNvPr id="0" name=""/>
        <dsp:cNvSpPr/>
      </dsp:nvSpPr>
      <dsp:spPr>
        <a:xfrm>
          <a:off x="2655146" y="2546773"/>
          <a:ext cx="2817706" cy="2817706"/>
        </a:xfrm>
        <a:prstGeom prst="ellipse">
          <a:avLst/>
        </a:prstGeom>
        <a:solidFill>
          <a:schemeClr val="accent4">
            <a:alpha val="50000"/>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pt-BR" sz="2300" kern="1200" dirty="0"/>
            <a:t>Temporal</a:t>
          </a:r>
        </a:p>
      </dsp:txBody>
      <dsp:txXfrm>
        <a:off x="2980266" y="4091093"/>
        <a:ext cx="2167466" cy="894080"/>
      </dsp:txXfrm>
    </dsp:sp>
    <dsp:sp modelId="{79F4491F-7F2A-42B2-9D0F-CFB0036CE5A7}">
      <dsp:nvSpPr>
        <dsp:cNvPr id="0" name=""/>
        <dsp:cNvSpPr/>
      </dsp:nvSpPr>
      <dsp:spPr>
        <a:xfrm>
          <a:off x="1408853" y="1300480"/>
          <a:ext cx="2817706" cy="2817706"/>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pt-BR" sz="2300" kern="1200"/>
            <a:t>Temático</a:t>
          </a:r>
          <a:endParaRPr lang="pt-BR" sz="2300" kern="1200" dirty="0"/>
        </a:p>
      </dsp:txBody>
      <dsp:txXfrm>
        <a:off x="1625599" y="1625600"/>
        <a:ext cx="1083733" cy="2167466"/>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E96023-2E7B-421E-87E0-93BC41DE4F38}" type="datetimeFigureOut">
              <a:rPr lang="pt-BR" smtClean="0"/>
              <a:t>15/09/2017</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6A0081-CCA4-4767-BC85-B9193FE60FCF}" type="slidenum">
              <a:rPr lang="pt-BR" smtClean="0"/>
              <a:t>‹nº›</a:t>
            </a:fld>
            <a:endParaRPr lang="pt-BR"/>
          </a:p>
        </p:txBody>
      </p:sp>
    </p:spTree>
    <p:extLst>
      <p:ext uri="{BB962C8B-B14F-4D97-AF65-F5344CB8AC3E}">
        <p14:creationId xmlns:p14="http://schemas.microsoft.com/office/powerpoint/2010/main" val="94684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C9C0DFAB-0069-41DC-B21B-6234B08AB6F0}" type="slidenum">
              <a:rPr lang="pt-BR"/>
              <a:pPr/>
              <a:t>7</a:t>
            </a:fld>
            <a:endParaRPr lang="pt-BR"/>
          </a:p>
        </p:txBody>
      </p:sp>
      <p:sp>
        <p:nvSpPr>
          <p:cNvPr id="435202" name="Rectangle 2"/>
          <p:cNvSpPr>
            <a:spLocks noGrp="1" noRot="1" noChangeAspect="1" noChangeArrowheads="1" noTextEdit="1"/>
          </p:cNvSpPr>
          <p:nvPr>
            <p:ph type="sldImg"/>
          </p:nvPr>
        </p:nvSpPr>
        <p:spPr>
          <a:xfrm>
            <a:off x="415925" y="720725"/>
            <a:ext cx="6026150" cy="3390900"/>
          </a:xfrm>
          <a:ln/>
        </p:spPr>
      </p:sp>
      <p:sp>
        <p:nvSpPr>
          <p:cNvPr id="435203" name="Rectangle 3"/>
          <p:cNvSpPr>
            <a:spLocks noGrp="1" noChangeArrowheads="1"/>
          </p:cNvSpPr>
          <p:nvPr>
            <p:ph type="body" idx="1"/>
          </p:nvPr>
        </p:nvSpPr>
        <p:spPr>
          <a:xfrm>
            <a:off x="914400" y="4329113"/>
            <a:ext cx="5029200" cy="4111625"/>
          </a:xfrm>
        </p:spPr>
        <p:txBody>
          <a:bodyPr/>
          <a:lstStyle/>
          <a:p>
            <a:endParaRPr lang="en-US"/>
          </a:p>
        </p:txBody>
      </p:sp>
    </p:spTree>
    <p:extLst>
      <p:ext uri="{BB962C8B-B14F-4D97-AF65-F5344CB8AC3E}">
        <p14:creationId xmlns:p14="http://schemas.microsoft.com/office/powerpoint/2010/main" val="1006042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59D19B-8483-4720-9B5D-67F1AC6A7090}"/>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4CA2545A-F34D-4080-B781-99A0A1663F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A25629D1-74F4-4870-A000-50FEEA3DC709}"/>
              </a:ext>
            </a:extLst>
          </p:cNvPr>
          <p:cNvSpPr>
            <a:spLocks noGrp="1"/>
          </p:cNvSpPr>
          <p:nvPr>
            <p:ph type="dt" sz="half" idx="10"/>
          </p:nvPr>
        </p:nvSpPr>
        <p:spPr/>
        <p:txBody>
          <a:bodyPr/>
          <a:lstStyle/>
          <a:p>
            <a:fld id="{69C280BB-156D-48E8-8332-2FA8D41A471B}" type="datetimeFigureOut">
              <a:rPr lang="pt-BR" smtClean="0"/>
              <a:t>15/09/2017</a:t>
            </a:fld>
            <a:endParaRPr lang="pt-BR"/>
          </a:p>
        </p:txBody>
      </p:sp>
      <p:sp>
        <p:nvSpPr>
          <p:cNvPr id="5" name="Espaço Reservado para Rodapé 4">
            <a:extLst>
              <a:ext uri="{FF2B5EF4-FFF2-40B4-BE49-F238E27FC236}">
                <a16:creationId xmlns:a16="http://schemas.microsoft.com/office/drawing/2014/main" id="{30A7D6BE-3870-4FB6-8970-148B3C71367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2DB5B1E-18C5-4083-A18B-D6D257F57C8C}"/>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630012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C7C4ED-3759-4E52-91B1-EAA7406A44BE}"/>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DCAB4251-EE84-4195-BB5A-D35C8A302734}"/>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745FED5-8EB9-41E0-863A-88D687510D18}"/>
              </a:ext>
            </a:extLst>
          </p:cNvPr>
          <p:cNvSpPr>
            <a:spLocks noGrp="1"/>
          </p:cNvSpPr>
          <p:nvPr>
            <p:ph type="dt" sz="half" idx="10"/>
          </p:nvPr>
        </p:nvSpPr>
        <p:spPr/>
        <p:txBody>
          <a:bodyPr/>
          <a:lstStyle/>
          <a:p>
            <a:fld id="{69C280BB-156D-48E8-8332-2FA8D41A471B}" type="datetimeFigureOut">
              <a:rPr lang="pt-BR" smtClean="0"/>
              <a:t>15/09/2017</a:t>
            </a:fld>
            <a:endParaRPr lang="pt-BR"/>
          </a:p>
        </p:txBody>
      </p:sp>
      <p:sp>
        <p:nvSpPr>
          <p:cNvPr id="5" name="Espaço Reservado para Rodapé 4">
            <a:extLst>
              <a:ext uri="{FF2B5EF4-FFF2-40B4-BE49-F238E27FC236}">
                <a16:creationId xmlns:a16="http://schemas.microsoft.com/office/drawing/2014/main" id="{6E8615D6-99CC-444F-8835-576D4C213F6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E06F95D-F2E5-4436-A732-3F174721C930}"/>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375852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F4BC934-4B85-4213-91B5-1FBE20AA4A63}"/>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9C7BBA9-AF4C-4D57-BB86-72DF6116CED8}"/>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C8A8CB5-38DE-4257-876C-3A0225C12CF8}"/>
              </a:ext>
            </a:extLst>
          </p:cNvPr>
          <p:cNvSpPr>
            <a:spLocks noGrp="1"/>
          </p:cNvSpPr>
          <p:nvPr>
            <p:ph type="dt" sz="half" idx="10"/>
          </p:nvPr>
        </p:nvSpPr>
        <p:spPr/>
        <p:txBody>
          <a:bodyPr/>
          <a:lstStyle/>
          <a:p>
            <a:fld id="{69C280BB-156D-48E8-8332-2FA8D41A471B}" type="datetimeFigureOut">
              <a:rPr lang="pt-BR" smtClean="0"/>
              <a:t>15/09/2017</a:t>
            </a:fld>
            <a:endParaRPr lang="pt-BR"/>
          </a:p>
        </p:txBody>
      </p:sp>
      <p:sp>
        <p:nvSpPr>
          <p:cNvPr id="5" name="Espaço Reservado para Rodapé 4">
            <a:extLst>
              <a:ext uri="{FF2B5EF4-FFF2-40B4-BE49-F238E27FC236}">
                <a16:creationId xmlns:a16="http://schemas.microsoft.com/office/drawing/2014/main" id="{F7B57570-DCDB-43D2-8EC9-3E6711C7331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50B2AE0-78A5-4477-B689-572F601B5D61}"/>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2220524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99FC55-1E12-4996-A048-F7EFEB3247B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995D1FB-F8F8-4855-BC96-2052F996DE2D}"/>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C631B6D-C4DB-4EE4-B867-041D3298811B}"/>
              </a:ext>
            </a:extLst>
          </p:cNvPr>
          <p:cNvSpPr>
            <a:spLocks noGrp="1"/>
          </p:cNvSpPr>
          <p:nvPr>
            <p:ph type="dt" sz="half" idx="10"/>
          </p:nvPr>
        </p:nvSpPr>
        <p:spPr/>
        <p:txBody>
          <a:bodyPr/>
          <a:lstStyle/>
          <a:p>
            <a:fld id="{69C280BB-156D-48E8-8332-2FA8D41A471B}" type="datetimeFigureOut">
              <a:rPr lang="pt-BR" smtClean="0"/>
              <a:t>15/09/2017</a:t>
            </a:fld>
            <a:endParaRPr lang="pt-BR"/>
          </a:p>
        </p:txBody>
      </p:sp>
      <p:sp>
        <p:nvSpPr>
          <p:cNvPr id="5" name="Espaço Reservado para Rodapé 4">
            <a:extLst>
              <a:ext uri="{FF2B5EF4-FFF2-40B4-BE49-F238E27FC236}">
                <a16:creationId xmlns:a16="http://schemas.microsoft.com/office/drawing/2014/main" id="{415E3CBD-78CD-49E9-9D0F-4F2280B9887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A106511-192B-4C78-AA5E-9514C0748054}"/>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223869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763265-3344-481B-985C-1B79D338FE7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5D1DD28-7966-4EE4-8AE6-AF561ECAC1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E5F644FB-59A5-4939-BFEC-FDDBB3A17E5F}"/>
              </a:ext>
            </a:extLst>
          </p:cNvPr>
          <p:cNvSpPr>
            <a:spLocks noGrp="1"/>
          </p:cNvSpPr>
          <p:nvPr>
            <p:ph type="dt" sz="half" idx="10"/>
          </p:nvPr>
        </p:nvSpPr>
        <p:spPr/>
        <p:txBody>
          <a:bodyPr/>
          <a:lstStyle/>
          <a:p>
            <a:fld id="{69C280BB-156D-48E8-8332-2FA8D41A471B}" type="datetimeFigureOut">
              <a:rPr lang="pt-BR" smtClean="0"/>
              <a:t>15/09/2017</a:t>
            </a:fld>
            <a:endParaRPr lang="pt-BR"/>
          </a:p>
        </p:txBody>
      </p:sp>
      <p:sp>
        <p:nvSpPr>
          <p:cNvPr id="5" name="Espaço Reservado para Rodapé 4">
            <a:extLst>
              <a:ext uri="{FF2B5EF4-FFF2-40B4-BE49-F238E27FC236}">
                <a16:creationId xmlns:a16="http://schemas.microsoft.com/office/drawing/2014/main" id="{EB8B1A41-4A8E-4EF2-9CBD-CD97F742E47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8DF26C2-3DA9-4730-8156-17A6B4053A0C}"/>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2362007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AFA8E-FADD-445B-B739-B6F601BAAB2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1EBDA81-595E-4FE7-9444-4B0D8D7E9BFD}"/>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F99D130-A937-4E89-8E38-03E281DEB39F}"/>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5E97F460-4F90-404B-A428-484C1547E779}"/>
              </a:ext>
            </a:extLst>
          </p:cNvPr>
          <p:cNvSpPr>
            <a:spLocks noGrp="1"/>
          </p:cNvSpPr>
          <p:nvPr>
            <p:ph type="dt" sz="half" idx="10"/>
          </p:nvPr>
        </p:nvSpPr>
        <p:spPr/>
        <p:txBody>
          <a:bodyPr/>
          <a:lstStyle/>
          <a:p>
            <a:fld id="{69C280BB-156D-48E8-8332-2FA8D41A471B}" type="datetimeFigureOut">
              <a:rPr lang="pt-BR" smtClean="0"/>
              <a:t>15/09/2017</a:t>
            </a:fld>
            <a:endParaRPr lang="pt-BR"/>
          </a:p>
        </p:txBody>
      </p:sp>
      <p:sp>
        <p:nvSpPr>
          <p:cNvPr id="6" name="Espaço Reservado para Rodapé 5">
            <a:extLst>
              <a:ext uri="{FF2B5EF4-FFF2-40B4-BE49-F238E27FC236}">
                <a16:creationId xmlns:a16="http://schemas.microsoft.com/office/drawing/2014/main" id="{0C2B2AC2-3F98-4348-AA17-C968356299E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1CFDF0B-ECA5-4E19-B668-FF1FD79522BD}"/>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548929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8126FB-5561-4C65-9E78-2522950056B4}"/>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E9A04243-09E9-472E-BB78-C2F4DFAE2F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81DD5AB7-DD1C-4DA6-9547-B0F982FDEFC0}"/>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377C8673-4C4C-4A3B-A2E0-D1E56C30D2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539AB51A-2450-4BE6-8994-28DE4951AFC4}"/>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89B04FF7-FAF5-437B-9F93-0AF2A08A1A2D}"/>
              </a:ext>
            </a:extLst>
          </p:cNvPr>
          <p:cNvSpPr>
            <a:spLocks noGrp="1"/>
          </p:cNvSpPr>
          <p:nvPr>
            <p:ph type="dt" sz="half" idx="10"/>
          </p:nvPr>
        </p:nvSpPr>
        <p:spPr/>
        <p:txBody>
          <a:bodyPr/>
          <a:lstStyle/>
          <a:p>
            <a:fld id="{69C280BB-156D-48E8-8332-2FA8D41A471B}" type="datetimeFigureOut">
              <a:rPr lang="pt-BR" smtClean="0"/>
              <a:t>15/09/2017</a:t>
            </a:fld>
            <a:endParaRPr lang="pt-BR"/>
          </a:p>
        </p:txBody>
      </p:sp>
      <p:sp>
        <p:nvSpPr>
          <p:cNvPr id="8" name="Espaço Reservado para Rodapé 7">
            <a:extLst>
              <a:ext uri="{FF2B5EF4-FFF2-40B4-BE49-F238E27FC236}">
                <a16:creationId xmlns:a16="http://schemas.microsoft.com/office/drawing/2014/main" id="{861F04D2-2D51-409F-81D0-18D11B2D0FFD}"/>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F057A002-672F-47AE-B549-D38974CD8518}"/>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876578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CBE8ED-67FF-486D-95BD-E8E9AD93060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991F3BC6-FC5F-4BAF-A063-C734E5B1550F}"/>
              </a:ext>
            </a:extLst>
          </p:cNvPr>
          <p:cNvSpPr>
            <a:spLocks noGrp="1"/>
          </p:cNvSpPr>
          <p:nvPr>
            <p:ph type="dt" sz="half" idx="10"/>
          </p:nvPr>
        </p:nvSpPr>
        <p:spPr/>
        <p:txBody>
          <a:bodyPr/>
          <a:lstStyle/>
          <a:p>
            <a:fld id="{69C280BB-156D-48E8-8332-2FA8D41A471B}" type="datetimeFigureOut">
              <a:rPr lang="pt-BR" smtClean="0"/>
              <a:t>15/09/2017</a:t>
            </a:fld>
            <a:endParaRPr lang="pt-BR"/>
          </a:p>
        </p:txBody>
      </p:sp>
      <p:sp>
        <p:nvSpPr>
          <p:cNvPr id="4" name="Espaço Reservado para Rodapé 3">
            <a:extLst>
              <a:ext uri="{FF2B5EF4-FFF2-40B4-BE49-F238E27FC236}">
                <a16:creationId xmlns:a16="http://schemas.microsoft.com/office/drawing/2014/main" id="{25862A47-B5A2-4383-A601-D6DDA1467A0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780EF381-0AEF-4D19-ACC1-4775406C9680}"/>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4004520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56D40162-E117-4F7B-A925-E66267A3D266}"/>
              </a:ext>
            </a:extLst>
          </p:cNvPr>
          <p:cNvSpPr>
            <a:spLocks noGrp="1"/>
          </p:cNvSpPr>
          <p:nvPr>
            <p:ph type="dt" sz="half" idx="10"/>
          </p:nvPr>
        </p:nvSpPr>
        <p:spPr/>
        <p:txBody>
          <a:bodyPr/>
          <a:lstStyle/>
          <a:p>
            <a:fld id="{69C280BB-156D-48E8-8332-2FA8D41A471B}" type="datetimeFigureOut">
              <a:rPr lang="pt-BR" smtClean="0"/>
              <a:t>15/09/2017</a:t>
            </a:fld>
            <a:endParaRPr lang="pt-BR"/>
          </a:p>
        </p:txBody>
      </p:sp>
      <p:sp>
        <p:nvSpPr>
          <p:cNvPr id="3" name="Espaço Reservado para Rodapé 2">
            <a:extLst>
              <a:ext uri="{FF2B5EF4-FFF2-40B4-BE49-F238E27FC236}">
                <a16:creationId xmlns:a16="http://schemas.microsoft.com/office/drawing/2014/main" id="{D12708F3-33E2-4F86-A894-46EDBBFE9F0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450175AE-B7C0-427A-94FA-0619CAF46BA6}"/>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331701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677B2A-117E-4176-8020-46DCC1D7354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B8F2012-3DBC-4B08-BA95-217D3E6D70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391B976-E9F8-4389-8BD8-2F13B07E9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9478E769-1445-4570-A5D5-88FA2AAE2A19}"/>
              </a:ext>
            </a:extLst>
          </p:cNvPr>
          <p:cNvSpPr>
            <a:spLocks noGrp="1"/>
          </p:cNvSpPr>
          <p:nvPr>
            <p:ph type="dt" sz="half" idx="10"/>
          </p:nvPr>
        </p:nvSpPr>
        <p:spPr/>
        <p:txBody>
          <a:bodyPr/>
          <a:lstStyle/>
          <a:p>
            <a:fld id="{69C280BB-156D-48E8-8332-2FA8D41A471B}" type="datetimeFigureOut">
              <a:rPr lang="pt-BR" smtClean="0"/>
              <a:t>15/09/2017</a:t>
            </a:fld>
            <a:endParaRPr lang="pt-BR"/>
          </a:p>
        </p:txBody>
      </p:sp>
      <p:sp>
        <p:nvSpPr>
          <p:cNvPr id="6" name="Espaço Reservado para Rodapé 5">
            <a:extLst>
              <a:ext uri="{FF2B5EF4-FFF2-40B4-BE49-F238E27FC236}">
                <a16:creationId xmlns:a16="http://schemas.microsoft.com/office/drawing/2014/main" id="{41F3D782-3AEA-4905-A635-AA05CF5C524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B84AB1B-8CEA-4B3B-8B0B-00C97CFA6503}"/>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2212040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94BEBD-890F-4D8C-B03C-10B8AA082E3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109BB994-87BC-4975-A160-207E894A70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45E9BEF7-E7D3-4D01-BE04-38E138467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BFDF8BBF-FC5C-4099-AA61-14EC8FD66C7F}"/>
              </a:ext>
            </a:extLst>
          </p:cNvPr>
          <p:cNvSpPr>
            <a:spLocks noGrp="1"/>
          </p:cNvSpPr>
          <p:nvPr>
            <p:ph type="dt" sz="half" idx="10"/>
          </p:nvPr>
        </p:nvSpPr>
        <p:spPr/>
        <p:txBody>
          <a:bodyPr/>
          <a:lstStyle/>
          <a:p>
            <a:fld id="{69C280BB-156D-48E8-8332-2FA8D41A471B}" type="datetimeFigureOut">
              <a:rPr lang="pt-BR" smtClean="0"/>
              <a:t>15/09/2017</a:t>
            </a:fld>
            <a:endParaRPr lang="pt-BR"/>
          </a:p>
        </p:txBody>
      </p:sp>
      <p:sp>
        <p:nvSpPr>
          <p:cNvPr id="6" name="Espaço Reservado para Rodapé 5">
            <a:extLst>
              <a:ext uri="{FF2B5EF4-FFF2-40B4-BE49-F238E27FC236}">
                <a16:creationId xmlns:a16="http://schemas.microsoft.com/office/drawing/2014/main" id="{8D3FA4ED-C70F-40EB-825B-648E8F6722B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07582F1-8468-4A62-BA87-A6B5A34CF5A9}"/>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1812141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A66A6610-7A88-4DF6-BF91-751FE6504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D4B6524-41F3-4D8A-A033-623391C531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5DEC652-871F-4245-9218-DEE2D51847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280BB-156D-48E8-8332-2FA8D41A471B}" type="datetimeFigureOut">
              <a:rPr lang="pt-BR" smtClean="0"/>
              <a:t>15/09/2017</a:t>
            </a:fld>
            <a:endParaRPr lang="pt-BR"/>
          </a:p>
        </p:txBody>
      </p:sp>
      <p:sp>
        <p:nvSpPr>
          <p:cNvPr id="5" name="Espaço Reservado para Rodapé 4">
            <a:extLst>
              <a:ext uri="{FF2B5EF4-FFF2-40B4-BE49-F238E27FC236}">
                <a16:creationId xmlns:a16="http://schemas.microsoft.com/office/drawing/2014/main" id="{C9E9E2A2-6BFF-4E0E-BD74-91125FCF5C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79241BB8-B4D6-42DA-B4F4-81E83C16A7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C9A2D-1FC9-4280-9C84-9C3CE769B586}" type="slidenum">
              <a:rPr lang="pt-BR" smtClean="0"/>
              <a:t>‹nº›</a:t>
            </a:fld>
            <a:endParaRPr lang="pt-BR"/>
          </a:p>
        </p:txBody>
      </p:sp>
      <p:pic>
        <p:nvPicPr>
          <p:cNvPr id="7" name="Imagem 6">
            <a:extLst>
              <a:ext uri="{FF2B5EF4-FFF2-40B4-BE49-F238E27FC236}">
                <a16:creationId xmlns:a16="http://schemas.microsoft.com/office/drawing/2014/main" id="{0172251E-2D01-4C22-96F9-77AD2CAB8C59}"/>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59682" y="61121"/>
            <a:ext cx="717666" cy="1052737"/>
          </a:xfrm>
          <a:prstGeom prst="rect">
            <a:avLst/>
          </a:prstGeom>
        </p:spPr>
      </p:pic>
      <p:pic>
        <p:nvPicPr>
          <p:cNvPr id="8" name="Picture 3">
            <a:extLst>
              <a:ext uri="{FF2B5EF4-FFF2-40B4-BE49-F238E27FC236}">
                <a16:creationId xmlns:a16="http://schemas.microsoft.com/office/drawing/2014/main" id="{A01D3793-2D34-4FC4-BABA-DE1CB8B5909B}"/>
              </a:ext>
            </a:extLst>
          </p:cNvPr>
          <p:cNvPicPr>
            <a:picLocks noChangeAspect="1" noChangeArrowheads="1"/>
          </p:cNvPicPr>
          <p:nvPr userDrawn="1"/>
        </p:nvPicPr>
        <p:blipFill rotWithShape="1">
          <a:blip r:embed="rId14" cstate="screen">
            <a:extLst>
              <a:ext uri="{28A0092B-C50C-407E-A947-70E740481C1C}">
                <a14:useLocalDpi xmlns:a14="http://schemas.microsoft.com/office/drawing/2010/main" val="0"/>
              </a:ext>
            </a:extLst>
          </a:blip>
          <a:srcRect/>
          <a:stretch/>
        </p:blipFill>
        <p:spPr bwMode="auto">
          <a:xfrm>
            <a:off x="11870303" y="0"/>
            <a:ext cx="321697" cy="6858000"/>
          </a:xfrm>
          <a:prstGeom prst="rect">
            <a:avLst/>
          </a:prstGeom>
          <a:noFill/>
          <a:ln w="9525">
            <a:noFill/>
            <a:miter lim="800000"/>
            <a:headEnd/>
            <a:tailEnd/>
          </a:ln>
        </p:spPr>
      </p:pic>
    </p:spTree>
    <p:extLst>
      <p:ext uri="{BB962C8B-B14F-4D97-AF65-F5344CB8AC3E}">
        <p14:creationId xmlns:p14="http://schemas.microsoft.com/office/powerpoint/2010/main" val="2839009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emf"/><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3.jpeg"/><Relationship Id="rId3" Type="http://schemas.openxmlformats.org/officeDocument/2006/relationships/image" Target="../media/image49.png"/><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image" Target="../media/image48.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1.png"/><Relationship Id="rId5" Type="http://schemas.openxmlformats.org/officeDocument/2006/relationships/image" Target="../media/image51.png"/><Relationship Id="rId15" Type="http://schemas.openxmlformats.org/officeDocument/2006/relationships/image" Target="../media/image55.png"/><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image" Target="../media/image47.png"/><Relationship Id="rId1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7.jpeg"/><Relationship Id="rId7"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3.jpeg"/><Relationship Id="rId18" Type="http://schemas.openxmlformats.org/officeDocument/2006/relationships/image" Target="../media/image61.gif"/><Relationship Id="rId3" Type="http://schemas.openxmlformats.org/officeDocument/2006/relationships/image" Target="../media/image49.png"/><Relationship Id="rId7" Type="http://schemas.openxmlformats.org/officeDocument/2006/relationships/image" Target="../media/image43.png"/><Relationship Id="rId12" Type="http://schemas.openxmlformats.org/officeDocument/2006/relationships/image" Target="../media/image46.png"/><Relationship Id="rId17" Type="http://schemas.openxmlformats.org/officeDocument/2006/relationships/image" Target="../media/image60.jpeg"/><Relationship Id="rId2" Type="http://schemas.openxmlformats.org/officeDocument/2006/relationships/image" Target="../media/image48.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1.png"/><Relationship Id="rId5" Type="http://schemas.openxmlformats.org/officeDocument/2006/relationships/image" Target="../media/image51.png"/><Relationship Id="rId15" Type="http://schemas.openxmlformats.org/officeDocument/2006/relationships/image" Target="../media/image55.png"/><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image" Target="../media/image47.png"/><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dalc.in/busca/" TargetMode="Externa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42.png"/><Relationship Id="rId7" Type="http://schemas.openxmlformats.org/officeDocument/2006/relationships/image" Target="../media/image70.emf"/><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73.jpeg"/><Relationship Id="rId5" Type="http://schemas.openxmlformats.org/officeDocument/2006/relationships/image" Target="../media/image69.png"/><Relationship Id="rId10" Type="http://schemas.openxmlformats.org/officeDocument/2006/relationships/image" Target="../media/image72.gif"/><Relationship Id="rId4" Type="http://schemas.openxmlformats.org/officeDocument/2006/relationships/image" Target="../media/image43.png"/><Relationship Id="rId9" Type="http://schemas.openxmlformats.org/officeDocument/2006/relationships/image" Target="../media/image71.emf"/></Relationships>
</file>

<file path=ppt/slides/_rels/slide23.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77.gif"/><Relationship Id="rId3" Type="http://schemas.openxmlformats.org/officeDocument/2006/relationships/image" Target="../media/image42.png"/><Relationship Id="rId7" Type="http://schemas.openxmlformats.org/officeDocument/2006/relationships/image" Target="../media/image70.emf"/><Relationship Id="rId12" Type="http://schemas.openxmlformats.org/officeDocument/2006/relationships/image" Target="../media/image76.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emf"/><Relationship Id="rId4" Type="http://schemas.openxmlformats.org/officeDocument/2006/relationships/image" Target="../media/image43.png"/><Relationship Id="rId9" Type="http://schemas.openxmlformats.org/officeDocument/2006/relationships/image" Target="../media/image71.emf"/></Relationships>
</file>

<file path=ppt/slides/_rels/slide2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emf"/></Relationships>
</file>

<file path=ppt/slides/_rels/slide2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7.jpg"/></Relationships>
</file>

<file path=ppt/slides/_rels/slide3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hyperlink" Target="https://creativecommons.org/publicdomain/zero/1.0/deed.pt_B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hyperlink" Target="https://github.com/PlinianCore/Documentation/wiki" TargetMode="External"/><Relationship Id="rId13" Type="http://schemas.openxmlformats.org/officeDocument/2006/relationships/hyperlink" Target="http://www.governoeletronico.gov.br/eixos-de-atuacao/governo/interoperabilidade/padrao-de-metadados-do-governo-eletronico-epmg" TargetMode="External"/><Relationship Id="rId3" Type="http://schemas.openxmlformats.org/officeDocument/2006/relationships/hyperlink" Target="http://www.dcc.ac.uk/resources/implementations/gbif-metadata-profile" TargetMode="External"/><Relationship Id="rId7" Type="http://schemas.openxmlformats.org/officeDocument/2006/relationships/hyperlink" Target="http://terms.tdwg.org/wiki/Audubon_Core" TargetMode="External"/><Relationship Id="rId12" Type="http://schemas.openxmlformats.org/officeDocument/2006/relationships/hyperlink" Target="http://www.dcc.ac.uk/resources/metadata-standards/dublin-cor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dcc.ac.uk/resources/metadata-standards/abcd-access-biological-collection-data" TargetMode="External"/><Relationship Id="rId11" Type="http://schemas.openxmlformats.org/officeDocument/2006/relationships/hyperlink" Target="http://www.concar.gov.br/pdf/111@Perfil_MGB_homologado_nov2009_v1.pdf" TargetMode="External"/><Relationship Id="rId5" Type="http://schemas.openxmlformats.org/officeDocument/2006/relationships/hyperlink" Target="http://tools.gbif.org/dwca-assistant/" TargetMode="External"/><Relationship Id="rId10" Type="http://schemas.openxmlformats.org/officeDocument/2006/relationships/hyperlink" Target="http://www.dcc.ac.uk/resources/metadata-standards/eml-ecological-metadata-language" TargetMode="External"/><Relationship Id="rId4" Type="http://schemas.openxmlformats.org/officeDocument/2006/relationships/hyperlink" Target="http://www.dcc.ac.uk/resources/metadata-standards/darwin-core" TargetMode="External"/><Relationship Id="rId9" Type="http://schemas.openxmlformats.org/officeDocument/2006/relationships/hyperlink" Target="http://standard.biodinfo.org/doc/bsbc0.2/html/en/bsbc.html" TargetMode="External"/><Relationship Id="rId14"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70000" y="1523999"/>
            <a:ext cx="9144000" cy="1172473"/>
          </a:xfrm>
        </p:spPr>
        <p:txBody>
          <a:bodyPr>
            <a:normAutofit/>
          </a:bodyPr>
          <a:lstStyle/>
          <a:p>
            <a:r>
              <a:rPr lang="pt-BR" sz="3600" b="1" dirty="0"/>
              <a:t>IX SEMINÁRIO DE PESQUISA DO ICMBIO E IX ENCONTRO DE INICIAÇÃO CIENTÍFICA</a:t>
            </a:r>
            <a:endParaRPr lang="pt-BR" sz="2400" b="1" dirty="0"/>
          </a:p>
        </p:txBody>
      </p:sp>
      <p:sp>
        <p:nvSpPr>
          <p:cNvPr id="3" name="Subtítulo 2"/>
          <p:cNvSpPr>
            <a:spLocks noGrp="1"/>
          </p:cNvSpPr>
          <p:nvPr>
            <p:ph type="subTitle" idx="1"/>
          </p:nvPr>
        </p:nvSpPr>
        <p:spPr>
          <a:xfrm>
            <a:off x="1270000" y="4064117"/>
            <a:ext cx="9144000" cy="545284"/>
          </a:xfrm>
        </p:spPr>
        <p:txBody>
          <a:bodyPr>
            <a:normAutofit fontScale="92500"/>
          </a:bodyPr>
          <a:lstStyle/>
          <a:p>
            <a:r>
              <a:rPr lang="pt-BR" sz="2800" dirty="0"/>
              <a:t>Desafios para a gestão de dados, informações e conhecimento</a:t>
            </a:r>
          </a:p>
        </p:txBody>
      </p:sp>
      <p:sp>
        <p:nvSpPr>
          <p:cNvPr id="5" name="CaixaDeTexto 4">
            <a:extLst>
              <a:ext uri="{FF2B5EF4-FFF2-40B4-BE49-F238E27FC236}">
                <a16:creationId xmlns:a16="http://schemas.microsoft.com/office/drawing/2014/main" id="{A703325D-44A0-4DE5-B191-CF8602D2BCA6}"/>
              </a:ext>
            </a:extLst>
          </p:cNvPr>
          <p:cNvSpPr txBox="1"/>
          <p:nvPr/>
        </p:nvSpPr>
        <p:spPr>
          <a:xfrm>
            <a:off x="10032689" y="5839876"/>
            <a:ext cx="2008956" cy="646331"/>
          </a:xfrm>
          <a:prstGeom prst="rect">
            <a:avLst/>
          </a:prstGeom>
          <a:noFill/>
        </p:spPr>
        <p:txBody>
          <a:bodyPr wrap="square" rtlCol="0">
            <a:spAutoFit/>
          </a:bodyPr>
          <a:lstStyle/>
          <a:p>
            <a:r>
              <a:rPr lang="pt-BR" dirty="0"/>
              <a:t>Eduardo </a:t>
            </a:r>
            <a:r>
              <a:rPr lang="pt-BR" dirty="0" err="1"/>
              <a:t>Dalcin</a:t>
            </a:r>
            <a:endParaRPr lang="pt-BR" dirty="0"/>
          </a:p>
          <a:p>
            <a:r>
              <a:rPr lang="pt-BR" dirty="0"/>
              <a:t>edalcin@jbrj.org</a:t>
            </a:r>
          </a:p>
        </p:txBody>
      </p:sp>
      <p:sp>
        <p:nvSpPr>
          <p:cNvPr id="8" name="CaixaDeTexto 7">
            <a:extLst>
              <a:ext uri="{FF2B5EF4-FFF2-40B4-BE49-F238E27FC236}">
                <a16:creationId xmlns:a16="http://schemas.microsoft.com/office/drawing/2014/main" id="{D16A5583-9EAB-4AF3-9E89-BC3FA0E0A2F7}"/>
              </a:ext>
            </a:extLst>
          </p:cNvPr>
          <p:cNvSpPr txBox="1"/>
          <p:nvPr/>
        </p:nvSpPr>
        <p:spPr>
          <a:xfrm>
            <a:off x="139700" y="5701376"/>
            <a:ext cx="3556078" cy="923330"/>
          </a:xfrm>
          <a:prstGeom prst="rect">
            <a:avLst/>
          </a:prstGeom>
          <a:noFill/>
        </p:spPr>
        <p:txBody>
          <a:bodyPr wrap="square" rtlCol="0">
            <a:spAutoFit/>
          </a:bodyPr>
          <a:lstStyle/>
          <a:p>
            <a:r>
              <a:rPr lang="pt-BR" dirty="0" err="1"/>
              <a:t>ICMBio</a:t>
            </a:r>
            <a:endParaRPr lang="pt-BR" dirty="0"/>
          </a:p>
          <a:p>
            <a:r>
              <a:rPr lang="pt-BR" dirty="0"/>
              <a:t>Brasília - DF</a:t>
            </a:r>
          </a:p>
          <a:p>
            <a:r>
              <a:rPr lang="pt-BR" dirty="0"/>
              <a:t>12 a 14 de Setembro de 2017</a:t>
            </a:r>
          </a:p>
        </p:txBody>
      </p:sp>
      <p:pic>
        <p:nvPicPr>
          <p:cNvPr id="1026" name="Picture 2" descr="https://previews.123rf.com/images/vasvas/vasvas1412/vasvas141200042/34141868-Hand-drawn-line-border-set-design-element-beautiful-ornaments-Stock-Vector.jpg">
            <a:extLst>
              <a:ext uri="{FF2B5EF4-FFF2-40B4-BE49-F238E27FC236}">
                <a16:creationId xmlns:a16="http://schemas.microsoft.com/office/drawing/2014/main" id="{45379473-CBB2-45E1-ACA9-5DCBF80F8B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rot="5400000">
            <a:off x="5682610" y="1722118"/>
            <a:ext cx="318780" cy="33163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eminario logomarca">
            <a:extLst>
              <a:ext uri="{FF2B5EF4-FFF2-40B4-BE49-F238E27FC236}">
                <a16:creationId xmlns:a16="http://schemas.microsoft.com/office/drawing/2014/main" id="{F60FE11D-EEFF-46D4-9E20-EAACB6881C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0668000" y="169863"/>
            <a:ext cx="10668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407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9392180-0F05-48E2-8FDB-24F8E1BF7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401296"/>
            <a:ext cx="4880826" cy="5887537"/>
          </a:xfrm>
          <a:prstGeom prst="rect">
            <a:avLst/>
          </a:prstGeom>
          <a:ln>
            <a:noFill/>
          </a:ln>
          <a:effectLst>
            <a:outerShdw blurRad="292100" dist="139700" dir="2700000" algn="tl" rotWithShape="0">
              <a:srgbClr val="333333">
                <a:alpha val="65000"/>
              </a:srgbClr>
            </a:outerShdw>
          </a:effectLst>
        </p:spPr>
      </p:pic>
      <p:sp>
        <p:nvSpPr>
          <p:cNvPr id="6" name="CaixaDeTexto 5">
            <a:extLst>
              <a:ext uri="{FF2B5EF4-FFF2-40B4-BE49-F238E27FC236}">
                <a16:creationId xmlns:a16="http://schemas.microsoft.com/office/drawing/2014/main" id="{D016FF40-BF04-40CD-8110-2BE02EB63867}"/>
              </a:ext>
            </a:extLst>
          </p:cNvPr>
          <p:cNvSpPr txBox="1"/>
          <p:nvPr/>
        </p:nvSpPr>
        <p:spPr>
          <a:xfrm>
            <a:off x="1340652" y="6363478"/>
            <a:ext cx="2326278" cy="369332"/>
          </a:xfrm>
          <a:prstGeom prst="rect">
            <a:avLst/>
          </a:prstGeom>
          <a:noFill/>
        </p:spPr>
        <p:txBody>
          <a:bodyPr wrap="none" rtlCol="0">
            <a:spAutoFit/>
          </a:bodyPr>
          <a:lstStyle/>
          <a:p>
            <a:r>
              <a:rPr lang="pt-BR" dirty="0"/>
              <a:t>https://goo.gl/xrkMo8</a:t>
            </a:r>
          </a:p>
        </p:txBody>
      </p:sp>
      <p:pic>
        <p:nvPicPr>
          <p:cNvPr id="2050" name="Picture 2" descr="https://i1.wp.com/eduardo.dalc.in/wp-content/uploads/2016/12/data-cicle-1-300x215.jpg?resize=336%2C241">
            <a:extLst>
              <a:ext uri="{FF2B5EF4-FFF2-40B4-BE49-F238E27FC236}">
                <a16:creationId xmlns:a16="http://schemas.microsoft.com/office/drawing/2014/main" id="{CF5E39FE-B4A6-4F43-98B6-F65E803B4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4801" y="4190162"/>
            <a:ext cx="3030017" cy="2173316"/>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D5FD767E-8555-4A92-9DC4-1075A39CA870}"/>
              </a:ext>
            </a:extLst>
          </p:cNvPr>
          <p:cNvSpPr txBox="1"/>
          <p:nvPr/>
        </p:nvSpPr>
        <p:spPr>
          <a:xfrm>
            <a:off x="6963034" y="401296"/>
            <a:ext cx="4613553" cy="3754874"/>
          </a:xfrm>
          <a:prstGeom prst="rect">
            <a:avLst/>
          </a:prstGeom>
          <a:noFill/>
        </p:spPr>
        <p:txBody>
          <a:bodyPr wrap="square" rtlCol="0">
            <a:spAutoFit/>
          </a:bodyPr>
          <a:lstStyle/>
          <a:p>
            <a:r>
              <a:rPr lang="pt-BR" sz="1400" b="1" dirty="0"/>
              <a:t>PGD - PLANO DE GESTÃO DE DADOS </a:t>
            </a:r>
          </a:p>
          <a:p>
            <a:endParaRPr lang="pt-BR" sz="1400" dirty="0"/>
          </a:p>
          <a:p>
            <a:r>
              <a:rPr lang="pt-BR" sz="1400" dirty="0"/>
              <a:t>Para a efetiva gestão de dados de pesquisa, o planejamento é uma fase essencial. Ele se inicia quando a pesquisa ainda está sendo delineada e deve considerar como os dados serão gerenciados durante o desenvolvimento do projeto e como eles serão compartilhados depois. Dessa forma é necessário formalizar as ações e compromissos que serão estabelecidos em relação aos dados desde os seus primeiros estágios. </a:t>
            </a:r>
          </a:p>
          <a:p>
            <a:endParaRPr lang="pt-BR" sz="1400" dirty="0"/>
          </a:p>
          <a:p>
            <a:r>
              <a:rPr lang="pt-BR" sz="1400" dirty="0"/>
              <a:t>O PGD descreve o ciclo de vida de gestão para todos os dados que serão coletados, processados ou gerados por um projeto de pesquisa. De uma forma abreviada, ele se constitui em um documento formal que estabelece um compromisso de como esses dados serão tratados durante todo o desenvolvimento do projeto, e também após a sua conclusão. </a:t>
            </a:r>
          </a:p>
        </p:txBody>
      </p:sp>
    </p:spTree>
    <p:extLst>
      <p:ext uri="{BB962C8B-B14F-4D97-AF65-F5344CB8AC3E}">
        <p14:creationId xmlns:p14="http://schemas.microsoft.com/office/powerpoint/2010/main" val="1428836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14FD53E8-8316-43E7-B758-99A3DF508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667" y="1327515"/>
            <a:ext cx="8036086" cy="4412101"/>
          </a:xfrm>
          <a:prstGeom prst="rect">
            <a:avLst/>
          </a:prstGeom>
          <a:ln>
            <a:noFill/>
          </a:ln>
          <a:effectLst>
            <a:outerShdw blurRad="292100" dist="139700" dir="2700000" algn="tl" rotWithShape="0">
              <a:srgbClr val="333333">
                <a:alpha val="65000"/>
              </a:srgbClr>
            </a:outerShdw>
          </a:effectLst>
        </p:spPr>
      </p:pic>
      <p:pic>
        <p:nvPicPr>
          <p:cNvPr id="7" name="Imagem 6">
            <a:extLst>
              <a:ext uri="{FF2B5EF4-FFF2-40B4-BE49-F238E27FC236}">
                <a16:creationId xmlns:a16="http://schemas.microsoft.com/office/drawing/2014/main" id="{498109B7-36BE-48E8-8F05-307449DA0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9943" y="2034096"/>
            <a:ext cx="7513572" cy="4125222"/>
          </a:xfrm>
          <a:prstGeom prst="rect">
            <a:avLst/>
          </a:prstGeom>
          <a:ln>
            <a:noFill/>
          </a:ln>
          <a:effectLst>
            <a:outerShdw blurRad="292100" dist="139700" dir="2700000" algn="tl" rotWithShape="0">
              <a:srgbClr val="333333">
                <a:alpha val="65000"/>
              </a:srgbClr>
            </a:outerShdw>
          </a:effectLst>
        </p:spPr>
      </p:pic>
      <p:pic>
        <p:nvPicPr>
          <p:cNvPr id="2" name="Imagem 1">
            <a:extLst>
              <a:ext uri="{FF2B5EF4-FFF2-40B4-BE49-F238E27FC236}">
                <a16:creationId xmlns:a16="http://schemas.microsoft.com/office/drawing/2014/main" id="{FE9EC7E5-2787-4185-9054-97F0EE270D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5061" y="2619165"/>
            <a:ext cx="6813331" cy="4065568"/>
          </a:xfrm>
          <a:prstGeom prst="rect">
            <a:avLst/>
          </a:prstGeom>
          <a:ln>
            <a:noFill/>
          </a:ln>
          <a:effectLst>
            <a:outerShdw blurRad="292100" dist="139700" dir="2700000" algn="tl" rotWithShape="0">
              <a:srgbClr val="333333">
                <a:alpha val="65000"/>
              </a:srgbClr>
            </a:outerShdw>
          </a:effectLst>
        </p:spPr>
      </p:pic>
      <p:sp>
        <p:nvSpPr>
          <p:cNvPr id="5" name="Título 3">
            <a:extLst>
              <a:ext uri="{FF2B5EF4-FFF2-40B4-BE49-F238E27FC236}">
                <a16:creationId xmlns:a16="http://schemas.microsoft.com/office/drawing/2014/main" id="{23285EFF-D19D-4E93-98F7-CCD680E782D4}"/>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t>Padrões	</a:t>
            </a:r>
          </a:p>
        </p:txBody>
      </p:sp>
    </p:spTree>
    <p:extLst>
      <p:ext uri="{BB962C8B-B14F-4D97-AF65-F5344CB8AC3E}">
        <p14:creationId xmlns:p14="http://schemas.microsoft.com/office/powerpoint/2010/main" val="316311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A4E0563A-88F4-4FB0-BB3E-4AB88C95165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44804" y="1388852"/>
            <a:ext cx="3962892" cy="3962892"/>
          </a:xfrm>
          <a:prstGeom prst="rect">
            <a:avLst/>
          </a:prstGeom>
          <a:ln>
            <a:noFill/>
          </a:ln>
          <a:effectLst>
            <a:outerShdw blurRad="292100" dist="139700" dir="2700000" algn="tl" rotWithShape="0">
              <a:srgbClr val="333333">
                <a:alpha val="65000"/>
              </a:srgbClr>
            </a:outerShdw>
          </a:effectLst>
        </p:spPr>
      </p:pic>
      <p:sp>
        <p:nvSpPr>
          <p:cNvPr id="4" name="Título 3">
            <a:extLst>
              <a:ext uri="{FF2B5EF4-FFF2-40B4-BE49-F238E27FC236}">
                <a16:creationId xmlns:a16="http://schemas.microsoft.com/office/drawing/2014/main" id="{965867AD-46E7-45CD-A93F-290525BE2A04}"/>
              </a:ext>
            </a:extLst>
          </p:cNvPr>
          <p:cNvSpPr>
            <a:spLocks noGrp="1"/>
          </p:cNvSpPr>
          <p:nvPr>
            <p:ph type="title"/>
          </p:nvPr>
        </p:nvSpPr>
        <p:spPr>
          <a:xfrm>
            <a:off x="838200" y="365126"/>
            <a:ext cx="10515600" cy="687298"/>
          </a:xfrm>
        </p:spPr>
        <p:txBody>
          <a:bodyPr>
            <a:normAutofit fontScale="90000"/>
          </a:bodyPr>
          <a:lstStyle/>
          <a:p>
            <a:r>
              <a:rPr lang="pt-BR" dirty="0" err="1"/>
              <a:t>Georeferenciamento</a:t>
            </a:r>
            <a:endParaRPr lang="pt-BR" dirty="0"/>
          </a:p>
        </p:txBody>
      </p:sp>
      <p:grpSp>
        <p:nvGrpSpPr>
          <p:cNvPr id="2" name="Agrupar 1">
            <a:extLst>
              <a:ext uri="{FF2B5EF4-FFF2-40B4-BE49-F238E27FC236}">
                <a16:creationId xmlns:a16="http://schemas.microsoft.com/office/drawing/2014/main" id="{2B151BAB-6A5D-4AB4-B0F4-3A9E5014DA2E}"/>
              </a:ext>
            </a:extLst>
          </p:cNvPr>
          <p:cNvGrpSpPr/>
          <p:nvPr/>
        </p:nvGrpSpPr>
        <p:grpSpPr>
          <a:xfrm>
            <a:off x="1122754" y="2230597"/>
            <a:ext cx="4667250" cy="3457575"/>
            <a:chOff x="1167142" y="2469616"/>
            <a:chExt cx="4667250" cy="3457575"/>
          </a:xfrm>
        </p:grpSpPr>
        <p:pic>
          <p:nvPicPr>
            <p:cNvPr id="9" name="Imagem 8">
              <a:extLst>
                <a:ext uri="{FF2B5EF4-FFF2-40B4-BE49-F238E27FC236}">
                  <a16:creationId xmlns:a16="http://schemas.microsoft.com/office/drawing/2014/main" id="{3899EBB9-90D5-42D6-B5AC-40D28AC5C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142" y="2469616"/>
              <a:ext cx="4667250" cy="3457575"/>
            </a:xfrm>
            <a:prstGeom prst="rect">
              <a:avLst/>
            </a:prstGeom>
            <a:ln>
              <a:noFill/>
            </a:ln>
            <a:effectLst>
              <a:outerShdw blurRad="292100" dist="139700" dir="2700000" algn="tl" rotWithShape="0">
                <a:srgbClr val="333333">
                  <a:alpha val="65000"/>
                </a:srgbClr>
              </a:outerShdw>
            </a:effectLst>
          </p:spPr>
        </p:pic>
        <p:sp>
          <p:nvSpPr>
            <p:cNvPr id="10" name="CaixaDeTexto 9">
              <a:extLst>
                <a:ext uri="{FF2B5EF4-FFF2-40B4-BE49-F238E27FC236}">
                  <a16:creationId xmlns:a16="http://schemas.microsoft.com/office/drawing/2014/main" id="{C5E34B2B-22F3-43B8-A775-1EDD5023BE68}"/>
                </a:ext>
              </a:extLst>
            </p:cNvPr>
            <p:cNvSpPr txBox="1"/>
            <p:nvPr/>
          </p:nvSpPr>
          <p:spPr>
            <a:xfrm>
              <a:off x="4055144" y="5603675"/>
              <a:ext cx="1140056" cy="276999"/>
            </a:xfrm>
            <a:prstGeom prst="rect">
              <a:avLst/>
            </a:prstGeom>
            <a:noFill/>
          </p:spPr>
          <p:txBody>
            <a:bodyPr wrap="none" rtlCol="0">
              <a:spAutoFit/>
            </a:bodyPr>
            <a:lstStyle/>
            <a:p>
              <a:r>
                <a:rPr lang="pt-BR" sz="1200" b="1" dirty="0">
                  <a:solidFill>
                    <a:srgbClr val="FF0000"/>
                  </a:solidFill>
                </a:rPr>
                <a:t>62% (38% </a:t>
              </a:r>
              <a:r>
                <a:rPr lang="pt-BR" sz="1200" b="1" dirty="0" err="1">
                  <a:solidFill>
                    <a:srgbClr val="FF0000"/>
                  </a:solidFill>
                </a:rPr>
                <a:t>Geo</a:t>
              </a:r>
              <a:r>
                <a:rPr lang="pt-BR" sz="1200" b="1" dirty="0">
                  <a:solidFill>
                    <a:srgbClr val="FF0000"/>
                  </a:solidFill>
                </a:rPr>
                <a:t>)</a:t>
              </a:r>
            </a:p>
          </p:txBody>
        </p:sp>
      </p:grpSp>
      <p:grpSp>
        <p:nvGrpSpPr>
          <p:cNvPr id="14" name="Agrupar 13">
            <a:extLst>
              <a:ext uri="{FF2B5EF4-FFF2-40B4-BE49-F238E27FC236}">
                <a16:creationId xmlns:a16="http://schemas.microsoft.com/office/drawing/2014/main" id="{97A2CEA3-DB54-48E9-8FB2-2E65E45E58D0}"/>
              </a:ext>
            </a:extLst>
          </p:cNvPr>
          <p:cNvGrpSpPr/>
          <p:nvPr/>
        </p:nvGrpSpPr>
        <p:grpSpPr>
          <a:xfrm>
            <a:off x="2982896" y="1641092"/>
            <a:ext cx="5446953" cy="4697564"/>
            <a:chOff x="5647629" y="1319840"/>
            <a:chExt cx="5592590" cy="4850350"/>
          </a:xfrm>
        </p:grpSpPr>
        <p:pic>
          <p:nvPicPr>
            <p:cNvPr id="5" name="Imagem 4">
              <a:extLst>
                <a:ext uri="{FF2B5EF4-FFF2-40B4-BE49-F238E27FC236}">
                  <a16:creationId xmlns:a16="http://schemas.microsoft.com/office/drawing/2014/main" id="{C812089A-AD40-4ED0-B757-3C71052A36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647629" y="1319840"/>
              <a:ext cx="5592590" cy="4850350"/>
            </a:xfrm>
            <a:prstGeom prst="rect">
              <a:avLst/>
            </a:prstGeom>
            <a:ln>
              <a:noFill/>
            </a:ln>
            <a:effectLst>
              <a:outerShdw blurRad="292100" dist="139700" dir="2700000" algn="tl" rotWithShape="0">
                <a:srgbClr val="333333">
                  <a:alpha val="65000"/>
                </a:srgbClr>
              </a:outerShdw>
            </a:effectLst>
          </p:spPr>
        </p:pic>
        <p:sp>
          <p:nvSpPr>
            <p:cNvPr id="29" name="CaixaDeTexto 28">
              <a:extLst>
                <a:ext uri="{FF2B5EF4-FFF2-40B4-BE49-F238E27FC236}">
                  <a16:creationId xmlns:a16="http://schemas.microsoft.com/office/drawing/2014/main" id="{3D5E9966-427C-4568-BAB2-B020D8E8D467}"/>
                </a:ext>
              </a:extLst>
            </p:cNvPr>
            <p:cNvSpPr txBox="1"/>
            <p:nvPr/>
          </p:nvSpPr>
          <p:spPr>
            <a:xfrm>
              <a:off x="7706781" y="2192617"/>
              <a:ext cx="1140056" cy="276999"/>
            </a:xfrm>
            <a:prstGeom prst="rect">
              <a:avLst/>
            </a:prstGeom>
            <a:noFill/>
          </p:spPr>
          <p:txBody>
            <a:bodyPr wrap="none" rtlCol="0">
              <a:spAutoFit/>
            </a:bodyPr>
            <a:lstStyle>
              <a:defPPr>
                <a:defRPr lang="pt-BR"/>
              </a:defPPr>
              <a:lvl1pPr>
                <a:defRPr sz="1200" b="1">
                  <a:solidFill>
                    <a:srgbClr val="FF0000"/>
                  </a:solidFill>
                </a:defRPr>
              </a:lvl1pPr>
            </a:lstStyle>
            <a:p>
              <a:r>
                <a:rPr lang="pt-BR" dirty="0"/>
                <a:t>62% (38% </a:t>
              </a:r>
              <a:r>
                <a:rPr lang="pt-BR" dirty="0" err="1"/>
                <a:t>Geo</a:t>
              </a:r>
              <a:r>
                <a:rPr lang="pt-BR" dirty="0"/>
                <a:t>)</a:t>
              </a:r>
            </a:p>
          </p:txBody>
        </p:sp>
      </p:grpSp>
      <p:pic>
        <p:nvPicPr>
          <p:cNvPr id="1026" name="Picture 2" descr="http://www.gbif.org/sites/default/files/gbif_analytics/global/figure/occ_complete_geo_specimen.png">
            <a:extLst>
              <a:ext uri="{FF2B5EF4-FFF2-40B4-BE49-F238E27FC236}">
                <a16:creationId xmlns:a16="http://schemas.microsoft.com/office/drawing/2014/main" id="{D23CE0B3-89C5-41F4-91AA-ABAEE630CC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0152" y="3114415"/>
            <a:ext cx="4502703" cy="33770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55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Agrupar 4">
            <a:extLst>
              <a:ext uri="{FF2B5EF4-FFF2-40B4-BE49-F238E27FC236}">
                <a16:creationId xmlns:a16="http://schemas.microsoft.com/office/drawing/2014/main" id="{E146FB42-2805-474F-BEC0-75C4A83FEECF}"/>
              </a:ext>
            </a:extLst>
          </p:cNvPr>
          <p:cNvGrpSpPr/>
          <p:nvPr/>
        </p:nvGrpSpPr>
        <p:grpSpPr>
          <a:xfrm>
            <a:off x="2622619" y="1979527"/>
            <a:ext cx="1640574" cy="1823493"/>
            <a:chOff x="4572163" y="1165610"/>
            <a:chExt cx="1640574" cy="1823493"/>
          </a:xfrm>
        </p:grpSpPr>
        <p:pic>
          <p:nvPicPr>
            <p:cNvPr id="2" name="Imagem 1">
              <a:extLst>
                <a:ext uri="{FF2B5EF4-FFF2-40B4-BE49-F238E27FC236}">
                  <a16:creationId xmlns:a16="http://schemas.microsoft.com/office/drawing/2014/main" id="{C132E694-DDEC-4D1F-926B-7EDC3F655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740" y="1165610"/>
              <a:ext cx="1544997" cy="1507252"/>
            </a:xfrm>
            <a:prstGeom prst="rect">
              <a:avLst/>
            </a:prstGeom>
          </p:spPr>
        </p:pic>
        <p:pic>
          <p:nvPicPr>
            <p:cNvPr id="3" name="Picture 2" descr="Resultado de imagem para database">
              <a:extLst>
                <a:ext uri="{FF2B5EF4-FFF2-40B4-BE49-F238E27FC236}">
                  <a16:creationId xmlns:a16="http://schemas.microsoft.com/office/drawing/2014/main" id="{E3FCC283-5F06-471D-92F9-B9D4A142CE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163" y="2102898"/>
              <a:ext cx="720780" cy="886205"/>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Imagem 3">
            <a:extLst>
              <a:ext uri="{FF2B5EF4-FFF2-40B4-BE49-F238E27FC236}">
                <a16:creationId xmlns:a16="http://schemas.microsoft.com/office/drawing/2014/main" id="{FD960D95-A9C2-49CD-BC43-71557302511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84393" y="3721921"/>
            <a:ext cx="1679017" cy="1002204"/>
          </a:xfrm>
          <a:prstGeom prst="rect">
            <a:avLst/>
          </a:prstGeom>
        </p:spPr>
      </p:pic>
      <p:sp>
        <p:nvSpPr>
          <p:cNvPr id="17" name="Texto Explicativo: Seta para a Direita 16">
            <a:extLst>
              <a:ext uri="{FF2B5EF4-FFF2-40B4-BE49-F238E27FC236}">
                <a16:creationId xmlns:a16="http://schemas.microsoft.com/office/drawing/2014/main" id="{89EA966B-9DF6-4548-8F33-4018B01DE0A1}"/>
              </a:ext>
            </a:extLst>
          </p:cNvPr>
          <p:cNvSpPr/>
          <p:nvPr/>
        </p:nvSpPr>
        <p:spPr>
          <a:xfrm>
            <a:off x="764218" y="1543001"/>
            <a:ext cx="1858401" cy="4003689"/>
          </a:xfrm>
          <a:prstGeom prst="right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3" name="Imagem 22">
            <a:extLst>
              <a:ext uri="{FF2B5EF4-FFF2-40B4-BE49-F238E27FC236}">
                <a16:creationId xmlns:a16="http://schemas.microsoft.com/office/drawing/2014/main" id="{9E401D57-DA95-40C0-A05E-1539D1CA0F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058369" y="3448398"/>
            <a:ext cx="1544997" cy="1507252"/>
          </a:xfrm>
          <a:prstGeom prst="rect">
            <a:avLst/>
          </a:prstGeom>
        </p:spPr>
      </p:pic>
      <p:pic>
        <p:nvPicPr>
          <p:cNvPr id="1034" name="Picture 10" descr="Resultado de imagem para tools">
            <a:extLst>
              <a:ext uri="{FF2B5EF4-FFF2-40B4-BE49-F238E27FC236}">
                <a16:creationId xmlns:a16="http://schemas.microsoft.com/office/drawing/2014/main" id="{BD282B03-927C-446F-81C4-314FF6363BE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714215" y="3091123"/>
            <a:ext cx="537587" cy="5375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ultado de imagem para database">
            <a:extLst>
              <a:ext uri="{FF2B5EF4-FFF2-40B4-BE49-F238E27FC236}">
                <a16:creationId xmlns:a16="http://schemas.microsoft.com/office/drawing/2014/main" id="{C40807E5-A9C0-43D1-B798-E6960F861F1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97976" y="1620675"/>
            <a:ext cx="873417" cy="8734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Resultado de imagem para database">
            <a:extLst>
              <a:ext uri="{FF2B5EF4-FFF2-40B4-BE49-F238E27FC236}">
                <a16:creationId xmlns:a16="http://schemas.microsoft.com/office/drawing/2014/main" id="{65198511-98E3-4FE5-9216-FA9C28C5668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64208" y="2610573"/>
            <a:ext cx="873417" cy="87341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Resultado de imagem para database">
            <a:extLst>
              <a:ext uri="{FF2B5EF4-FFF2-40B4-BE49-F238E27FC236}">
                <a16:creationId xmlns:a16="http://schemas.microsoft.com/office/drawing/2014/main" id="{917B52FE-3729-4691-8D0E-E5ED97D235C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64207" y="3600471"/>
            <a:ext cx="873417" cy="87341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Resultado de imagem para database">
            <a:extLst>
              <a:ext uri="{FF2B5EF4-FFF2-40B4-BE49-F238E27FC236}">
                <a16:creationId xmlns:a16="http://schemas.microsoft.com/office/drawing/2014/main" id="{FCE92FA2-CF01-4F56-9425-1C2527B1A7F7}"/>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64872" y="4590369"/>
            <a:ext cx="873417" cy="873417"/>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Agrupar 20">
            <a:extLst>
              <a:ext uri="{FF2B5EF4-FFF2-40B4-BE49-F238E27FC236}">
                <a16:creationId xmlns:a16="http://schemas.microsoft.com/office/drawing/2014/main" id="{FA67AF8F-5F89-4AD0-9904-5540B35B87B7}"/>
              </a:ext>
            </a:extLst>
          </p:cNvPr>
          <p:cNvGrpSpPr/>
          <p:nvPr/>
        </p:nvGrpSpPr>
        <p:grpSpPr>
          <a:xfrm>
            <a:off x="10028668" y="3593134"/>
            <a:ext cx="1473964" cy="1130531"/>
            <a:chOff x="10179887" y="1960592"/>
            <a:chExt cx="1473964" cy="1130531"/>
          </a:xfrm>
        </p:grpSpPr>
        <p:pic>
          <p:nvPicPr>
            <p:cNvPr id="36" name="Picture 12" descr="Resultado de imagem para database">
              <a:extLst>
                <a:ext uri="{FF2B5EF4-FFF2-40B4-BE49-F238E27FC236}">
                  <a16:creationId xmlns:a16="http://schemas.microsoft.com/office/drawing/2014/main" id="{AC4E91E7-3474-4476-9DBA-BE604A0E6CC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780434" y="1960592"/>
              <a:ext cx="873417" cy="8734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Resultado de imagem para database">
              <a:extLst>
                <a:ext uri="{FF2B5EF4-FFF2-40B4-BE49-F238E27FC236}">
                  <a16:creationId xmlns:a16="http://schemas.microsoft.com/office/drawing/2014/main" id="{6D2813E1-541B-4D98-B9C3-0464BE3EE10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485782" y="2089379"/>
              <a:ext cx="873417" cy="87341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Resultado de imagem para database">
              <a:extLst>
                <a:ext uri="{FF2B5EF4-FFF2-40B4-BE49-F238E27FC236}">
                  <a16:creationId xmlns:a16="http://schemas.microsoft.com/office/drawing/2014/main" id="{227B790E-17A5-43BF-B97F-FEA22C3A721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179887" y="2217706"/>
              <a:ext cx="873417" cy="8734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Agrupar 19">
            <a:extLst>
              <a:ext uri="{FF2B5EF4-FFF2-40B4-BE49-F238E27FC236}">
                <a16:creationId xmlns:a16="http://schemas.microsoft.com/office/drawing/2014/main" id="{6CECE96D-00C0-4C7B-B59F-4D24E33D269E}"/>
              </a:ext>
            </a:extLst>
          </p:cNvPr>
          <p:cNvGrpSpPr/>
          <p:nvPr/>
        </p:nvGrpSpPr>
        <p:grpSpPr>
          <a:xfrm>
            <a:off x="10077515" y="2305500"/>
            <a:ext cx="1376270" cy="1045709"/>
            <a:chOff x="8628788" y="460582"/>
            <a:chExt cx="1376270" cy="1045709"/>
          </a:xfrm>
        </p:grpSpPr>
        <p:grpSp>
          <p:nvGrpSpPr>
            <p:cNvPr id="19" name="Agrupar 18">
              <a:extLst>
                <a:ext uri="{FF2B5EF4-FFF2-40B4-BE49-F238E27FC236}">
                  <a16:creationId xmlns:a16="http://schemas.microsoft.com/office/drawing/2014/main" id="{E98F269F-A220-4227-9442-97F3A5027DAF}"/>
                </a:ext>
              </a:extLst>
            </p:cNvPr>
            <p:cNvGrpSpPr/>
            <p:nvPr/>
          </p:nvGrpSpPr>
          <p:grpSpPr>
            <a:xfrm>
              <a:off x="9087543" y="460582"/>
              <a:ext cx="917515" cy="822705"/>
              <a:chOff x="9874162" y="556261"/>
              <a:chExt cx="917515" cy="822705"/>
            </a:xfrm>
          </p:grpSpPr>
          <p:pic>
            <p:nvPicPr>
              <p:cNvPr id="1040" name="Picture 16" descr="Resultado de imagem para software code">
                <a:extLst>
                  <a:ext uri="{FF2B5EF4-FFF2-40B4-BE49-F238E27FC236}">
                    <a16:creationId xmlns:a16="http://schemas.microsoft.com/office/drawing/2014/main" id="{ED8526D1-6E86-4CE0-BD16-4D736F4E00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4162" y="556261"/>
                <a:ext cx="917515" cy="822705"/>
              </a:xfrm>
              <a:prstGeom prst="rect">
                <a:avLst/>
              </a:prstGeom>
              <a:solidFill>
                <a:srgbClr val="FFFFFF"/>
              </a:solidFill>
              <a:ln w="3175">
                <a:solidFill>
                  <a:schemeClr val="tx1"/>
                </a:solidFill>
              </a:ln>
            </p:spPr>
          </p:pic>
          <p:pic>
            <p:nvPicPr>
              <p:cNvPr id="26" name="Picture 10" descr="Resultado de imagem para tools">
                <a:extLst>
                  <a:ext uri="{FF2B5EF4-FFF2-40B4-BE49-F238E27FC236}">
                    <a16:creationId xmlns:a16="http://schemas.microsoft.com/office/drawing/2014/main" id="{6700A0CA-114F-4E06-A615-DDD1859FFEFA}"/>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092299" y="726993"/>
                <a:ext cx="481239" cy="481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Agrupar 47">
              <a:extLst>
                <a:ext uri="{FF2B5EF4-FFF2-40B4-BE49-F238E27FC236}">
                  <a16:creationId xmlns:a16="http://schemas.microsoft.com/office/drawing/2014/main" id="{08307181-730B-4004-8FA9-176718F2DD5E}"/>
                </a:ext>
              </a:extLst>
            </p:cNvPr>
            <p:cNvGrpSpPr/>
            <p:nvPr/>
          </p:nvGrpSpPr>
          <p:grpSpPr>
            <a:xfrm>
              <a:off x="8869406" y="572084"/>
              <a:ext cx="917515" cy="822705"/>
              <a:chOff x="9874162" y="556261"/>
              <a:chExt cx="917515" cy="822705"/>
            </a:xfrm>
          </p:grpSpPr>
          <p:pic>
            <p:nvPicPr>
              <p:cNvPr id="49" name="Picture 16" descr="Resultado de imagem para software code">
                <a:extLst>
                  <a:ext uri="{FF2B5EF4-FFF2-40B4-BE49-F238E27FC236}">
                    <a16:creationId xmlns:a16="http://schemas.microsoft.com/office/drawing/2014/main" id="{E39A4171-D9D2-4B90-847C-020E76991F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4162" y="556261"/>
                <a:ext cx="917515" cy="822705"/>
              </a:xfrm>
              <a:prstGeom prst="rect">
                <a:avLst/>
              </a:prstGeom>
              <a:solidFill>
                <a:srgbClr val="FFFFFF"/>
              </a:solidFill>
              <a:ln w="3175">
                <a:solidFill>
                  <a:schemeClr val="tx1"/>
                </a:solidFill>
              </a:ln>
            </p:spPr>
          </p:pic>
          <p:pic>
            <p:nvPicPr>
              <p:cNvPr id="50" name="Picture 10" descr="Resultado de imagem para tools">
                <a:extLst>
                  <a:ext uri="{FF2B5EF4-FFF2-40B4-BE49-F238E27FC236}">
                    <a16:creationId xmlns:a16="http://schemas.microsoft.com/office/drawing/2014/main" id="{256F2269-29E5-415B-8844-76FFF6C7782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092299" y="726993"/>
                <a:ext cx="481239" cy="481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Agrupar 50">
              <a:extLst>
                <a:ext uri="{FF2B5EF4-FFF2-40B4-BE49-F238E27FC236}">
                  <a16:creationId xmlns:a16="http://schemas.microsoft.com/office/drawing/2014/main" id="{464C1139-A3B0-4781-BEE3-ABC1D012FB61}"/>
                </a:ext>
              </a:extLst>
            </p:cNvPr>
            <p:cNvGrpSpPr/>
            <p:nvPr/>
          </p:nvGrpSpPr>
          <p:grpSpPr>
            <a:xfrm>
              <a:off x="8628788" y="683586"/>
              <a:ext cx="917515" cy="822705"/>
              <a:chOff x="9874162" y="556261"/>
              <a:chExt cx="917515" cy="822705"/>
            </a:xfrm>
          </p:grpSpPr>
          <p:pic>
            <p:nvPicPr>
              <p:cNvPr id="52" name="Picture 16" descr="Resultado de imagem para software code">
                <a:extLst>
                  <a:ext uri="{FF2B5EF4-FFF2-40B4-BE49-F238E27FC236}">
                    <a16:creationId xmlns:a16="http://schemas.microsoft.com/office/drawing/2014/main" id="{90AB6A5A-DE6F-4467-ACA9-4C206074B0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4162" y="556261"/>
                <a:ext cx="917515" cy="822705"/>
              </a:xfrm>
              <a:prstGeom prst="rect">
                <a:avLst/>
              </a:prstGeom>
              <a:solidFill>
                <a:srgbClr val="FFFFFF"/>
              </a:solidFill>
              <a:ln w="3175">
                <a:solidFill>
                  <a:schemeClr val="tx1"/>
                </a:solidFill>
              </a:ln>
            </p:spPr>
          </p:pic>
          <p:pic>
            <p:nvPicPr>
              <p:cNvPr id="53" name="Picture 10" descr="Resultado de imagem para tools">
                <a:extLst>
                  <a:ext uri="{FF2B5EF4-FFF2-40B4-BE49-F238E27FC236}">
                    <a16:creationId xmlns:a16="http://schemas.microsoft.com/office/drawing/2014/main" id="{B195E782-CE83-4013-AD21-BF239699992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092299" y="726993"/>
                <a:ext cx="481239" cy="48123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5" name="Agrupar 24">
            <a:extLst>
              <a:ext uri="{FF2B5EF4-FFF2-40B4-BE49-F238E27FC236}">
                <a16:creationId xmlns:a16="http://schemas.microsoft.com/office/drawing/2014/main" id="{2EA397BE-6CF3-43D6-B8FE-05B80902FFED}"/>
              </a:ext>
            </a:extLst>
          </p:cNvPr>
          <p:cNvGrpSpPr/>
          <p:nvPr/>
        </p:nvGrpSpPr>
        <p:grpSpPr>
          <a:xfrm>
            <a:off x="10063756" y="4965591"/>
            <a:ext cx="1403789" cy="1335384"/>
            <a:chOff x="8356192" y="3482352"/>
            <a:chExt cx="1403789" cy="1335384"/>
          </a:xfrm>
        </p:grpSpPr>
        <p:pic>
          <p:nvPicPr>
            <p:cNvPr id="56" name="Picture 14" descr="Resultado de imagem para CPU">
              <a:extLst>
                <a:ext uri="{FF2B5EF4-FFF2-40B4-BE49-F238E27FC236}">
                  <a16:creationId xmlns:a16="http://schemas.microsoft.com/office/drawing/2014/main" id="{845B34DF-CD5D-449E-89E7-AB78A656E1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6321" y="3482352"/>
              <a:ext cx="1063660" cy="10636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descr="Resultado de imagem para CPU">
              <a:extLst>
                <a:ext uri="{FF2B5EF4-FFF2-40B4-BE49-F238E27FC236}">
                  <a16:creationId xmlns:a16="http://schemas.microsoft.com/office/drawing/2014/main" id="{1498523A-BD05-47B0-9FF6-D2F48A46ED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35565" y="3622953"/>
              <a:ext cx="1063660" cy="106366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4" descr="Resultado de imagem para CPU">
              <a:extLst>
                <a:ext uri="{FF2B5EF4-FFF2-40B4-BE49-F238E27FC236}">
                  <a16:creationId xmlns:a16="http://schemas.microsoft.com/office/drawing/2014/main" id="{29C2393E-59D1-4AE9-A810-77EE1C104B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6192" y="3754076"/>
              <a:ext cx="1063660" cy="1063660"/>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Texto Explicativo: Seta para a Direita 59">
            <a:extLst>
              <a:ext uri="{FF2B5EF4-FFF2-40B4-BE49-F238E27FC236}">
                <a16:creationId xmlns:a16="http://schemas.microsoft.com/office/drawing/2014/main" id="{B61341A7-B9EA-402E-B5F5-F821459A991F}"/>
              </a:ext>
            </a:extLst>
          </p:cNvPr>
          <p:cNvSpPr/>
          <p:nvPr/>
        </p:nvSpPr>
        <p:spPr>
          <a:xfrm flipH="1">
            <a:off x="9123902" y="2111752"/>
            <a:ext cx="2471893" cy="4289042"/>
          </a:xfrm>
          <a:prstGeom prst="rightArrowCallout">
            <a:avLst>
              <a:gd name="adj1" fmla="val 18793"/>
              <a:gd name="adj2" fmla="val 15302"/>
              <a:gd name="adj3" fmla="val 25000"/>
              <a:gd name="adj4" fmla="val 6497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Seta: para a Esquerda 26">
            <a:extLst>
              <a:ext uri="{FF2B5EF4-FFF2-40B4-BE49-F238E27FC236}">
                <a16:creationId xmlns:a16="http://schemas.microsoft.com/office/drawing/2014/main" id="{61ED47A3-7372-45C9-8275-87257ADAFB0D}"/>
              </a:ext>
            </a:extLst>
          </p:cNvPr>
          <p:cNvSpPr/>
          <p:nvPr/>
        </p:nvSpPr>
        <p:spPr>
          <a:xfrm>
            <a:off x="6604466" y="3827906"/>
            <a:ext cx="864158" cy="774459"/>
          </a:xfrm>
          <a:prstGeom prst="left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2" name="Título 3">
            <a:extLst>
              <a:ext uri="{FF2B5EF4-FFF2-40B4-BE49-F238E27FC236}">
                <a16:creationId xmlns:a16="http://schemas.microsoft.com/office/drawing/2014/main" id="{14FBB2DB-2BD2-47E9-85B4-71739172EDBC}"/>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t>Ambiente computacional em nuvem</a:t>
            </a:r>
          </a:p>
        </p:txBody>
      </p:sp>
    </p:spTree>
    <p:extLst>
      <p:ext uri="{BB962C8B-B14F-4D97-AF65-F5344CB8AC3E}">
        <p14:creationId xmlns:p14="http://schemas.microsoft.com/office/powerpoint/2010/main" val="224919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B9F851-638D-4295-B88E-CE2700438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394" y="360738"/>
            <a:ext cx="7326979" cy="4712323"/>
          </a:xfrm>
          <a:prstGeom prst="rect">
            <a:avLst/>
          </a:prstGeom>
          <a:ln>
            <a:noFill/>
          </a:ln>
          <a:effectLst>
            <a:outerShdw blurRad="292100" dist="139700" dir="2700000" algn="tl" rotWithShape="0">
              <a:srgbClr val="333333">
                <a:alpha val="65000"/>
              </a:srgbClr>
            </a:outerShdw>
          </a:effectLst>
        </p:spPr>
      </p:pic>
      <p:pic>
        <p:nvPicPr>
          <p:cNvPr id="2" name="Imagem 1">
            <a:extLst>
              <a:ext uri="{FF2B5EF4-FFF2-40B4-BE49-F238E27FC236}">
                <a16:creationId xmlns:a16="http://schemas.microsoft.com/office/drawing/2014/main" id="{EA8E0D60-BEB4-4150-A39A-B0F6C62ED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962" y="1933407"/>
            <a:ext cx="6199665" cy="3987295"/>
          </a:xfrm>
          <a:prstGeom prst="rect">
            <a:avLst/>
          </a:prstGeom>
          <a:ln>
            <a:noFill/>
          </a:ln>
          <a:effectLst>
            <a:outerShdw blurRad="292100" dist="139700" dir="2700000" algn="tl" rotWithShape="0">
              <a:srgbClr val="333333">
                <a:alpha val="65000"/>
              </a:srgbClr>
            </a:outerShdw>
          </a:effectLst>
        </p:spPr>
      </p:pic>
      <p:pic>
        <p:nvPicPr>
          <p:cNvPr id="4" name="Imagem 3">
            <a:extLst>
              <a:ext uri="{FF2B5EF4-FFF2-40B4-BE49-F238E27FC236}">
                <a16:creationId xmlns:a16="http://schemas.microsoft.com/office/drawing/2014/main" id="{7F82B9B1-C186-4710-9C18-A536A6E652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9158" y="2639870"/>
            <a:ext cx="5681638" cy="37946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022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sca 7"/>
          <p:cNvSpPr/>
          <p:nvPr/>
        </p:nvSpPr>
        <p:spPr>
          <a:xfrm>
            <a:off x="3444164" y="1252154"/>
            <a:ext cx="4901708" cy="4852084"/>
          </a:xfrm>
          <a:prstGeom prst="donut">
            <a:avLst>
              <a:gd name="adj" fmla="val 7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b="1" dirty="0">
                <a:ln w="0"/>
                <a:solidFill>
                  <a:schemeClr val="accent1"/>
                </a:solidFill>
                <a:effectLst>
                  <a:outerShdw blurRad="38100" dist="25400" dir="5400000" algn="ctr" rotWithShape="0">
                    <a:srgbClr val="6E747A">
                      <a:alpha val="43000"/>
                    </a:srgbClr>
                  </a:outerShdw>
                </a:effectLst>
              </a:rPr>
              <a:t>Recursos de Informação</a:t>
            </a:r>
          </a:p>
        </p:txBody>
      </p:sp>
      <p:pic>
        <p:nvPicPr>
          <p:cNvPr id="1026" name="Picture 2" descr="http://dados.jbrj.gov.br/images/docu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094" y="5086856"/>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dados.jbrj.gov.br/images/she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2560" y="1876735"/>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dados.jbrj.gov.br/images/04_map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0138" y="3648192"/>
            <a:ext cx="1112420" cy="11124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dados.jbrj.gov.br/images/im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6267" y="4701051"/>
            <a:ext cx="1437799" cy="1437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m para books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8990" y="3268655"/>
            <a:ext cx="1491958" cy="149195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9153" y="236741"/>
            <a:ext cx="2030825" cy="2030825"/>
          </a:xfrm>
          <a:prstGeom prst="rect">
            <a:avLst/>
          </a:prstGeom>
        </p:spPr>
      </p:pic>
      <p:sp>
        <p:nvSpPr>
          <p:cNvPr id="7" name="CaixaDeTexto 6"/>
          <p:cNvSpPr txBox="1"/>
          <p:nvPr/>
        </p:nvSpPr>
        <p:spPr>
          <a:xfrm>
            <a:off x="8292303" y="4402971"/>
            <a:ext cx="668645" cy="338554"/>
          </a:xfrm>
          <a:prstGeom prst="rect">
            <a:avLst/>
          </a:prstGeom>
          <a:noFill/>
        </p:spPr>
        <p:txBody>
          <a:bodyPr wrap="none" rtlCol="0">
            <a:spAutoFit/>
          </a:bodyPr>
          <a:lstStyle/>
          <a:p>
            <a:r>
              <a:rPr lang="pt-BR" sz="1600" dirty="0">
                <a:solidFill>
                  <a:schemeClr val="accent1">
                    <a:lumMod val="75000"/>
                  </a:schemeClr>
                </a:solidFill>
              </a:rPr>
              <a:t>Livros</a:t>
            </a:r>
          </a:p>
        </p:txBody>
      </p:sp>
      <p:sp>
        <p:nvSpPr>
          <p:cNvPr id="15" name="CaixaDeTexto 14"/>
          <p:cNvSpPr txBox="1"/>
          <p:nvPr/>
        </p:nvSpPr>
        <p:spPr>
          <a:xfrm>
            <a:off x="3444164" y="5765684"/>
            <a:ext cx="1241943" cy="338554"/>
          </a:xfrm>
          <a:prstGeom prst="rect">
            <a:avLst/>
          </a:prstGeom>
          <a:noFill/>
        </p:spPr>
        <p:txBody>
          <a:bodyPr wrap="none" rtlCol="0">
            <a:spAutoFit/>
          </a:bodyPr>
          <a:lstStyle/>
          <a:p>
            <a:r>
              <a:rPr lang="pt-BR" sz="1600" dirty="0">
                <a:solidFill>
                  <a:schemeClr val="accent1">
                    <a:lumMod val="75000"/>
                  </a:schemeClr>
                </a:solidFill>
              </a:rPr>
              <a:t>Documentos</a:t>
            </a:r>
          </a:p>
        </p:txBody>
      </p:sp>
      <p:sp>
        <p:nvSpPr>
          <p:cNvPr id="16" name="CaixaDeTexto 15"/>
          <p:cNvSpPr txBox="1"/>
          <p:nvPr/>
        </p:nvSpPr>
        <p:spPr>
          <a:xfrm>
            <a:off x="7521315" y="1616182"/>
            <a:ext cx="920445" cy="338554"/>
          </a:xfrm>
          <a:prstGeom prst="rect">
            <a:avLst/>
          </a:prstGeom>
          <a:noFill/>
        </p:spPr>
        <p:txBody>
          <a:bodyPr wrap="none" rtlCol="0">
            <a:spAutoFit/>
          </a:bodyPr>
          <a:lstStyle/>
          <a:p>
            <a:r>
              <a:rPr lang="pt-BR" sz="1600" dirty="0">
                <a:solidFill>
                  <a:schemeClr val="accent1">
                    <a:lumMod val="75000"/>
                  </a:schemeClr>
                </a:solidFill>
              </a:rPr>
              <a:t>Planilhas</a:t>
            </a:r>
          </a:p>
        </p:txBody>
      </p:sp>
      <p:sp>
        <p:nvSpPr>
          <p:cNvPr id="17" name="CaixaDeTexto 16"/>
          <p:cNvSpPr txBox="1"/>
          <p:nvPr/>
        </p:nvSpPr>
        <p:spPr>
          <a:xfrm>
            <a:off x="2701653" y="3575381"/>
            <a:ext cx="742511" cy="338554"/>
          </a:xfrm>
          <a:prstGeom prst="rect">
            <a:avLst/>
          </a:prstGeom>
          <a:noFill/>
        </p:spPr>
        <p:txBody>
          <a:bodyPr wrap="none" rtlCol="0">
            <a:spAutoFit/>
          </a:bodyPr>
          <a:lstStyle/>
          <a:p>
            <a:r>
              <a:rPr lang="pt-BR" sz="1600" dirty="0">
                <a:solidFill>
                  <a:schemeClr val="accent1">
                    <a:lumMod val="75000"/>
                  </a:schemeClr>
                </a:solidFill>
              </a:rPr>
              <a:t>Mapas</a:t>
            </a:r>
          </a:p>
        </p:txBody>
      </p:sp>
      <p:sp>
        <p:nvSpPr>
          <p:cNvPr id="18" name="CaixaDeTexto 17"/>
          <p:cNvSpPr txBox="1"/>
          <p:nvPr/>
        </p:nvSpPr>
        <p:spPr>
          <a:xfrm>
            <a:off x="6915326" y="5919629"/>
            <a:ext cx="881844" cy="584775"/>
          </a:xfrm>
          <a:prstGeom prst="rect">
            <a:avLst/>
          </a:prstGeom>
          <a:noFill/>
        </p:spPr>
        <p:txBody>
          <a:bodyPr wrap="none" rtlCol="0">
            <a:spAutoFit/>
          </a:bodyPr>
          <a:lstStyle/>
          <a:p>
            <a:r>
              <a:rPr lang="pt-BR" sz="1600" dirty="0">
                <a:solidFill>
                  <a:schemeClr val="accent1">
                    <a:lumMod val="75000"/>
                  </a:schemeClr>
                </a:solidFill>
              </a:rPr>
              <a:t>Imagens</a:t>
            </a:r>
          </a:p>
          <a:p>
            <a:r>
              <a:rPr lang="pt-BR" sz="1600" dirty="0">
                <a:solidFill>
                  <a:schemeClr val="accent1">
                    <a:lumMod val="75000"/>
                  </a:schemeClr>
                </a:solidFill>
              </a:rPr>
              <a:t>e vídeos</a:t>
            </a:r>
          </a:p>
        </p:txBody>
      </p:sp>
      <p:sp>
        <p:nvSpPr>
          <p:cNvPr id="19" name="CaixaDeTexto 18"/>
          <p:cNvSpPr txBox="1"/>
          <p:nvPr/>
        </p:nvSpPr>
        <p:spPr>
          <a:xfrm>
            <a:off x="5155216" y="484826"/>
            <a:ext cx="2038018" cy="584775"/>
          </a:xfrm>
          <a:prstGeom prst="rect">
            <a:avLst/>
          </a:prstGeom>
          <a:noFill/>
        </p:spPr>
        <p:txBody>
          <a:bodyPr wrap="square" rtlCol="0">
            <a:spAutoFit/>
          </a:bodyPr>
          <a:lstStyle/>
          <a:p>
            <a:pPr algn="r"/>
            <a:r>
              <a:rPr lang="pt-BR" sz="1600" dirty="0">
                <a:solidFill>
                  <a:schemeClr val="accent1">
                    <a:lumMod val="75000"/>
                  </a:schemeClr>
                </a:solidFill>
              </a:rPr>
              <a:t>Objetos em Coleções</a:t>
            </a:r>
          </a:p>
          <a:p>
            <a:pPr algn="r"/>
            <a:r>
              <a:rPr lang="pt-BR" sz="1600" dirty="0">
                <a:solidFill>
                  <a:schemeClr val="accent1">
                    <a:lumMod val="75000"/>
                  </a:schemeClr>
                </a:solidFill>
              </a:rPr>
              <a:t>Científicas</a:t>
            </a:r>
          </a:p>
        </p:txBody>
      </p:sp>
      <p:pic>
        <p:nvPicPr>
          <p:cNvPr id="1040" name="Picture 16" descr="Resultado de imagem para presentation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0513" y="1880650"/>
            <a:ext cx="1217927" cy="1217927"/>
          </a:xfrm>
          <a:prstGeom prst="rect">
            <a:avLst/>
          </a:prstGeom>
          <a:noFill/>
          <a:extLst>
            <a:ext uri="{909E8E84-426E-40DD-AFC4-6F175D3DCCD1}">
              <a14:hiddenFill xmlns:a14="http://schemas.microsoft.com/office/drawing/2010/main">
                <a:solidFill>
                  <a:srgbClr val="FFFFFF"/>
                </a:solidFill>
              </a14:hiddenFill>
            </a:ext>
          </a:extLst>
        </p:spPr>
      </p:pic>
      <p:sp>
        <p:nvSpPr>
          <p:cNvPr id="22" name="CaixaDeTexto 21"/>
          <p:cNvSpPr txBox="1"/>
          <p:nvPr/>
        </p:nvSpPr>
        <p:spPr>
          <a:xfrm>
            <a:off x="2851598" y="1605870"/>
            <a:ext cx="1411733" cy="338554"/>
          </a:xfrm>
          <a:prstGeom prst="rect">
            <a:avLst/>
          </a:prstGeom>
          <a:noFill/>
        </p:spPr>
        <p:txBody>
          <a:bodyPr wrap="none" rtlCol="0">
            <a:spAutoFit/>
          </a:bodyPr>
          <a:lstStyle/>
          <a:p>
            <a:r>
              <a:rPr lang="pt-BR" sz="1600" dirty="0">
                <a:solidFill>
                  <a:schemeClr val="accent1">
                    <a:lumMod val="75000"/>
                  </a:schemeClr>
                </a:solidFill>
              </a:rPr>
              <a:t>Apresentações</a:t>
            </a:r>
          </a:p>
        </p:txBody>
      </p:sp>
      <p:sp>
        <p:nvSpPr>
          <p:cNvPr id="20" name="Título 3">
            <a:extLst>
              <a:ext uri="{FF2B5EF4-FFF2-40B4-BE49-F238E27FC236}">
                <a16:creationId xmlns:a16="http://schemas.microsoft.com/office/drawing/2014/main" id="{B1B271AE-727B-4F36-8BF5-2A92C7B75D37}"/>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t>Indexação</a:t>
            </a:r>
          </a:p>
        </p:txBody>
      </p:sp>
    </p:spTree>
    <p:extLst>
      <p:ext uri="{BB962C8B-B14F-4D97-AF65-F5344CB8AC3E}">
        <p14:creationId xmlns:p14="http://schemas.microsoft.com/office/powerpoint/2010/main" val="2496896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8039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m para ckan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4821" y="2543087"/>
            <a:ext cx="1098274" cy="109827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 name="Picture 4" descr="Resultado de imagem para DSpace Icon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2451" y="2544333"/>
            <a:ext cx="1252322" cy="109578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 name="Picture 6" descr="Resultado de imagem para resourcespac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4219" y="2541147"/>
            <a:ext cx="1098275" cy="109827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 name="Picture 8" descr="Resultado de imagem para geonod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0757" y="2537267"/>
            <a:ext cx="1102155" cy="110215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8" name="Picture 4" descr="http://dados.jbrj.gov.br/images/shee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4358" y="111240"/>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dados.jbrj.gov.br/images/04_map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5624" y="228485"/>
            <a:ext cx="1112420" cy="11124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dados.jbrj.gov.br/images/imag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4457" y="0"/>
            <a:ext cx="1437799" cy="14378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o 10"/>
          <p:cNvGrpSpPr/>
          <p:nvPr/>
        </p:nvGrpSpPr>
        <p:grpSpPr>
          <a:xfrm>
            <a:off x="3827824" y="110275"/>
            <a:ext cx="1673340" cy="1482687"/>
            <a:chOff x="3602719" y="824189"/>
            <a:chExt cx="1673340" cy="1482687"/>
          </a:xfrm>
        </p:grpSpPr>
        <p:pic>
          <p:nvPicPr>
            <p:cNvPr id="12" name="Picture 16" descr="Resultado de imagem para presentation ic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02719" y="851785"/>
              <a:ext cx="1217927" cy="12179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Resultado de imagem para books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68224" y="824189"/>
              <a:ext cx="1355460" cy="13554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dados.jbrj.gov.br/images/document.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36349" y="1267165"/>
              <a:ext cx="1039710" cy="1039711"/>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Seta para baixo 14"/>
          <p:cNvSpPr/>
          <p:nvPr/>
        </p:nvSpPr>
        <p:spPr>
          <a:xfrm>
            <a:off x="2832184" y="1330441"/>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sp>
        <p:nvSpPr>
          <p:cNvPr id="16" name="Seta para baixo 15"/>
          <p:cNvSpPr/>
          <p:nvPr/>
        </p:nvSpPr>
        <p:spPr>
          <a:xfrm>
            <a:off x="5981582" y="1328501"/>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sp>
        <p:nvSpPr>
          <p:cNvPr id="17" name="Seta para baixo 16"/>
          <p:cNvSpPr/>
          <p:nvPr/>
        </p:nvSpPr>
        <p:spPr>
          <a:xfrm>
            <a:off x="7463185" y="1326561"/>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pic>
        <p:nvPicPr>
          <p:cNvPr id="19" name="Imagem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33272" y="58215"/>
            <a:ext cx="1287311" cy="1287311"/>
          </a:xfrm>
          <a:prstGeom prst="rect">
            <a:avLst/>
          </a:prstGeom>
        </p:spPr>
      </p:pic>
      <p:sp>
        <p:nvSpPr>
          <p:cNvPr id="20" name="Seta para baixo 19"/>
          <p:cNvSpPr/>
          <p:nvPr/>
        </p:nvSpPr>
        <p:spPr>
          <a:xfrm>
            <a:off x="8753905" y="1314415"/>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sp>
        <p:nvSpPr>
          <p:cNvPr id="22" name="Seta para baixo 21"/>
          <p:cNvSpPr/>
          <p:nvPr/>
        </p:nvSpPr>
        <p:spPr>
          <a:xfrm>
            <a:off x="4436838" y="1330441"/>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pic>
        <p:nvPicPr>
          <p:cNvPr id="23" name="Imagem 22"/>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8621616" y="2537267"/>
            <a:ext cx="1110622" cy="1087313"/>
          </a:xfrm>
          <a:prstGeom prst="rect">
            <a:avLst/>
          </a:prstGeom>
          <a:ln w="12700">
            <a:solidFill>
              <a:schemeClr val="tx1"/>
            </a:solidFill>
          </a:ln>
        </p:spPr>
      </p:pic>
      <p:grpSp>
        <p:nvGrpSpPr>
          <p:cNvPr id="25" name="Grupo 24"/>
          <p:cNvGrpSpPr/>
          <p:nvPr/>
        </p:nvGrpSpPr>
        <p:grpSpPr>
          <a:xfrm>
            <a:off x="5621006" y="3820200"/>
            <a:ext cx="1095046" cy="702387"/>
            <a:chOff x="2604821" y="3785328"/>
            <a:chExt cx="943933" cy="665286"/>
          </a:xfrm>
          <a:effectLst>
            <a:outerShdw blurRad="50800" dist="38100" dir="5400000" algn="t" rotWithShape="0">
              <a:prstClr val="black">
                <a:alpha val="40000"/>
              </a:prstClr>
            </a:outerShdw>
          </a:effectLst>
        </p:grpSpPr>
        <p:pic>
          <p:nvPicPr>
            <p:cNvPr id="1026" name="Picture 2" descr="Resultado de imagem para AP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04821" y="3785328"/>
              <a:ext cx="943933" cy="665286"/>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24" name="CaixaDeTexto 23"/>
            <p:cNvSpPr txBox="1"/>
            <p:nvPr/>
          </p:nvSpPr>
          <p:spPr>
            <a:xfrm>
              <a:off x="2638847" y="4117971"/>
              <a:ext cx="437940" cy="307777"/>
            </a:xfrm>
            <a:prstGeom prst="rect">
              <a:avLst/>
            </a:prstGeom>
            <a:noFill/>
            <a:ln w="12700">
              <a:noFill/>
            </a:ln>
          </p:spPr>
          <p:txBody>
            <a:bodyPr wrap="none" rtlCol="0">
              <a:spAutoFit/>
            </a:bodyPr>
            <a:lstStyle/>
            <a:p>
              <a:r>
                <a:rPr lang="pt-BR" sz="1400" b="1" dirty="0">
                  <a:solidFill>
                    <a:srgbClr val="009ED6"/>
                  </a:solidFill>
                </a:rPr>
                <a:t>API</a:t>
              </a:r>
            </a:p>
          </p:txBody>
        </p:sp>
      </p:grpSp>
      <p:sp>
        <p:nvSpPr>
          <p:cNvPr id="27" name="Cubo 26"/>
          <p:cNvSpPr/>
          <p:nvPr/>
        </p:nvSpPr>
        <p:spPr>
          <a:xfrm>
            <a:off x="5574321" y="5010259"/>
            <a:ext cx="1333382" cy="1150031"/>
          </a:xfrm>
          <a:prstGeom prst="cube">
            <a:avLst/>
          </a:prstGeom>
          <a:solidFill>
            <a:schemeClr val="bg1"/>
          </a:solidFill>
          <a:ln>
            <a:solidFill>
              <a:srgbClr val="009ED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6" name="Imagem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84732" y="5359061"/>
            <a:ext cx="801229" cy="801229"/>
          </a:xfrm>
          <a:prstGeom prst="rect">
            <a:avLst/>
          </a:prstGeom>
          <a:ln w="12700">
            <a:noFill/>
          </a:ln>
        </p:spPr>
      </p:pic>
      <p:sp>
        <p:nvSpPr>
          <p:cNvPr id="28" name="CaixaDeTexto 27"/>
          <p:cNvSpPr txBox="1"/>
          <p:nvPr/>
        </p:nvSpPr>
        <p:spPr>
          <a:xfrm>
            <a:off x="5516572" y="6194158"/>
            <a:ext cx="1370888" cy="523220"/>
          </a:xfrm>
          <a:prstGeom prst="rect">
            <a:avLst/>
          </a:prstGeom>
          <a:noFill/>
        </p:spPr>
        <p:txBody>
          <a:bodyPr wrap="none" rtlCol="0">
            <a:spAutoFit/>
          </a:bodyPr>
          <a:lstStyle/>
          <a:p>
            <a:pPr algn="ctr"/>
            <a:r>
              <a:rPr lang="pt-BR" sz="1400" b="1" dirty="0">
                <a:solidFill>
                  <a:srgbClr val="00759E"/>
                </a:solidFill>
              </a:rPr>
              <a:t>Motor de Busca</a:t>
            </a:r>
          </a:p>
          <a:p>
            <a:pPr algn="ctr"/>
            <a:r>
              <a:rPr lang="pt-BR" sz="1400" b="1" dirty="0">
                <a:solidFill>
                  <a:srgbClr val="00759E"/>
                </a:solidFill>
              </a:rPr>
              <a:t>“</a:t>
            </a:r>
            <a:r>
              <a:rPr lang="pt-BR" sz="1400" b="1" i="1" dirty="0" err="1">
                <a:solidFill>
                  <a:srgbClr val="00759E"/>
                </a:solidFill>
              </a:rPr>
              <a:t>search</a:t>
            </a:r>
            <a:r>
              <a:rPr lang="pt-BR" sz="1400" b="1" i="1" dirty="0">
                <a:solidFill>
                  <a:srgbClr val="00759E"/>
                </a:solidFill>
              </a:rPr>
              <a:t> </a:t>
            </a:r>
            <a:r>
              <a:rPr lang="pt-BR" sz="1400" b="1" i="1" dirty="0" err="1">
                <a:solidFill>
                  <a:srgbClr val="00759E"/>
                </a:solidFill>
              </a:rPr>
              <a:t>engine</a:t>
            </a:r>
            <a:r>
              <a:rPr lang="pt-BR" sz="1400" b="1" dirty="0">
                <a:solidFill>
                  <a:srgbClr val="00759E"/>
                </a:solidFill>
              </a:rPr>
              <a:t>”</a:t>
            </a:r>
          </a:p>
        </p:txBody>
      </p:sp>
      <p:pic>
        <p:nvPicPr>
          <p:cNvPr id="1034" name="Picture 10" descr="https://documents.lucidchart.com/documents/77b23b14-fd32-43eb-b12d-a6498c8a0ab4/pages/BqPRYmKbhhDE?a=3464&amp;x=134&amp;y=154&amp;w=572&amp;h=572&amp;store=1&amp;accept=image%2F*&amp;auth=LCA%2055f954dea4b8ef0b789097e1038ead40ba276450-ts%3D147359504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533272" y="4940343"/>
            <a:ext cx="1107696" cy="1107696"/>
          </a:xfrm>
          <a:prstGeom prst="rect">
            <a:avLst/>
          </a:prstGeom>
          <a:noFill/>
          <a:extLst>
            <a:ext uri="{909E8E84-426E-40DD-AFC4-6F175D3DCCD1}">
              <a14:hiddenFill xmlns:a14="http://schemas.microsoft.com/office/drawing/2010/main">
                <a:solidFill>
                  <a:srgbClr val="FFFFFF"/>
                </a:solidFill>
              </a14:hiddenFill>
            </a:ext>
          </a:extLst>
        </p:spPr>
      </p:pic>
      <p:sp>
        <p:nvSpPr>
          <p:cNvPr id="63" name="Retângulo 62"/>
          <p:cNvSpPr/>
          <p:nvPr/>
        </p:nvSpPr>
        <p:spPr>
          <a:xfrm>
            <a:off x="2604821" y="3779257"/>
            <a:ext cx="7127417" cy="783602"/>
          </a:xfrm>
          <a:prstGeom prst="rect">
            <a:avLst/>
          </a:prstGeom>
          <a:noFill/>
          <a:ln w="19050">
            <a:solidFill>
              <a:srgbClr val="009ED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Seta para baixo 69"/>
          <p:cNvSpPr/>
          <p:nvPr/>
        </p:nvSpPr>
        <p:spPr>
          <a:xfrm>
            <a:off x="5981582" y="4629818"/>
            <a:ext cx="643548" cy="496715"/>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dirty="0">
              <a:solidFill>
                <a:schemeClr val="tx1"/>
              </a:solidFill>
            </a:endParaRPr>
          </a:p>
        </p:txBody>
      </p:sp>
      <p:sp>
        <p:nvSpPr>
          <p:cNvPr id="71" name="Seta para baixo 70"/>
          <p:cNvSpPr/>
          <p:nvPr/>
        </p:nvSpPr>
        <p:spPr>
          <a:xfrm rot="16200000">
            <a:off x="7595241" y="4781934"/>
            <a:ext cx="404300" cy="1558554"/>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dirty="0">
              <a:solidFill>
                <a:schemeClr val="tx1"/>
              </a:solidFill>
            </a:endParaRPr>
          </a:p>
        </p:txBody>
      </p:sp>
    </p:spTree>
    <p:extLst>
      <p:ext uri="{BB962C8B-B14F-4D97-AF65-F5344CB8AC3E}">
        <p14:creationId xmlns:p14="http://schemas.microsoft.com/office/powerpoint/2010/main" val="2967859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p:cNvGrpSpPr/>
          <p:nvPr/>
        </p:nvGrpSpPr>
        <p:grpSpPr>
          <a:xfrm>
            <a:off x="2014876" y="899187"/>
            <a:ext cx="1396864" cy="1873326"/>
            <a:chOff x="981943" y="937607"/>
            <a:chExt cx="1396864" cy="1873326"/>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43" y="937607"/>
              <a:ext cx="1287311" cy="1287311"/>
            </a:xfrm>
            <a:prstGeom prst="rect">
              <a:avLst/>
            </a:prstGeom>
          </p:spPr>
        </p:pic>
        <p:pic>
          <p:nvPicPr>
            <p:cNvPr id="1026" name="Picture 2" descr="http://imagens1.jbrj.gov.br/fsi/server?type=image&amp;width=464&amp;height=600&amp;rect=0,0,1,1&amp;profile=fsi&amp;source=hdcf%2F1%2D7282%2F26%2F34%2FHDCF002634%2EJPG&a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598" y="1836956"/>
              <a:ext cx="753209" cy="9739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 name="CaixaDeTexto 1"/>
          <p:cNvSpPr txBox="1"/>
          <p:nvPr/>
        </p:nvSpPr>
        <p:spPr>
          <a:xfrm>
            <a:off x="1718017" y="2767847"/>
            <a:ext cx="1881028" cy="338554"/>
          </a:xfrm>
          <a:prstGeom prst="rect">
            <a:avLst/>
          </a:prstGeom>
          <a:noFill/>
        </p:spPr>
        <p:txBody>
          <a:bodyPr wrap="none" rtlCol="0">
            <a:spAutoFit/>
          </a:bodyPr>
          <a:lstStyle/>
          <a:p>
            <a:r>
              <a:rPr lang="pt-BR" sz="1600" dirty="0" err="1"/>
              <a:t>Caesalpinia</a:t>
            </a:r>
            <a:r>
              <a:rPr lang="pt-BR" sz="1600" dirty="0"/>
              <a:t> </a:t>
            </a:r>
            <a:r>
              <a:rPr lang="pt-BR" sz="1600" dirty="0" err="1"/>
              <a:t>echinata</a:t>
            </a:r>
            <a:endParaRPr lang="pt-BR" sz="1600" dirty="0"/>
          </a:p>
        </p:txBody>
      </p:sp>
      <p:pic>
        <p:nvPicPr>
          <p:cNvPr id="5" name="Picture 2" descr="http://dados.jbrj.gov.br/images/docum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2881" y="1808854"/>
            <a:ext cx="1060415" cy="10604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dados.jbrj.gov.br/images/shee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4709" y="1815016"/>
            <a:ext cx="1054253" cy="10542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dados.jbrj.gov.br/images/im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5391" y="1611092"/>
            <a:ext cx="1258177" cy="12581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esultado de imagem para books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4436" y="1569455"/>
            <a:ext cx="1299815" cy="1299815"/>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p:cNvSpPr txBox="1"/>
          <p:nvPr/>
        </p:nvSpPr>
        <p:spPr>
          <a:xfrm>
            <a:off x="5193851" y="2766981"/>
            <a:ext cx="1792478" cy="338554"/>
          </a:xfrm>
          <a:prstGeom prst="rect">
            <a:avLst/>
          </a:prstGeom>
          <a:noFill/>
        </p:spPr>
        <p:txBody>
          <a:bodyPr wrap="none" rtlCol="0">
            <a:spAutoFit/>
          </a:bodyPr>
          <a:lstStyle>
            <a:defPPr>
              <a:defRPr lang="pt-BR"/>
            </a:defPPr>
            <a:lvl1pPr>
              <a:defRPr sz="1200"/>
            </a:lvl1pPr>
          </a:lstStyle>
          <a:p>
            <a:r>
              <a:rPr lang="pt-BR" sz="1600" dirty="0" err="1"/>
              <a:t>Caesalpinia</a:t>
            </a:r>
            <a:r>
              <a:rPr lang="pt-BR" sz="1600" dirty="0"/>
              <a:t> obliqua</a:t>
            </a:r>
          </a:p>
        </p:txBody>
      </p:sp>
      <p:sp>
        <p:nvSpPr>
          <p:cNvPr id="10" name="CaixaDeTexto 9"/>
          <p:cNvSpPr txBox="1"/>
          <p:nvPr/>
        </p:nvSpPr>
        <p:spPr>
          <a:xfrm>
            <a:off x="7344756" y="2780736"/>
            <a:ext cx="1171218" cy="338554"/>
          </a:xfrm>
          <a:prstGeom prst="rect">
            <a:avLst/>
          </a:prstGeom>
          <a:noFill/>
        </p:spPr>
        <p:txBody>
          <a:bodyPr wrap="none" rtlCol="0">
            <a:spAutoFit/>
          </a:bodyPr>
          <a:lstStyle>
            <a:defPPr>
              <a:defRPr lang="pt-BR"/>
            </a:defPPr>
            <a:lvl1pPr>
              <a:defRPr sz="1200"/>
            </a:lvl1pPr>
          </a:lstStyle>
          <a:p>
            <a:r>
              <a:rPr lang="pt-BR" sz="1600" dirty="0"/>
              <a:t>Ibirapitanga</a:t>
            </a:r>
          </a:p>
        </p:txBody>
      </p:sp>
      <p:sp>
        <p:nvSpPr>
          <p:cNvPr id="11" name="CaixaDeTexto 10"/>
          <p:cNvSpPr txBox="1"/>
          <p:nvPr/>
        </p:nvSpPr>
        <p:spPr>
          <a:xfrm>
            <a:off x="3899891" y="2775448"/>
            <a:ext cx="1106393" cy="338554"/>
          </a:xfrm>
          <a:prstGeom prst="rect">
            <a:avLst/>
          </a:prstGeom>
          <a:noFill/>
        </p:spPr>
        <p:txBody>
          <a:bodyPr wrap="none" rtlCol="0">
            <a:spAutoFit/>
          </a:bodyPr>
          <a:lstStyle>
            <a:defPPr>
              <a:defRPr lang="pt-BR"/>
            </a:defPPr>
            <a:lvl1pPr>
              <a:defRPr sz="1200"/>
            </a:lvl1pPr>
          </a:lstStyle>
          <a:p>
            <a:r>
              <a:rPr lang="pt-BR" sz="1600" i="1" dirty="0" err="1"/>
              <a:t>brazilwood</a:t>
            </a:r>
            <a:endParaRPr lang="pt-BR" sz="1600" i="1" dirty="0"/>
          </a:p>
        </p:txBody>
      </p:sp>
      <p:sp>
        <p:nvSpPr>
          <p:cNvPr id="12" name="CaixaDeTexto 11"/>
          <p:cNvSpPr txBox="1"/>
          <p:nvPr/>
        </p:nvSpPr>
        <p:spPr>
          <a:xfrm>
            <a:off x="9098844" y="2782183"/>
            <a:ext cx="1005981" cy="338554"/>
          </a:xfrm>
          <a:prstGeom prst="rect">
            <a:avLst/>
          </a:prstGeom>
          <a:noFill/>
        </p:spPr>
        <p:txBody>
          <a:bodyPr wrap="none" rtlCol="0">
            <a:spAutoFit/>
          </a:bodyPr>
          <a:lstStyle>
            <a:defPPr>
              <a:defRPr lang="pt-BR"/>
            </a:defPPr>
            <a:lvl1pPr>
              <a:defRPr sz="1200"/>
            </a:lvl1pPr>
          </a:lstStyle>
          <a:p>
            <a:r>
              <a:rPr lang="pt-BR" sz="1600" dirty="0"/>
              <a:t>pau-brasil</a:t>
            </a:r>
          </a:p>
        </p:txBody>
      </p:sp>
      <p:pic>
        <p:nvPicPr>
          <p:cNvPr id="1028" name="Picture 4" descr="Reprodução: Governo Federa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0965" y="4210933"/>
            <a:ext cx="2686756" cy="201506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Seta para baixo 17"/>
          <p:cNvSpPr/>
          <p:nvPr/>
        </p:nvSpPr>
        <p:spPr>
          <a:xfrm rot="18970303">
            <a:off x="3967616" y="2931353"/>
            <a:ext cx="214512" cy="2136740"/>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dirty="0">
              <a:solidFill>
                <a:schemeClr val="tx1"/>
              </a:solidFill>
            </a:endParaRPr>
          </a:p>
        </p:txBody>
      </p:sp>
      <p:sp>
        <p:nvSpPr>
          <p:cNvPr id="19" name="Seta para baixo 18"/>
          <p:cNvSpPr/>
          <p:nvPr/>
        </p:nvSpPr>
        <p:spPr>
          <a:xfrm rot="2706226">
            <a:off x="8227753" y="2887282"/>
            <a:ext cx="214512" cy="2334683"/>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dirty="0">
              <a:solidFill>
                <a:schemeClr val="tx1"/>
              </a:solidFill>
            </a:endParaRPr>
          </a:p>
        </p:txBody>
      </p:sp>
      <p:sp>
        <p:nvSpPr>
          <p:cNvPr id="20" name="Seta para baixo 19"/>
          <p:cNvSpPr/>
          <p:nvPr/>
        </p:nvSpPr>
        <p:spPr>
          <a:xfrm rot="19504926">
            <a:off x="4876040" y="3071678"/>
            <a:ext cx="214512" cy="1230240"/>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dirty="0">
              <a:solidFill>
                <a:schemeClr val="tx1"/>
              </a:solidFill>
            </a:endParaRPr>
          </a:p>
        </p:txBody>
      </p:sp>
      <p:sp>
        <p:nvSpPr>
          <p:cNvPr id="21" name="Seta para baixo 20"/>
          <p:cNvSpPr/>
          <p:nvPr/>
        </p:nvSpPr>
        <p:spPr>
          <a:xfrm rot="2023108">
            <a:off x="7198135" y="3077083"/>
            <a:ext cx="214512" cy="1230240"/>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dirty="0">
              <a:solidFill>
                <a:schemeClr val="tx1"/>
              </a:solidFill>
            </a:endParaRPr>
          </a:p>
        </p:txBody>
      </p:sp>
      <p:sp>
        <p:nvSpPr>
          <p:cNvPr id="22" name="Seta para baixo 21"/>
          <p:cNvSpPr/>
          <p:nvPr/>
        </p:nvSpPr>
        <p:spPr>
          <a:xfrm>
            <a:off x="5983116" y="3137396"/>
            <a:ext cx="214512" cy="893293"/>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dirty="0">
              <a:solidFill>
                <a:schemeClr val="tx1"/>
              </a:solidFill>
            </a:endParaRPr>
          </a:p>
        </p:txBody>
      </p:sp>
    </p:spTree>
    <p:extLst>
      <p:ext uri="{BB962C8B-B14F-4D97-AF65-F5344CB8AC3E}">
        <p14:creationId xmlns:p14="http://schemas.microsoft.com/office/powerpoint/2010/main" val="4046700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m para ckan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4821" y="2543087"/>
            <a:ext cx="1098274" cy="109827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 name="Picture 4" descr="Resultado de imagem para DSpace Icon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2451" y="2544333"/>
            <a:ext cx="1252322" cy="109578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 name="Picture 6" descr="Resultado de imagem para resourcespac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4219" y="2541147"/>
            <a:ext cx="1098275" cy="109827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 name="Picture 8" descr="Resultado de imagem para geonod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0757" y="2537267"/>
            <a:ext cx="1102155" cy="110215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8" name="Picture 4" descr="http://dados.jbrj.gov.br/images/shee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4358" y="111240"/>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dados.jbrj.gov.br/images/04_map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5624" y="228485"/>
            <a:ext cx="1112420" cy="11124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dados.jbrj.gov.br/images/imag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4457" y="0"/>
            <a:ext cx="1437799" cy="14378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o 10"/>
          <p:cNvGrpSpPr/>
          <p:nvPr/>
        </p:nvGrpSpPr>
        <p:grpSpPr>
          <a:xfrm>
            <a:off x="3827824" y="110275"/>
            <a:ext cx="1673340" cy="1482687"/>
            <a:chOff x="3602719" y="824189"/>
            <a:chExt cx="1673340" cy="1482687"/>
          </a:xfrm>
        </p:grpSpPr>
        <p:pic>
          <p:nvPicPr>
            <p:cNvPr id="12" name="Picture 16" descr="Resultado de imagem para presentation ic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02719" y="851785"/>
              <a:ext cx="1217927" cy="12179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Resultado de imagem para books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68224" y="824189"/>
              <a:ext cx="1355460" cy="13554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dados.jbrj.gov.br/images/document.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36349" y="1267165"/>
              <a:ext cx="1039710" cy="1039711"/>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Seta para baixo 14"/>
          <p:cNvSpPr/>
          <p:nvPr/>
        </p:nvSpPr>
        <p:spPr>
          <a:xfrm>
            <a:off x="2832184" y="1330441"/>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sp>
        <p:nvSpPr>
          <p:cNvPr id="16" name="Seta para baixo 15"/>
          <p:cNvSpPr/>
          <p:nvPr/>
        </p:nvSpPr>
        <p:spPr>
          <a:xfrm>
            <a:off x="5981582" y="1328501"/>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sp>
        <p:nvSpPr>
          <p:cNvPr id="17" name="Seta para baixo 16"/>
          <p:cNvSpPr/>
          <p:nvPr/>
        </p:nvSpPr>
        <p:spPr>
          <a:xfrm>
            <a:off x="7463185" y="1326561"/>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pic>
        <p:nvPicPr>
          <p:cNvPr id="19" name="Imagem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33272" y="58215"/>
            <a:ext cx="1287311" cy="1287311"/>
          </a:xfrm>
          <a:prstGeom prst="rect">
            <a:avLst/>
          </a:prstGeom>
        </p:spPr>
      </p:pic>
      <p:sp>
        <p:nvSpPr>
          <p:cNvPr id="20" name="Seta para baixo 19"/>
          <p:cNvSpPr/>
          <p:nvPr/>
        </p:nvSpPr>
        <p:spPr>
          <a:xfrm>
            <a:off x="8753905" y="1314415"/>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sp>
        <p:nvSpPr>
          <p:cNvPr id="22" name="Seta para baixo 21"/>
          <p:cNvSpPr/>
          <p:nvPr/>
        </p:nvSpPr>
        <p:spPr>
          <a:xfrm>
            <a:off x="4436838" y="1330441"/>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pic>
        <p:nvPicPr>
          <p:cNvPr id="23" name="Imagem 22"/>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8621616" y="2537267"/>
            <a:ext cx="1110622" cy="1087313"/>
          </a:xfrm>
          <a:prstGeom prst="rect">
            <a:avLst/>
          </a:prstGeom>
          <a:ln w="12700">
            <a:solidFill>
              <a:schemeClr val="tx1"/>
            </a:solidFill>
          </a:ln>
        </p:spPr>
      </p:pic>
      <p:grpSp>
        <p:nvGrpSpPr>
          <p:cNvPr id="25" name="Grupo 24"/>
          <p:cNvGrpSpPr/>
          <p:nvPr/>
        </p:nvGrpSpPr>
        <p:grpSpPr>
          <a:xfrm>
            <a:off x="5621006" y="3820200"/>
            <a:ext cx="1095046" cy="702387"/>
            <a:chOff x="2604821" y="3785328"/>
            <a:chExt cx="943933" cy="665286"/>
          </a:xfrm>
          <a:effectLst>
            <a:outerShdw blurRad="50800" dist="38100" dir="5400000" algn="t" rotWithShape="0">
              <a:prstClr val="black">
                <a:alpha val="40000"/>
              </a:prstClr>
            </a:outerShdw>
          </a:effectLst>
        </p:grpSpPr>
        <p:pic>
          <p:nvPicPr>
            <p:cNvPr id="1026" name="Picture 2" descr="Resultado de imagem para AP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04821" y="3785328"/>
              <a:ext cx="943933" cy="665286"/>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24" name="CaixaDeTexto 23"/>
            <p:cNvSpPr txBox="1"/>
            <p:nvPr/>
          </p:nvSpPr>
          <p:spPr>
            <a:xfrm>
              <a:off x="2638847" y="4117971"/>
              <a:ext cx="437940" cy="307777"/>
            </a:xfrm>
            <a:prstGeom prst="rect">
              <a:avLst/>
            </a:prstGeom>
            <a:noFill/>
            <a:ln w="12700">
              <a:noFill/>
            </a:ln>
          </p:spPr>
          <p:txBody>
            <a:bodyPr wrap="none" rtlCol="0">
              <a:spAutoFit/>
            </a:bodyPr>
            <a:lstStyle/>
            <a:p>
              <a:r>
                <a:rPr lang="pt-BR" sz="1400" b="1" dirty="0">
                  <a:solidFill>
                    <a:srgbClr val="009ED6"/>
                  </a:solidFill>
                </a:rPr>
                <a:t>API</a:t>
              </a:r>
            </a:p>
          </p:txBody>
        </p:sp>
      </p:grpSp>
      <p:sp>
        <p:nvSpPr>
          <p:cNvPr id="27" name="Cubo 26"/>
          <p:cNvSpPr/>
          <p:nvPr/>
        </p:nvSpPr>
        <p:spPr>
          <a:xfrm>
            <a:off x="5574321" y="5010259"/>
            <a:ext cx="1333382" cy="1150031"/>
          </a:xfrm>
          <a:prstGeom prst="cube">
            <a:avLst/>
          </a:prstGeom>
          <a:solidFill>
            <a:schemeClr val="bg1"/>
          </a:solidFill>
          <a:ln>
            <a:solidFill>
              <a:srgbClr val="009ED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6" name="Imagem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84732" y="5359061"/>
            <a:ext cx="801229" cy="801229"/>
          </a:xfrm>
          <a:prstGeom prst="rect">
            <a:avLst/>
          </a:prstGeom>
          <a:ln w="12700">
            <a:noFill/>
          </a:ln>
        </p:spPr>
      </p:pic>
      <p:sp>
        <p:nvSpPr>
          <p:cNvPr id="28" name="CaixaDeTexto 27"/>
          <p:cNvSpPr txBox="1"/>
          <p:nvPr/>
        </p:nvSpPr>
        <p:spPr>
          <a:xfrm>
            <a:off x="5516572" y="6194158"/>
            <a:ext cx="1370888" cy="523220"/>
          </a:xfrm>
          <a:prstGeom prst="rect">
            <a:avLst/>
          </a:prstGeom>
          <a:noFill/>
        </p:spPr>
        <p:txBody>
          <a:bodyPr wrap="none" rtlCol="0">
            <a:spAutoFit/>
          </a:bodyPr>
          <a:lstStyle/>
          <a:p>
            <a:pPr algn="ctr"/>
            <a:r>
              <a:rPr lang="pt-BR" sz="1400" b="1" dirty="0">
                <a:solidFill>
                  <a:srgbClr val="00759E"/>
                </a:solidFill>
              </a:rPr>
              <a:t>Motor de Busca</a:t>
            </a:r>
          </a:p>
          <a:p>
            <a:pPr algn="ctr"/>
            <a:r>
              <a:rPr lang="pt-BR" sz="1400" b="1" dirty="0">
                <a:solidFill>
                  <a:srgbClr val="00759E"/>
                </a:solidFill>
              </a:rPr>
              <a:t>“</a:t>
            </a:r>
            <a:r>
              <a:rPr lang="pt-BR" sz="1400" b="1" i="1" dirty="0" err="1">
                <a:solidFill>
                  <a:srgbClr val="00759E"/>
                </a:solidFill>
              </a:rPr>
              <a:t>search</a:t>
            </a:r>
            <a:r>
              <a:rPr lang="pt-BR" sz="1400" b="1" i="1" dirty="0">
                <a:solidFill>
                  <a:srgbClr val="00759E"/>
                </a:solidFill>
              </a:rPr>
              <a:t> </a:t>
            </a:r>
            <a:r>
              <a:rPr lang="pt-BR" sz="1400" b="1" i="1" dirty="0" err="1">
                <a:solidFill>
                  <a:srgbClr val="00759E"/>
                </a:solidFill>
              </a:rPr>
              <a:t>engine</a:t>
            </a:r>
            <a:r>
              <a:rPr lang="pt-BR" sz="1400" b="1" dirty="0">
                <a:solidFill>
                  <a:srgbClr val="00759E"/>
                </a:solidFill>
              </a:rPr>
              <a:t>”</a:t>
            </a:r>
          </a:p>
        </p:txBody>
      </p:sp>
      <p:pic>
        <p:nvPicPr>
          <p:cNvPr id="1034" name="Picture 10" descr="https://documents.lucidchart.com/documents/77b23b14-fd32-43eb-b12d-a6498c8a0ab4/pages/BqPRYmKbhhDE?a=3464&amp;x=134&amp;y=154&amp;w=572&amp;h=572&amp;store=1&amp;accept=image%2F*&amp;auth=LCA%2055f954dea4b8ef0b789097e1038ead40ba276450-ts%3D147359504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533272" y="4940343"/>
            <a:ext cx="1107696" cy="1107696"/>
          </a:xfrm>
          <a:prstGeom prst="rect">
            <a:avLst/>
          </a:prstGeom>
          <a:noFill/>
          <a:extLst>
            <a:ext uri="{909E8E84-426E-40DD-AFC4-6F175D3DCCD1}">
              <a14:hiddenFill xmlns:a14="http://schemas.microsoft.com/office/drawing/2010/main">
                <a:solidFill>
                  <a:srgbClr val="FFFFFF"/>
                </a:solidFill>
              </a14:hiddenFill>
            </a:ext>
          </a:extLst>
        </p:spPr>
      </p:pic>
      <p:sp>
        <p:nvSpPr>
          <p:cNvPr id="63" name="Retângulo 62"/>
          <p:cNvSpPr/>
          <p:nvPr/>
        </p:nvSpPr>
        <p:spPr>
          <a:xfrm>
            <a:off x="2604821" y="3779257"/>
            <a:ext cx="7127417" cy="783602"/>
          </a:xfrm>
          <a:prstGeom prst="rect">
            <a:avLst/>
          </a:prstGeom>
          <a:noFill/>
          <a:ln w="19050">
            <a:solidFill>
              <a:srgbClr val="009ED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Seta para baixo 69"/>
          <p:cNvSpPr/>
          <p:nvPr/>
        </p:nvSpPr>
        <p:spPr>
          <a:xfrm>
            <a:off x="5981582" y="4629818"/>
            <a:ext cx="643548" cy="496715"/>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dirty="0">
              <a:solidFill>
                <a:schemeClr val="tx1"/>
              </a:solidFill>
            </a:endParaRPr>
          </a:p>
        </p:txBody>
      </p:sp>
      <p:sp>
        <p:nvSpPr>
          <p:cNvPr id="71" name="Seta para baixo 70"/>
          <p:cNvSpPr/>
          <p:nvPr/>
        </p:nvSpPr>
        <p:spPr>
          <a:xfrm rot="16200000">
            <a:off x="7595241" y="4781934"/>
            <a:ext cx="404300" cy="1558554"/>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dirty="0">
              <a:solidFill>
                <a:schemeClr val="tx1"/>
              </a:solidFill>
            </a:endParaRPr>
          </a:p>
        </p:txBody>
      </p:sp>
      <p:pic>
        <p:nvPicPr>
          <p:cNvPr id="30" name="Picture 2" descr="Resultado de imagem para vocabulary"/>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44538" y="4976921"/>
            <a:ext cx="1192300" cy="1186781"/>
          </a:xfrm>
          <a:prstGeom prst="rect">
            <a:avLst/>
          </a:prstGeom>
          <a:noFill/>
          <a:ln w="12700">
            <a:solidFill>
              <a:srgbClr val="009ED6"/>
            </a:solidFill>
          </a:ln>
          <a:extLst>
            <a:ext uri="{909E8E84-426E-40DD-AFC4-6F175D3DCCD1}">
              <a14:hiddenFill xmlns:a14="http://schemas.microsoft.com/office/drawing/2010/main">
                <a:solidFill>
                  <a:srgbClr val="FFFFFF"/>
                </a:solidFill>
              </a14:hiddenFill>
            </a:ext>
          </a:extLst>
        </p:spPr>
      </p:pic>
      <p:sp>
        <p:nvSpPr>
          <p:cNvPr id="31" name="CaixaDeTexto 30"/>
          <p:cNvSpPr txBox="1"/>
          <p:nvPr/>
        </p:nvSpPr>
        <p:spPr>
          <a:xfrm>
            <a:off x="3394073" y="6194158"/>
            <a:ext cx="761683" cy="307777"/>
          </a:xfrm>
          <a:prstGeom prst="rect">
            <a:avLst/>
          </a:prstGeom>
          <a:noFill/>
        </p:spPr>
        <p:txBody>
          <a:bodyPr wrap="none" rtlCol="0">
            <a:spAutoFit/>
          </a:bodyPr>
          <a:lstStyle/>
          <a:p>
            <a:pPr algn="ctr"/>
            <a:r>
              <a:rPr lang="pt-BR" sz="1400" b="1" dirty="0">
                <a:solidFill>
                  <a:srgbClr val="00759E"/>
                </a:solidFill>
              </a:rPr>
              <a:t>Tesauro</a:t>
            </a:r>
          </a:p>
        </p:txBody>
      </p:sp>
      <p:sp>
        <p:nvSpPr>
          <p:cNvPr id="6" name="Seta para a esquerda e para a direita 5"/>
          <p:cNvSpPr/>
          <p:nvPr/>
        </p:nvSpPr>
        <p:spPr>
          <a:xfrm>
            <a:off x="4538681" y="5355374"/>
            <a:ext cx="885256" cy="404301"/>
          </a:xfrm>
          <a:prstGeom prst="leftRight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a:solidFill>
                <a:schemeClr val="tx1"/>
              </a:solidFill>
            </a:endParaRPr>
          </a:p>
        </p:txBody>
      </p:sp>
      <p:pic>
        <p:nvPicPr>
          <p:cNvPr id="35" name="Picture 4" descr="Resultado de imagem para tematres"/>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06262" y="4700755"/>
            <a:ext cx="676551" cy="647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718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70000" y="1523999"/>
            <a:ext cx="9144000" cy="1172473"/>
          </a:xfrm>
        </p:spPr>
        <p:txBody>
          <a:bodyPr>
            <a:normAutofit/>
          </a:bodyPr>
          <a:lstStyle/>
          <a:p>
            <a:r>
              <a:rPr lang="pt-BR" sz="3600" b="1" dirty="0"/>
              <a:t>IX SEMINÁRIO DE PESQUISA DO ICMBIO E IX ENCONTRO DE INICIAÇÃO CIENTÍFICA</a:t>
            </a:r>
            <a:endParaRPr lang="pt-BR" sz="2400" b="1" dirty="0"/>
          </a:p>
        </p:txBody>
      </p:sp>
      <p:sp>
        <p:nvSpPr>
          <p:cNvPr id="3" name="Subtítulo 2"/>
          <p:cNvSpPr>
            <a:spLocks noGrp="1"/>
          </p:cNvSpPr>
          <p:nvPr>
            <p:ph type="subTitle" idx="1"/>
          </p:nvPr>
        </p:nvSpPr>
        <p:spPr>
          <a:xfrm>
            <a:off x="1270000" y="4064117"/>
            <a:ext cx="9144000" cy="545284"/>
          </a:xfrm>
        </p:spPr>
        <p:txBody>
          <a:bodyPr>
            <a:normAutofit fontScale="92500"/>
          </a:bodyPr>
          <a:lstStyle/>
          <a:p>
            <a:r>
              <a:rPr lang="pt-BR" sz="2800" dirty="0"/>
              <a:t>Desafios para a gestão de dados, informações e conhecimento</a:t>
            </a:r>
          </a:p>
        </p:txBody>
      </p:sp>
      <p:sp>
        <p:nvSpPr>
          <p:cNvPr id="5" name="CaixaDeTexto 4">
            <a:extLst>
              <a:ext uri="{FF2B5EF4-FFF2-40B4-BE49-F238E27FC236}">
                <a16:creationId xmlns:a16="http://schemas.microsoft.com/office/drawing/2014/main" id="{A703325D-44A0-4DE5-B191-CF8602D2BCA6}"/>
              </a:ext>
            </a:extLst>
          </p:cNvPr>
          <p:cNvSpPr txBox="1"/>
          <p:nvPr/>
        </p:nvSpPr>
        <p:spPr>
          <a:xfrm>
            <a:off x="10032689" y="5839876"/>
            <a:ext cx="2008956" cy="646331"/>
          </a:xfrm>
          <a:prstGeom prst="rect">
            <a:avLst/>
          </a:prstGeom>
          <a:noFill/>
        </p:spPr>
        <p:txBody>
          <a:bodyPr wrap="square" rtlCol="0">
            <a:spAutoFit/>
          </a:bodyPr>
          <a:lstStyle/>
          <a:p>
            <a:r>
              <a:rPr lang="pt-BR" dirty="0"/>
              <a:t>Eduardo </a:t>
            </a:r>
            <a:r>
              <a:rPr lang="pt-BR" dirty="0" err="1"/>
              <a:t>Dalcin</a:t>
            </a:r>
            <a:endParaRPr lang="pt-BR" dirty="0"/>
          </a:p>
          <a:p>
            <a:r>
              <a:rPr lang="pt-BR" dirty="0"/>
              <a:t>edalcin@jbrj.org</a:t>
            </a:r>
          </a:p>
        </p:txBody>
      </p:sp>
      <p:sp>
        <p:nvSpPr>
          <p:cNvPr id="8" name="CaixaDeTexto 7">
            <a:extLst>
              <a:ext uri="{FF2B5EF4-FFF2-40B4-BE49-F238E27FC236}">
                <a16:creationId xmlns:a16="http://schemas.microsoft.com/office/drawing/2014/main" id="{D16A5583-9EAB-4AF3-9E89-BC3FA0E0A2F7}"/>
              </a:ext>
            </a:extLst>
          </p:cNvPr>
          <p:cNvSpPr txBox="1"/>
          <p:nvPr/>
        </p:nvSpPr>
        <p:spPr>
          <a:xfrm>
            <a:off x="139700" y="5701376"/>
            <a:ext cx="3556078" cy="923330"/>
          </a:xfrm>
          <a:prstGeom prst="rect">
            <a:avLst/>
          </a:prstGeom>
          <a:noFill/>
        </p:spPr>
        <p:txBody>
          <a:bodyPr wrap="square" rtlCol="0">
            <a:spAutoFit/>
          </a:bodyPr>
          <a:lstStyle/>
          <a:p>
            <a:r>
              <a:rPr lang="pt-BR" dirty="0" err="1"/>
              <a:t>ICMBio</a:t>
            </a:r>
            <a:endParaRPr lang="pt-BR" dirty="0"/>
          </a:p>
          <a:p>
            <a:r>
              <a:rPr lang="pt-BR" dirty="0"/>
              <a:t>Brasília - DF</a:t>
            </a:r>
          </a:p>
          <a:p>
            <a:r>
              <a:rPr lang="pt-BR" dirty="0"/>
              <a:t>12 a 14 de Setembro de 2017</a:t>
            </a:r>
          </a:p>
        </p:txBody>
      </p:sp>
      <p:pic>
        <p:nvPicPr>
          <p:cNvPr id="1026" name="Picture 2" descr="https://previews.123rf.com/images/vasvas/vasvas1412/vasvas141200042/34141868-Hand-drawn-line-border-set-design-element-beautiful-ornaments-Stock-Vector.jpg">
            <a:extLst>
              <a:ext uri="{FF2B5EF4-FFF2-40B4-BE49-F238E27FC236}">
                <a16:creationId xmlns:a16="http://schemas.microsoft.com/office/drawing/2014/main" id="{45379473-CBB2-45E1-ACA9-5DCBF80F8B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rot="5400000">
            <a:off x="5682610" y="1722118"/>
            <a:ext cx="318780" cy="33163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eminario logomarca">
            <a:extLst>
              <a:ext uri="{FF2B5EF4-FFF2-40B4-BE49-F238E27FC236}">
                <a16:creationId xmlns:a16="http://schemas.microsoft.com/office/drawing/2014/main" id="{F60FE11D-EEFF-46D4-9E20-EAACB6881C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0668000" y="169863"/>
            <a:ext cx="1066800" cy="952500"/>
          </a:xfrm>
          <a:prstGeom prst="rect">
            <a:avLst/>
          </a:prstGeom>
          <a:noFill/>
          <a:extLst>
            <a:ext uri="{909E8E84-426E-40DD-AFC4-6F175D3DCCD1}">
              <a14:hiddenFill xmlns:a14="http://schemas.microsoft.com/office/drawing/2010/main">
                <a:solidFill>
                  <a:srgbClr val="FFFFFF"/>
                </a:solidFill>
              </a14:hiddenFill>
            </a:ext>
          </a:extLst>
        </p:spPr>
      </p:pic>
      <p:sp>
        <p:nvSpPr>
          <p:cNvPr id="9" name="Subtítulo 2">
            <a:extLst>
              <a:ext uri="{FF2B5EF4-FFF2-40B4-BE49-F238E27FC236}">
                <a16:creationId xmlns:a16="http://schemas.microsoft.com/office/drawing/2014/main" id="{C8F35FFF-D3DB-47F9-84CB-7ADEDFF2361E}"/>
              </a:ext>
            </a:extLst>
          </p:cNvPr>
          <p:cNvSpPr txBox="1">
            <a:spLocks/>
          </p:cNvSpPr>
          <p:nvPr/>
        </p:nvSpPr>
        <p:spPr>
          <a:xfrm>
            <a:off x="5020826" y="4517244"/>
            <a:ext cx="1642347" cy="5452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sz="2800" dirty="0"/>
              <a:t>(da Flora)</a:t>
            </a:r>
          </a:p>
        </p:txBody>
      </p:sp>
    </p:spTree>
    <p:extLst>
      <p:ext uri="{BB962C8B-B14F-4D97-AF65-F5344CB8AC3E}">
        <p14:creationId xmlns:p14="http://schemas.microsoft.com/office/powerpoint/2010/main" val="209457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483" y="406210"/>
            <a:ext cx="6209189" cy="4080488"/>
          </a:xfrm>
          <a:prstGeom prst="rect">
            <a:avLst/>
          </a:prstGeom>
          <a:ln>
            <a:noFill/>
          </a:ln>
          <a:effectLst>
            <a:outerShdw blurRad="292100" dist="139700" dir="2700000" algn="tl" rotWithShape="0">
              <a:srgbClr val="333333">
                <a:alpha val="65000"/>
              </a:srgbClr>
            </a:outerShdw>
          </a:effectLst>
        </p:spPr>
      </p:pic>
      <p:pic>
        <p:nvPicPr>
          <p:cNvPr id="7" name="Imagem 6">
            <a:extLst>
              <a:ext uri="{FF2B5EF4-FFF2-40B4-BE49-F238E27FC236}">
                <a16:creationId xmlns:a16="http://schemas.microsoft.com/office/drawing/2014/main" id="{6B322393-D63C-42D4-A473-CF0BBE9771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78432" y="729392"/>
            <a:ext cx="7519516" cy="4314825"/>
          </a:xfrm>
          <a:prstGeom prst="rect">
            <a:avLst/>
          </a:prstGeom>
          <a:ln>
            <a:noFill/>
          </a:ln>
          <a:effectLst>
            <a:outerShdw blurRad="292100" dist="139700" dir="2700000" algn="tl" rotWithShape="0">
              <a:srgbClr val="333333">
                <a:alpha val="65000"/>
              </a:srgbClr>
            </a:outerShdw>
          </a:effectLst>
        </p:spPr>
      </p:pic>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371" y="1020243"/>
            <a:ext cx="6214347" cy="4277783"/>
          </a:xfrm>
          <a:prstGeom prst="rect">
            <a:avLst/>
          </a:prstGeom>
          <a:ln>
            <a:noFill/>
          </a:ln>
          <a:effectLst>
            <a:outerShdw blurRad="292100" dist="139700" dir="2700000" algn="tl" rotWithShape="0">
              <a:srgbClr val="333333">
                <a:alpha val="65000"/>
              </a:srgbClr>
            </a:outerShdw>
          </a:effectLst>
        </p:spPr>
      </p:pic>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8691" y="1412960"/>
            <a:ext cx="6218997" cy="4280984"/>
          </a:xfrm>
          <a:prstGeom prst="rect">
            <a:avLst/>
          </a:prstGeom>
          <a:ln>
            <a:noFill/>
          </a:ln>
          <a:effectLst>
            <a:outerShdw blurRad="292100" dist="139700" dir="2700000" algn="tl" rotWithShape="0">
              <a:srgbClr val="333333">
                <a:alpha val="65000"/>
              </a:srgbClr>
            </a:outerShdw>
          </a:effectLst>
        </p:spPr>
      </p:pic>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8827" y="1761020"/>
            <a:ext cx="6062810" cy="4173469"/>
          </a:xfrm>
          <a:prstGeom prst="rect">
            <a:avLst/>
          </a:prstGeom>
          <a:ln>
            <a:noFill/>
          </a:ln>
          <a:effectLst>
            <a:outerShdw blurRad="292100" dist="139700" dir="2700000" algn="tl" rotWithShape="0">
              <a:srgbClr val="333333">
                <a:alpha val="65000"/>
              </a:srgbClr>
            </a:outerShdw>
          </a:effectLst>
        </p:spPr>
      </p:pic>
      <p:pic>
        <p:nvPicPr>
          <p:cNvPr id="6" name="Imagem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1108" y="2139535"/>
            <a:ext cx="6293208" cy="43320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095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263" y="565404"/>
            <a:ext cx="7246705" cy="3824817"/>
          </a:xfrm>
          <a:prstGeom prst="rect">
            <a:avLst/>
          </a:prstGeom>
          <a:ln>
            <a:noFill/>
          </a:ln>
          <a:effectLst>
            <a:outerShdw blurRad="292100" dist="139700" dir="2700000" algn="tl" rotWithShape="0">
              <a:srgbClr val="333333">
                <a:alpha val="65000"/>
              </a:srgbClr>
            </a:outerShdw>
          </a:effectLst>
        </p:spPr>
      </p:pic>
      <p:sp>
        <p:nvSpPr>
          <p:cNvPr id="3" name="Cubo 2">
            <a:extLst>
              <a:ext uri="{FF2B5EF4-FFF2-40B4-BE49-F238E27FC236}">
                <a16:creationId xmlns:a16="http://schemas.microsoft.com/office/drawing/2014/main" id="{909AB5A0-2DEB-4E31-A4A5-B88C1B8B0EA3}"/>
              </a:ext>
            </a:extLst>
          </p:cNvPr>
          <p:cNvSpPr/>
          <p:nvPr/>
        </p:nvSpPr>
        <p:spPr>
          <a:xfrm>
            <a:off x="4147455" y="4869582"/>
            <a:ext cx="1333382" cy="1150031"/>
          </a:xfrm>
          <a:prstGeom prst="cube">
            <a:avLst/>
          </a:prstGeom>
          <a:solidFill>
            <a:schemeClr val="bg1"/>
          </a:solidFill>
          <a:ln>
            <a:solidFill>
              <a:srgbClr val="009ED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a:extLst>
              <a:ext uri="{FF2B5EF4-FFF2-40B4-BE49-F238E27FC236}">
                <a16:creationId xmlns:a16="http://schemas.microsoft.com/office/drawing/2014/main" id="{8E2A84F2-B940-4A1B-8321-2C917C5CF5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7866" y="5218384"/>
            <a:ext cx="801229" cy="801229"/>
          </a:xfrm>
          <a:prstGeom prst="rect">
            <a:avLst/>
          </a:prstGeom>
          <a:ln w="12700">
            <a:noFill/>
          </a:ln>
        </p:spPr>
      </p:pic>
      <p:sp>
        <p:nvSpPr>
          <p:cNvPr id="5" name="CaixaDeTexto 4">
            <a:extLst>
              <a:ext uri="{FF2B5EF4-FFF2-40B4-BE49-F238E27FC236}">
                <a16:creationId xmlns:a16="http://schemas.microsoft.com/office/drawing/2014/main" id="{A939684C-7BB4-4886-95CB-EBDF23924661}"/>
              </a:ext>
            </a:extLst>
          </p:cNvPr>
          <p:cNvSpPr txBox="1"/>
          <p:nvPr/>
        </p:nvSpPr>
        <p:spPr>
          <a:xfrm>
            <a:off x="4089706" y="6053481"/>
            <a:ext cx="1370888" cy="523220"/>
          </a:xfrm>
          <a:prstGeom prst="rect">
            <a:avLst/>
          </a:prstGeom>
          <a:noFill/>
        </p:spPr>
        <p:txBody>
          <a:bodyPr wrap="none" rtlCol="0">
            <a:spAutoFit/>
          </a:bodyPr>
          <a:lstStyle/>
          <a:p>
            <a:pPr algn="ctr"/>
            <a:r>
              <a:rPr lang="pt-BR" sz="1400" b="1" dirty="0">
                <a:solidFill>
                  <a:srgbClr val="00759E"/>
                </a:solidFill>
              </a:rPr>
              <a:t>Motor de Busca</a:t>
            </a:r>
          </a:p>
          <a:p>
            <a:pPr algn="ctr"/>
            <a:r>
              <a:rPr lang="pt-BR" sz="1400" b="1" dirty="0">
                <a:solidFill>
                  <a:srgbClr val="00759E"/>
                </a:solidFill>
              </a:rPr>
              <a:t>“</a:t>
            </a:r>
            <a:r>
              <a:rPr lang="pt-BR" sz="1400" b="1" i="1" dirty="0" err="1">
                <a:solidFill>
                  <a:srgbClr val="00759E"/>
                </a:solidFill>
              </a:rPr>
              <a:t>search</a:t>
            </a:r>
            <a:r>
              <a:rPr lang="pt-BR" sz="1400" b="1" i="1" dirty="0">
                <a:solidFill>
                  <a:srgbClr val="00759E"/>
                </a:solidFill>
              </a:rPr>
              <a:t> </a:t>
            </a:r>
            <a:r>
              <a:rPr lang="pt-BR" sz="1400" b="1" i="1" dirty="0" err="1">
                <a:solidFill>
                  <a:srgbClr val="00759E"/>
                </a:solidFill>
              </a:rPr>
              <a:t>engine</a:t>
            </a:r>
            <a:r>
              <a:rPr lang="pt-BR" sz="1400" b="1" dirty="0">
                <a:solidFill>
                  <a:srgbClr val="00759E"/>
                </a:solidFill>
              </a:rPr>
              <a:t>”</a:t>
            </a:r>
          </a:p>
        </p:txBody>
      </p:sp>
      <p:pic>
        <p:nvPicPr>
          <p:cNvPr id="6" name="Picture 10" descr="https://documents.lucidchart.com/documents/77b23b14-fd32-43eb-b12d-a6498c8a0ab4/pages/BqPRYmKbhhDE?a=3464&amp;x=134&amp;y=154&amp;w=572&amp;h=572&amp;store=1&amp;accept=image%2F*&amp;auth=LCA%2055f954dea4b8ef0b789097e1038ead40ba276450-ts%3D1473595044">
            <a:extLst>
              <a:ext uri="{FF2B5EF4-FFF2-40B4-BE49-F238E27FC236}">
                <a16:creationId xmlns:a16="http://schemas.microsoft.com/office/drawing/2014/main" id="{06F70E5E-944E-4B0E-8BED-C6EC9E8D3F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6406" y="4799666"/>
            <a:ext cx="1107696" cy="1107696"/>
          </a:xfrm>
          <a:prstGeom prst="rect">
            <a:avLst/>
          </a:prstGeom>
          <a:noFill/>
          <a:extLst>
            <a:ext uri="{909E8E84-426E-40DD-AFC4-6F175D3DCCD1}">
              <a14:hiddenFill xmlns:a14="http://schemas.microsoft.com/office/drawing/2010/main">
                <a:solidFill>
                  <a:srgbClr val="FFFFFF"/>
                </a:solidFill>
              </a14:hiddenFill>
            </a:ext>
          </a:extLst>
        </p:spPr>
      </p:pic>
      <p:sp>
        <p:nvSpPr>
          <p:cNvPr id="7" name="Seta para baixo 70">
            <a:extLst>
              <a:ext uri="{FF2B5EF4-FFF2-40B4-BE49-F238E27FC236}">
                <a16:creationId xmlns:a16="http://schemas.microsoft.com/office/drawing/2014/main" id="{045F12AE-0B25-467E-87DA-B1D517F113D6}"/>
              </a:ext>
            </a:extLst>
          </p:cNvPr>
          <p:cNvSpPr/>
          <p:nvPr/>
        </p:nvSpPr>
        <p:spPr>
          <a:xfrm rot="16200000">
            <a:off x="6168375" y="4641257"/>
            <a:ext cx="404300" cy="1558554"/>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dirty="0">
              <a:solidFill>
                <a:schemeClr val="tx1"/>
              </a:solidFill>
            </a:endParaRPr>
          </a:p>
        </p:txBody>
      </p:sp>
    </p:spTree>
    <p:extLst>
      <p:ext uri="{BB962C8B-B14F-4D97-AF65-F5344CB8AC3E}">
        <p14:creationId xmlns:p14="http://schemas.microsoft.com/office/powerpoint/2010/main" val="3347680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 explicativo em seta para a direita 10"/>
          <p:cNvSpPr/>
          <p:nvPr/>
        </p:nvSpPr>
        <p:spPr>
          <a:xfrm>
            <a:off x="1269387" y="395759"/>
            <a:ext cx="2255450" cy="5317066"/>
          </a:xfrm>
          <a:prstGeom prst="right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2" descr="http://dados.jbrj.gov.br/images/docu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603" y="3595379"/>
            <a:ext cx="952094" cy="9520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dados.jbrj.gov.br/images/she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013" y="2522461"/>
            <a:ext cx="1007274" cy="1007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dados.jbrj.gov.br/images/04_map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3205" y="1543926"/>
            <a:ext cx="912891" cy="9128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Resultado de imagem para books ic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472811" y="4613118"/>
            <a:ext cx="1093678" cy="8474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m para databas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2961" y="502817"/>
            <a:ext cx="793379" cy="97546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o 17"/>
          <p:cNvGrpSpPr/>
          <p:nvPr/>
        </p:nvGrpSpPr>
        <p:grpSpPr>
          <a:xfrm>
            <a:off x="3304695" y="1706525"/>
            <a:ext cx="3188243" cy="2607645"/>
            <a:chOff x="2348349" y="1471633"/>
            <a:chExt cx="3188243" cy="2607645"/>
          </a:xfrm>
        </p:grpSpPr>
        <p:sp>
          <p:nvSpPr>
            <p:cNvPr id="7" name="Rosca 6"/>
            <p:cNvSpPr/>
            <p:nvPr/>
          </p:nvSpPr>
          <p:spPr>
            <a:xfrm>
              <a:off x="2636567" y="1682890"/>
              <a:ext cx="2293086" cy="2304910"/>
            </a:xfrm>
            <a:prstGeom prst="donut">
              <a:avLst>
                <a:gd name="adj" fmla="val 140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8" name="Imagem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4284" y="1949225"/>
              <a:ext cx="1222308" cy="1565428"/>
            </a:xfrm>
            <a:prstGeom prst="rect">
              <a:avLst/>
            </a:prstGeom>
          </p:spPr>
        </p:pic>
        <p:pic>
          <p:nvPicPr>
            <p:cNvPr id="9" name="Imagem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8349" y="1471633"/>
              <a:ext cx="1198020" cy="1168752"/>
            </a:xfrm>
            <a:prstGeom prst="rect">
              <a:avLst/>
            </a:prstGeom>
          </p:spPr>
        </p:pic>
        <p:pic>
          <p:nvPicPr>
            <p:cNvPr id="10" name="Imagem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1046" y="2956678"/>
              <a:ext cx="1249178" cy="1122600"/>
            </a:xfrm>
            <a:prstGeom prst="rect">
              <a:avLst/>
            </a:prstGeom>
          </p:spPr>
        </p:pic>
        <p:sp>
          <p:nvSpPr>
            <p:cNvPr id="6" name="CaixaDeTexto 5"/>
            <p:cNvSpPr txBox="1"/>
            <p:nvPr/>
          </p:nvSpPr>
          <p:spPr>
            <a:xfrm>
              <a:off x="3269892" y="2512179"/>
              <a:ext cx="1026435" cy="646331"/>
            </a:xfrm>
            <a:prstGeom prst="rect">
              <a:avLst/>
            </a:prstGeom>
            <a:noFill/>
          </p:spPr>
          <p:txBody>
            <a:bodyPr wrap="none" rtlCol="0">
              <a:spAutoFit/>
            </a:bodyPr>
            <a:lstStyle/>
            <a:p>
              <a:pPr algn="ctr"/>
              <a:r>
                <a:rPr lang="pt-BR" dirty="0">
                  <a:solidFill>
                    <a:srgbClr val="0070C0"/>
                  </a:solidFill>
                </a:rPr>
                <a:t>Síntese e</a:t>
              </a:r>
            </a:p>
            <a:p>
              <a:pPr algn="ctr"/>
              <a:r>
                <a:rPr lang="pt-BR" dirty="0">
                  <a:solidFill>
                    <a:srgbClr val="0070C0"/>
                  </a:solidFill>
                </a:rPr>
                <a:t>Análise</a:t>
              </a:r>
            </a:p>
          </p:txBody>
        </p:sp>
      </p:grpSp>
      <p:sp>
        <p:nvSpPr>
          <p:cNvPr id="12" name="CaixaDeTexto 11"/>
          <p:cNvSpPr txBox="1"/>
          <p:nvPr/>
        </p:nvSpPr>
        <p:spPr>
          <a:xfrm>
            <a:off x="1244837" y="5668247"/>
            <a:ext cx="1549626" cy="923330"/>
          </a:xfrm>
          <a:prstGeom prst="rect">
            <a:avLst/>
          </a:prstGeom>
          <a:noFill/>
        </p:spPr>
        <p:txBody>
          <a:bodyPr wrap="square" rtlCol="0">
            <a:spAutoFit/>
          </a:bodyPr>
          <a:lstStyle/>
          <a:p>
            <a:pPr algn="ctr"/>
            <a:r>
              <a:rPr lang="pt-BR" dirty="0">
                <a:solidFill>
                  <a:srgbClr val="0070C0"/>
                </a:solidFill>
              </a:rPr>
              <a:t>Recursos de </a:t>
            </a:r>
          </a:p>
          <a:p>
            <a:pPr algn="ctr"/>
            <a:r>
              <a:rPr lang="pt-BR" dirty="0">
                <a:solidFill>
                  <a:srgbClr val="0070C0"/>
                </a:solidFill>
              </a:rPr>
              <a:t>informação</a:t>
            </a:r>
          </a:p>
          <a:p>
            <a:pPr algn="ctr"/>
            <a:r>
              <a:rPr lang="pt-BR" dirty="0">
                <a:solidFill>
                  <a:srgbClr val="0070C0"/>
                </a:solidFill>
              </a:rPr>
              <a:t>heterogêneos</a:t>
            </a:r>
          </a:p>
        </p:txBody>
      </p:sp>
      <p:sp>
        <p:nvSpPr>
          <p:cNvPr id="15" name="Seta para a direita 14"/>
          <p:cNvSpPr/>
          <p:nvPr/>
        </p:nvSpPr>
        <p:spPr>
          <a:xfrm>
            <a:off x="6634209" y="2493669"/>
            <a:ext cx="560557" cy="103335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Picture 2" descr="Resultado de imagem para scientific magazine">
            <a:extLst>
              <a:ext uri="{FF2B5EF4-FFF2-40B4-BE49-F238E27FC236}">
                <a16:creationId xmlns:a16="http://schemas.microsoft.com/office/drawing/2014/main" id="{A8773DFE-2D44-4705-B9DA-B46D203D5A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91370" y="2236451"/>
            <a:ext cx="1146190" cy="14607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Imagem 21">
            <a:extLst>
              <a:ext uri="{FF2B5EF4-FFF2-40B4-BE49-F238E27FC236}">
                <a16:creationId xmlns:a16="http://schemas.microsoft.com/office/drawing/2014/main" id="{9B166DD3-7EC8-47E7-99AD-6A8BAE1BDA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3671" y="2382454"/>
            <a:ext cx="1198020" cy="1168752"/>
          </a:xfrm>
          <a:prstGeom prst="rect">
            <a:avLst/>
          </a:prstGeom>
        </p:spPr>
      </p:pic>
      <p:sp>
        <p:nvSpPr>
          <p:cNvPr id="23" name="Seta para a direita 14">
            <a:extLst>
              <a:ext uri="{FF2B5EF4-FFF2-40B4-BE49-F238E27FC236}">
                <a16:creationId xmlns:a16="http://schemas.microsoft.com/office/drawing/2014/main" id="{9ECB624F-5C6A-4622-9281-00AB2EB3F839}"/>
              </a:ext>
            </a:extLst>
          </p:cNvPr>
          <p:cNvSpPr/>
          <p:nvPr/>
        </p:nvSpPr>
        <p:spPr>
          <a:xfrm flipH="1">
            <a:off x="8966979" y="2493668"/>
            <a:ext cx="560557" cy="103335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30" name="Picture 6" descr="Imagem relacionada">
            <a:extLst>
              <a:ext uri="{FF2B5EF4-FFF2-40B4-BE49-F238E27FC236}">
                <a16:creationId xmlns:a16="http://schemas.microsoft.com/office/drawing/2014/main" id="{9687C546-0B4E-4714-B476-BA262ADE5C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6727" y="4119971"/>
            <a:ext cx="3295475" cy="2471606"/>
          </a:xfrm>
          <a:prstGeom prst="rect">
            <a:avLst/>
          </a:prstGeom>
          <a:noFill/>
          <a:extLst>
            <a:ext uri="{909E8E84-426E-40DD-AFC4-6F175D3DCCD1}">
              <a14:hiddenFill xmlns:a14="http://schemas.microsoft.com/office/drawing/2010/main">
                <a:solidFill>
                  <a:srgbClr val="FFFFFF"/>
                </a:solidFill>
              </a14:hiddenFill>
            </a:ext>
          </a:extLst>
        </p:spPr>
      </p:pic>
      <p:sp>
        <p:nvSpPr>
          <p:cNvPr id="20" name="Título 3">
            <a:extLst>
              <a:ext uri="{FF2B5EF4-FFF2-40B4-BE49-F238E27FC236}">
                <a16:creationId xmlns:a16="http://schemas.microsoft.com/office/drawing/2014/main" id="{1911E011-450C-48AC-BBA5-1937B8D82609}"/>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dirty="0"/>
              <a:t>Entrega da informação</a:t>
            </a:r>
          </a:p>
        </p:txBody>
      </p:sp>
    </p:spTree>
    <p:extLst>
      <p:ext uri="{BB962C8B-B14F-4D97-AF65-F5344CB8AC3E}">
        <p14:creationId xmlns:p14="http://schemas.microsoft.com/office/powerpoint/2010/main" val="329841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 explicativo em seta para a direita 10"/>
          <p:cNvSpPr/>
          <p:nvPr/>
        </p:nvSpPr>
        <p:spPr>
          <a:xfrm>
            <a:off x="1286165" y="395759"/>
            <a:ext cx="2255450" cy="5317066"/>
          </a:xfrm>
          <a:prstGeom prst="right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2" descr="http://dados.jbrj.gov.br/images/docu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381" y="3595379"/>
            <a:ext cx="952094" cy="9520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dados.jbrj.gov.br/images/she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791" y="2522461"/>
            <a:ext cx="1007274" cy="1007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dados.jbrj.gov.br/images/04_map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983" y="1543926"/>
            <a:ext cx="912891" cy="9128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Resultado de imagem para books ic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489589" y="4613118"/>
            <a:ext cx="1093678" cy="8474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m para databas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9739" y="502817"/>
            <a:ext cx="793379" cy="97546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o 17"/>
          <p:cNvGrpSpPr/>
          <p:nvPr/>
        </p:nvGrpSpPr>
        <p:grpSpPr>
          <a:xfrm>
            <a:off x="3321473" y="1706525"/>
            <a:ext cx="3188243" cy="2607645"/>
            <a:chOff x="2348349" y="1471633"/>
            <a:chExt cx="3188243" cy="2607645"/>
          </a:xfrm>
        </p:grpSpPr>
        <p:sp>
          <p:nvSpPr>
            <p:cNvPr id="7" name="Rosca 6"/>
            <p:cNvSpPr/>
            <p:nvPr/>
          </p:nvSpPr>
          <p:spPr>
            <a:xfrm>
              <a:off x="2636567" y="1682890"/>
              <a:ext cx="2293086" cy="2304910"/>
            </a:xfrm>
            <a:prstGeom prst="donut">
              <a:avLst>
                <a:gd name="adj" fmla="val 140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8" name="Imagem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4284" y="1949225"/>
              <a:ext cx="1222308" cy="1565428"/>
            </a:xfrm>
            <a:prstGeom prst="rect">
              <a:avLst/>
            </a:prstGeom>
          </p:spPr>
        </p:pic>
        <p:pic>
          <p:nvPicPr>
            <p:cNvPr id="9" name="Imagem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8349" y="1471633"/>
              <a:ext cx="1198020" cy="1168752"/>
            </a:xfrm>
            <a:prstGeom prst="rect">
              <a:avLst/>
            </a:prstGeom>
          </p:spPr>
        </p:pic>
        <p:pic>
          <p:nvPicPr>
            <p:cNvPr id="10" name="Imagem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1046" y="2956678"/>
              <a:ext cx="1249178" cy="1122600"/>
            </a:xfrm>
            <a:prstGeom prst="rect">
              <a:avLst/>
            </a:prstGeom>
          </p:spPr>
        </p:pic>
        <p:sp>
          <p:nvSpPr>
            <p:cNvPr id="6" name="CaixaDeTexto 5"/>
            <p:cNvSpPr txBox="1"/>
            <p:nvPr/>
          </p:nvSpPr>
          <p:spPr>
            <a:xfrm>
              <a:off x="3269892" y="2512179"/>
              <a:ext cx="1026435" cy="646331"/>
            </a:xfrm>
            <a:prstGeom prst="rect">
              <a:avLst/>
            </a:prstGeom>
            <a:noFill/>
          </p:spPr>
          <p:txBody>
            <a:bodyPr wrap="none" rtlCol="0">
              <a:spAutoFit/>
            </a:bodyPr>
            <a:lstStyle/>
            <a:p>
              <a:pPr algn="ctr"/>
              <a:r>
                <a:rPr lang="pt-BR" dirty="0">
                  <a:solidFill>
                    <a:srgbClr val="0070C0"/>
                  </a:solidFill>
                </a:rPr>
                <a:t>Síntese e</a:t>
              </a:r>
            </a:p>
            <a:p>
              <a:pPr algn="ctr"/>
              <a:r>
                <a:rPr lang="pt-BR" dirty="0">
                  <a:solidFill>
                    <a:srgbClr val="0070C0"/>
                  </a:solidFill>
                </a:rPr>
                <a:t>Análise</a:t>
              </a:r>
            </a:p>
          </p:txBody>
        </p:sp>
      </p:grpSp>
      <p:sp>
        <p:nvSpPr>
          <p:cNvPr id="12" name="CaixaDeTexto 11"/>
          <p:cNvSpPr txBox="1"/>
          <p:nvPr/>
        </p:nvSpPr>
        <p:spPr>
          <a:xfrm>
            <a:off x="1261615" y="5668247"/>
            <a:ext cx="1549626" cy="923330"/>
          </a:xfrm>
          <a:prstGeom prst="rect">
            <a:avLst/>
          </a:prstGeom>
          <a:noFill/>
        </p:spPr>
        <p:txBody>
          <a:bodyPr wrap="square" rtlCol="0">
            <a:spAutoFit/>
          </a:bodyPr>
          <a:lstStyle/>
          <a:p>
            <a:pPr algn="ctr"/>
            <a:r>
              <a:rPr lang="pt-BR" dirty="0">
                <a:solidFill>
                  <a:srgbClr val="0070C0"/>
                </a:solidFill>
              </a:rPr>
              <a:t>Recursos de </a:t>
            </a:r>
          </a:p>
          <a:p>
            <a:pPr algn="ctr"/>
            <a:r>
              <a:rPr lang="pt-BR" dirty="0">
                <a:solidFill>
                  <a:srgbClr val="0070C0"/>
                </a:solidFill>
              </a:rPr>
              <a:t>informação</a:t>
            </a:r>
          </a:p>
          <a:p>
            <a:pPr algn="ctr"/>
            <a:r>
              <a:rPr lang="pt-BR" dirty="0">
                <a:solidFill>
                  <a:srgbClr val="0070C0"/>
                </a:solidFill>
              </a:rPr>
              <a:t>heterogêneos</a:t>
            </a:r>
          </a:p>
        </p:txBody>
      </p:sp>
      <p:pic>
        <p:nvPicPr>
          <p:cNvPr id="14" name="Imagem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4287" y="1998215"/>
            <a:ext cx="1877088" cy="2024264"/>
          </a:xfrm>
          <a:prstGeom prst="rect">
            <a:avLst/>
          </a:prstGeom>
        </p:spPr>
      </p:pic>
      <p:sp>
        <p:nvSpPr>
          <p:cNvPr id="16" name="CaixaDeTexto 15"/>
          <p:cNvSpPr txBox="1"/>
          <p:nvPr/>
        </p:nvSpPr>
        <p:spPr>
          <a:xfrm>
            <a:off x="6931265" y="3603529"/>
            <a:ext cx="1703499" cy="923330"/>
          </a:xfrm>
          <a:prstGeom prst="rect">
            <a:avLst/>
          </a:prstGeom>
          <a:noFill/>
        </p:spPr>
        <p:txBody>
          <a:bodyPr wrap="square" rtlCol="0">
            <a:spAutoFit/>
          </a:bodyPr>
          <a:lstStyle/>
          <a:p>
            <a:pPr algn="ctr"/>
            <a:r>
              <a:rPr lang="pt-BR" dirty="0">
                <a:solidFill>
                  <a:srgbClr val="0070C0"/>
                </a:solidFill>
              </a:rPr>
              <a:t>Informação</a:t>
            </a:r>
          </a:p>
          <a:p>
            <a:pPr algn="ctr"/>
            <a:r>
              <a:rPr lang="pt-BR" dirty="0">
                <a:solidFill>
                  <a:srgbClr val="0070C0"/>
                </a:solidFill>
              </a:rPr>
              <a:t>qualificada e</a:t>
            </a:r>
          </a:p>
          <a:p>
            <a:pPr algn="ctr"/>
            <a:r>
              <a:rPr lang="pt-BR" dirty="0">
                <a:solidFill>
                  <a:srgbClr val="0070C0"/>
                </a:solidFill>
              </a:rPr>
              <a:t>contextualizada</a:t>
            </a:r>
          </a:p>
        </p:txBody>
      </p:sp>
      <p:pic>
        <p:nvPicPr>
          <p:cNvPr id="13" name="Imagem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53828" y="2438099"/>
            <a:ext cx="858372" cy="1144496"/>
          </a:xfrm>
          <a:prstGeom prst="rect">
            <a:avLst/>
          </a:prstGeom>
        </p:spPr>
      </p:pic>
      <p:sp>
        <p:nvSpPr>
          <p:cNvPr id="17" name="CaixaDeTexto 16"/>
          <p:cNvSpPr txBox="1"/>
          <p:nvPr/>
        </p:nvSpPr>
        <p:spPr>
          <a:xfrm>
            <a:off x="8986554" y="3922513"/>
            <a:ext cx="2267400" cy="369332"/>
          </a:xfrm>
          <a:prstGeom prst="rect">
            <a:avLst/>
          </a:prstGeom>
          <a:noFill/>
        </p:spPr>
        <p:txBody>
          <a:bodyPr wrap="square" rtlCol="0">
            <a:spAutoFit/>
          </a:bodyPr>
          <a:lstStyle/>
          <a:p>
            <a:pPr algn="ctr"/>
            <a:r>
              <a:rPr lang="pt-BR" dirty="0">
                <a:solidFill>
                  <a:srgbClr val="0070C0"/>
                </a:solidFill>
              </a:rPr>
              <a:t>Tomada de decisão</a:t>
            </a:r>
          </a:p>
        </p:txBody>
      </p:sp>
      <p:sp>
        <p:nvSpPr>
          <p:cNvPr id="15" name="Seta para a direita 14"/>
          <p:cNvSpPr/>
          <p:nvPr/>
        </p:nvSpPr>
        <p:spPr>
          <a:xfrm>
            <a:off x="6650987" y="2493669"/>
            <a:ext cx="560557" cy="103335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Seta para a direita 19"/>
          <p:cNvSpPr/>
          <p:nvPr/>
        </p:nvSpPr>
        <p:spPr>
          <a:xfrm>
            <a:off x="8352458" y="2493669"/>
            <a:ext cx="560557" cy="103335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0" name="Picture 2" descr="Imagem relacionada">
            <a:extLst>
              <a:ext uri="{FF2B5EF4-FFF2-40B4-BE49-F238E27FC236}">
                <a16:creationId xmlns:a16="http://schemas.microsoft.com/office/drawing/2014/main" id="{198A09B3-4221-4A35-AB29-30B0509C734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01750" y="4603362"/>
            <a:ext cx="1562528" cy="2151776"/>
          </a:xfrm>
          <a:prstGeom prst="rect">
            <a:avLst/>
          </a:prstGeom>
          <a:noFill/>
          <a:extLst>
            <a:ext uri="{909E8E84-426E-40DD-AFC4-6F175D3DCCD1}">
              <a14:hiddenFill xmlns:a14="http://schemas.microsoft.com/office/drawing/2010/main">
                <a:solidFill>
                  <a:srgbClr val="FFFFFF"/>
                </a:solidFill>
              </a14:hiddenFill>
            </a:ext>
          </a:extLst>
        </p:spPr>
      </p:pic>
      <p:sp>
        <p:nvSpPr>
          <p:cNvPr id="21" name="Seta: em Forma de U 20">
            <a:extLst>
              <a:ext uri="{FF2B5EF4-FFF2-40B4-BE49-F238E27FC236}">
                <a16:creationId xmlns:a16="http://schemas.microsoft.com/office/drawing/2014/main" id="{2218DBE7-60B8-4319-A117-75300B68A79D}"/>
              </a:ext>
            </a:extLst>
          </p:cNvPr>
          <p:cNvSpPr/>
          <p:nvPr/>
        </p:nvSpPr>
        <p:spPr>
          <a:xfrm flipH="1">
            <a:off x="4468424" y="851097"/>
            <a:ext cx="5358863" cy="975207"/>
          </a:xfrm>
          <a:prstGeom prst="uturnArrow">
            <a:avLst>
              <a:gd name="adj1" fmla="val 24058"/>
              <a:gd name="adj2" fmla="val 25000"/>
              <a:gd name="adj3" fmla="val 24160"/>
              <a:gd name="adj4" fmla="val 43750"/>
              <a:gd name="adj5" fmla="val 965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attFill prst="pct5">
                <a:fgClr>
                  <a:schemeClr val="tx1"/>
                </a:fgClr>
                <a:bgClr>
                  <a:schemeClr val="bg1"/>
                </a:bgClr>
              </a:pattFill>
            </a:endParaRPr>
          </a:p>
        </p:txBody>
      </p:sp>
      <p:pic>
        <p:nvPicPr>
          <p:cNvPr id="5122" name="Picture 2" descr="Resultado de imagem para confused meme">
            <a:extLst>
              <a:ext uri="{FF2B5EF4-FFF2-40B4-BE49-F238E27FC236}">
                <a16:creationId xmlns:a16="http://schemas.microsoft.com/office/drawing/2014/main" id="{221A1CE5-6416-42D6-8D66-CDF3F11F482D}"/>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650987" y="121216"/>
            <a:ext cx="1639891" cy="1593037"/>
          </a:xfrm>
          <a:prstGeom prst="rect">
            <a:avLst/>
          </a:prstGeom>
          <a:noFill/>
          <a:extLst>
            <a:ext uri="{909E8E84-426E-40DD-AFC4-6F175D3DCCD1}">
              <a14:hiddenFill xmlns:a14="http://schemas.microsoft.com/office/drawing/2010/main">
                <a:solidFill>
                  <a:srgbClr val="FFFFFF"/>
                </a:solidFill>
              </a14:hiddenFill>
            </a:ext>
          </a:extLst>
        </p:spPr>
      </p:pic>
      <p:sp>
        <p:nvSpPr>
          <p:cNvPr id="19" name="Seta: para Baixo 18">
            <a:extLst>
              <a:ext uri="{FF2B5EF4-FFF2-40B4-BE49-F238E27FC236}">
                <a16:creationId xmlns:a16="http://schemas.microsoft.com/office/drawing/2014/main" id="{C6872A24-835B-495A-9E72-D1C62936E887}"/>
              </a:ext>
            </a:extLst>
          </p:cNvPr>
          <p:cNvSpPr/>
          <p:nvPr/>
        </p:nvSpPr>
        <p:spPr>
          <a:xfrm>
            <a:off x="9492491" y="1541726"/>
            <a:ext cx="432673" cy="456489"/>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7630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5" grpId="0" animBg="1"/>
      <p:bldP spid="20" grpId="0" animBg="1"/>
      <p:bldP spid="21"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3">
            <a:extLst>
              <a:ext uri="{FF2B5EF4-FFF2-40B4-BE49-F238E27FC236}">
                <a16:creationId xmlns:a16="http://schemas.microsoft.com/office/drawing/2014/main" id="{6BC5B90F-2F93-493F-840F-F1A9AC7AC390}"/>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t>Fluxo da informação</a:t>
            </a:r>
          </a:p>
        </p:txBody>
      </p:sp>
      <p:grpSp>
        <p:nvGrpSpPr>
          <p:cNvPr id="10" name="Agrupar 9">
            <a:extLst>
              <a:ext uri="{FF2B5EF4-FFF2-40B4-BE49-F238E27FC236}">
                <a16:creationId xmlns:a16="http://schemas.microsoft.com/office/drawing/2014/main" id="{5D4AF78F-66AA-4246-911A-C25A2E1C4193}"/>
              </a:ext>
            </a:extLst>
          </p:cNvPr>
          <p:cNvGrpSpPr/>
          <p:nvPr/>
        </p:nvGrpSpPr>
        <p:grpSpPr>
          <a:xfrm>
            <a:off x="591671" y="1619551"/>
            <a:ext cx="10619057" cy="4028213"/>
            <a:chOff x="591671" y="1619551"/>
            <a:chExt cx="10619057" cy="4028213"/>
          </a:xfrm>
        </p:grpSpPr>
        <p:pic>
          <p:nvPicPr>
            <p:cNvPr id="3074" name="Picture 2" descr="https://i0.wp.com/eduardo.dalc.in/wp-content/uploads/2017/05/last-mile4-1.jpg?ssl=1">
              <a:extLst>
                <a:ext uri="{FF2B5EF4-FFF2-40B4-BE49-F238E27FC236}">
                  <a16:creationId xmlns:a16="http://schemas.microsoft.com/office/drawing/2014/main" id="{A520BE3B-815F-41D2-87E8-1FE2CB4F7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671" y="1619551"/>
              <a:ext cx="10619057" cy="4028213"/>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7E0D5CEC-C294-4EDD-9D61-DBF423DDA540}"/>
                </a:ext>
              </a:extLst>
            </p:cNvPr>
            <p:cNvSpPr/>
            <p:nvPr/>
          </p:nvSpPr>
          <p:spPr>
            <a:xfrm>
              <a:off x="10103224" y="5387788"/>
              <a:ext cx="995082" cy="233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4148811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i2.wp.com/eduardo.dalc.in/wp-content/uploads/2017/06/last-mile5.jpg?ssl=1">
            <a:extLst>
              <a:ext uri="{FF2B5EF4-FFF2-40B4-BE49-F238E27FC236}">
                <a16:creationId xmlns:a16="http://schemas.microsoft.com/office/drawing/2014/main" id="{0AB4EEA6-7D27-422C-9FC6-9D65525E9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63" y="1705190"/>
            <a:ext cx="10884937" cy="4094975"/>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3">
            <a:extLst>
              <a:ext uri="{FF2B5EF4-FFF2-40B4-BE49-F238E27FC236}">
                <a16:creationId xmlns:a16="http://schemas.microsoft.com/office/drawing/2014/main" id="{3CD1E206-DAD6-4316-82C7-AC24A9D176F9}"/>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t>Fluxo da informação</a:t>
            </a:r>
          </a:p>
        </p:txBody>
      </p:sp>
    </p:spTree>
    <p:extLst>
      <p:ext uri="{BB962C8B-B14F-4D97-AF65-F5344CB8AC3E}">
        <p14:creationId xmlns:p14="http://schemas.microsoft.com/office/powerpoint/2010/main" val="3135189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3489D25-34E8-4BCC-B299-11AAF6B48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676" y="647261"/>
            <a:ext cx="7055028" cy="4726184"/>
          </a:xfrm>
          <a:prstGeom prst="rect">
            <a:avLst/>
          </a:prstGeom>
          <a:ln>
            <a:noFill/>
          </a:ln>
          <a:effectLst>
            <a:outerShdw blurRad="292100" dist="139700" dir="2700000" algn="tl" rotWithShape="0">
              <a:srgbClr val="333333">
                <a:alpha val="65000"/>
              </a:srgbClr>
            </a:outerShdw>
          </a:effectLst>
        </p:spPr>
      </p:pic>
      <p:pic>
        <p:nvPicPr>
          <p:cNvPr id="4" name="Imagem 3">
            <a:extLst>
              <a:ext uri="{FF2B5EF4-FFF2-40B4-BE49-F238E27FC236}">
                <a16:creationId xmlns:a16="http://schemas.microsoft.com/office/drawing/2014/main" id="{A9FD9D25-5E79-466E-83CB-915FA29A2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379" y="1257456"/>
            <a:ext cx="3863112" cy="5022045"/>
          </a:xfrm>
          <a:prstGeom prst="rect">
            <a:avLst/>
          </a:prstGeom>
          <a:ln>
            <a:noFill/>
          </a:ln>
          <a:effectLst>
            <a:outerShdw blurRad="292100" dist="139700" dir="2700000" algn="tl" rotWithShape="0">
              <a:srgbClr val="333333">
                <a:alpha val="65000"/>
              </a:srgbClr>
            </a:outerShdw>
          </a:effectLst>
        </p:spPr>
      </p:pic>
      <p:pic>
        <p:nvPicPr>
          <p:cNvPr id="3" name="Imagem 2">
            <a:extLst>
              <a:ext uri="{FF2B5EF4-FFF2-40B4-BE49-F238E27FC236}">
                <a16:creationId xmlns:a16="http://schemas.microsoft.com/office/drawing/2014/main" id="{EAC73956-1362-42DE-9E5B-5F35C0E87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5515" y="2778273"/>
            <a:ext cx="4540464" cy="3737437"/>
          </a:xfrm>
          <a:prstGeom prst="rect">
            <a:avLst/>
          </a:prstGeom>
          <a:ln>
            <a:noFill/>
          </a:ln>
          <a:effectLst>
            <a:outerShdw blurRad="292100" dist="139700" dir="2700000" algn="tl" rotWithShape="0">
              <a:srgbClr val="333333">
                <a:alpha val="65000"/>
              </a:srgbClr>
            </a:outerShdw>
          </a:effectLst>
        </p:spPr>
      </p:pic>
      <p:sp>
        <p:nvSpPr>
          <p:cNvPr id="7" name="Título 3">
            <a:extLst>
              <a:ext uri="{FF2B5EF4-FFF2-40B4-BE49-F238E27FC236}">
                <a16:creationId xmlns:a16="http://schemas.microsoft.com/office/drawing/2014/main" id="{9105DE8F-4681-4871-B06E-8F4093E830DE}"/>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dirty="0"/>
              <a:t>Indicadores</a:t>
            </a:r>
          </a:p>
        </p:txBody>
      </p:sp>
    </p:spTree>
    <p:extLst>
      <p:ext uri="{BB962C8B-B14F-4D97-AF65-F5344CB8AC3E}">
        <p14:creationId xmlns:p14="http://schemas.microsoft.com/office/powerpoint/2010/main" val="77695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F498DE3-1037-41FA-8024-30CB35F14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257175"/>
            <a:ext cx="9525000" cy="6343650"/>
          </a:xfrm>
          <a:prstGeom prst="rect">
            <a:avLst/>
          </a:prstGeom>
        </p:spPr>
      </p:pic>
      <p:sp>
        <p:nvSpPr>
          <p:cNvPr id="4" name="CaixaDeTexto 3">
            <a:extLst>
              <a:ext uri="{FF2B5EF4-FFF2-40B4-BE49-F238E27FC236}">
                <a16:creationId xmlns:a16="http://schemas.microsoft.com/office/drawing/2014/main" id="{795523F5-ABD0-4C49-9BA7-79638CBA3B99}"/>
              </a:ext>
            </a:extLst>
          </p:cNvPr>
          <p:cNvSpPr txBox="1"/>
          <p:nvPr/>
        </p:nvSpPr>
        <p:spPr>
          <a:xfrm>
            <a:off x="8367356" y="350515"/>
            <a:ext cx="2272289" cy="369332"/>
          </a:xfrm>
          <a:prstGeom prst="rect">
            <a:avLst/>
          </a:prstGeom>
          <a:noFill/>
        </p:spPr>
        <p:txBody>
          <a:bodyPr wrap="none" rtlCol="0">
            <a:spAutoFit/>
          </a:bodyPr>
          <a:lstStyle/>
          <a:p>
            <a:r>
              <a:rPr lang="pt-BR" dirty="0">
                <a:ln w="3175">
                  <a:noFill/>
                </a:ln>
                <a:solidFill>
                  <a:schemeClr val="bg1"/>
                </a:solidFill>
              </a:rPr>
              <a:t>Tomadores de decisão</a:t>
            </a:r>
          </a:p>
        </p:txBody>
      </p:sp>
      <p:cxnSp>
        <p:nvCxnSpPr>
          <p:cNvPr id="7" name="Conector de Seta Reta 6">
            <a:extLst>
              <a:ext uri="{FF2B5EF4-FFF2-40B4-BE49-F238E27FC236}">
                <a16:creationId xmlns:a16="http://schemas.microsoft.com/office/drawing/2014/main" id="{01A53598-A022-4427-9975-15202F3C4E8D}"/>
              </a:ext>
            </a:extLst>
          </p:cNvPr>
          <p:cNvCxnSpPr>
            <a:stCxn id="4" idx="1"/>
          </p:cNvCxnSpPr>
          <p:nvPr/>
        </p:nvCxnSpPr>
        <p:spPr>
          <a:xfrm flipH="1">
            <a:off x="7554897" y="535181"/>
            <a:ext cx="812459" cy="52126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de Seta Reta 10">
            <a:extLst>
              <a:ext uri="{FF2B5EF4-FFF2-40B4-BE49-F238E27FC236}">
                <a16:creationId xmlns:a16="http://schemas.microsoft.com/office/drawing/2014/main" id="{2AAB82AD-EE74-48C6-890F-DBA83BDD820C}"/>
              </a:ext>
            </a:extLst>
          </p:cNvPr>
          <p:cNvCxnSpPr>
            <a:cxnSpLocks/>
          </p:cNvCxnSpPr>
          <p:nvPr/>
        </p:nvCxnSpPr>
        <p:spPr>
          <a:xfrm flipH="1">
            <a:off x="9179815" y="719847"/>
            <a:ext cx="425824" cy="136640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A0E8B5EE-B9D6-4B87-9B7A-24C6F65415E6}"/>
              </a:ext>
            </a:extLst>
          </p:cNvPr>
          <p:cNvSpPr txBox="1"/>
          <p:nvPr/>
        </p:nvSpPr>
        <p:spPr>
          <a:xfrm>
            <a:off x="5226140" y="6157990"/>
            <a:ext cx="1253741" cy="369332"/>
          </a:xfrm>
          <a:prstGeom prst="rect">
            <a:avLst/>
          </a:prstGeom>
          <a:noFill/>
        </p:spPr>
        <p:txBody>
          <a:bodyPr wrap="none" rtlCol="0">
            <a:spAutoFit/>
          </a:bodyPr>
          <a:lstStyle/>
          <a:p>
            <a:r>
              <a:rPr lang="pt-BR" dirty="0">
                <a:ln w="3175">
                  <a:solidFill>
                    <a:schemeClr val="bg1"/>
                  </a:solidFill>
                </a:ln>
                <a:solidFill>
                  <a:schemeClr val="bg1"/>
                </a:solidFill>
              </a:rPr>
              <a:t>Informação</a:t>
            </a:r>
          </a:p>
        </p:txBody>
      </p:sp>
      <p:cxnSp>
        <p:nvCxnSpPr>
          <p:cNvPr id="15" name="Conector de Seta Reta 14">
            <a:extLst>
              <a:ext uri="{FF2B5EF4-FFF2-40B4-BE49-F238E27FC236}">
                <a16:creationId xmlns:a16="http://schemas.microsoft.com/office/drawing/2014/main" id="{7DF54546-203D-42C0-8412-4B8E5DA5224C}"/>
              </a:ext>
            </a:extLst>
          </p:cNvPr>
          <p:cNvCxnSpPr>
            <a:cxnSpLocks/>
          </p:cNvCxnSpPr>
          <p:nvPr/>
        </p:nvCxnSpPr>
        <p:spPr>
          <a:xfrm flipV="1">
            <a:off x="5734975" y="5566299"/>
            <a:ext cx="177553" cy="59169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68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49B1C07-9A81-454D-9D1B-6198D713E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206" y="360439"/>
            <a:ext cx="8991263" cy="6047031"/>
          </a:xfrm>
          <a:prstGeom prst="rect">
            <a:avLst/>
          </a:prstGeom>
        </p:spPr>
      </p:pic>
      <p:sp>
        <p:nvSpPr>
          <p:cNvPr id="4" name="CaixaDeTexto 3">
            <a:extLst>
              <a:ext uri="{FF2B5EF4-FFF2-40B4-BE49-F238E27FC236}">
                <a16:creationId xmlns:a16="http://schemas.microsoft.com/office/drawing/2014/main" id="{6E2C0864-2168-40B9-A0E6-AA32DB7439D6}"/>
              </a:ext>
            </a:extLst>
          </p:cNvPr>
          <p:cNvSpPr txBox="1"/>
          <p:nvPr/>
        </p:nvSpPr>
        <p:spPr>
          <a:xfrm>
            <a:off x="4094828" y="5312008"/>
            <a:ext cx="2046009" cy="954107"/>
          </a:xfrm>
          <a:prstGeom prst="rect">
            <a:avLst/>
          </a:prstGeom>
          <a:noFill/>
        </p:spPr>
        <p:txBody>
          <a:bodyPr wrap="none" rtlCol="0">
            <a:spAutoFit/>
          </a:bodyPr>
          <a:lstStyle/>
          <a:p>
            <a:r>
              <a:rPr lang="pt-BR" sz="2800" dirty="0">
                <a:ln w="3175">
                  <a:noFill/>
                </a:ln>
                <a:solidFill>
                  <a:schemeClr val="bg1"/>
                </a:solidFill>
              </a:rPr>
              <a:t>Dados</a:t>
            </a:r>
          </a:p>
          <a:p>
            <a:r>
              <a:rPr lang="pt-BR" sz="2800" dirty="0">
                <a:ln w="3175">
                  <a:noFill/>
                </a:ln>
                <a:solidFill>
                  <a:schemeClr val="bg1"/>
                </a:solidFill>
              </a:rPr>
              <a:t>(capacidade)</a:t>
            </a:r>
          </a:p>
        </p:txBody>
      </p:sp>
    </p:spTree>
    <p:extLst>
      <p:ext uri="{BB962C8B-B14F-4D97-AF65-F5344CB8AC3E}">
        <p14:creationId xmlns:p14="http://schemas.microsoft.com/office/powerpoint/2010/main" val="894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51F9A2BB-0E3D-460F-BB80-DC39C3A6F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699" y="389849"/>
            <a:ext cx="9192163" cy="6087811"/>
          </a:xfrm>
          <a:prstGeom prst="rect">
            <a:avLst/>
          </a:prstGeom>
        </p:spPr>
      </p:pic>
      <p:sp>
        <p:nvSpPr>
          <p:cNvPr id="4" name="CaixaDeTexto 3">
            <a:extLst>
              <a:ext uri="{FF2B5EF4-FFF2-40B4-BE49-F238E27FC236}">
                <a16:creationId xmlns:a16="http://schemas.microsoft.com/office/drawing/2014/main" id="{0312C8CA-3B5B-4CFE-A5BC-A9060E952CF4}"/>
              </a:ext>
            </a:extLst>
          </p:cNvPr>
          <p:cNvSpPr txBox="1"/>
          <p:nvPr/>
        </p:nvSpPr>
        <p:spPr>
          <a:xfrm>
            <a:off x="7933679" y="389849"/>
            <a:ext cx="2207592" cy="954107"/>
          </a:xfrm>
          <a:prstGeom prst="rect">
            <a:avLst/>
          </a:prstGeom>
          <a:noFill/>
        </p:spPr>
        <p:txBody>
          <a:bodyPr wrap="none" rtlCol="0">
            <a:spAutoFit/>
          </a:bodyPr>
          <a:lstStyle/>
          <a:p>
            <a:r>
              <a:rPr lang="pt-BR" sz="2800" dirty="0">
                <a:ln w="3175">
                  <a:noFill/>
                </a:ln>
                <a:solidFill>
                  <a:schemeClr val="bg1"/>
                </a:solidFill>
              </a:rPr>
              <a:t>Infraestrutura</a:t>
            </a:r>
          </a:p>
          <a:p>
            <a:r>
              <a:rPr lang="pt-BR" sz="2800" dirty="0">
                <a:ln w="3175">
                  <a:noFill/>
                </a:ln>
                <a:solidFill>
                  <a:schemeClr val="bg1"/>
                </a:solidFill>
              </a:rPr>
              <a:t>(capacidade)</a:t>
            </a:r>
          </a:p>
        </p:txBody>
      </p:sp>
    </p:spTree>
    <p:extLst>
      <p:ext uri="{BB962C8B-B14F-4D97-AF65-F5344CB8AC3E}">
        <p14:creationId xmlns:p14="http://schemas.microsoft.com/office/powerpoint/2010/main" val="3389732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DF243F-F9DA-45D3-B979-10AF5AC783FB}"/>
              </a:ext>
            </a:extLst>
          </p:cNvPr>
          <p:cNvSpPr>
            <a:spLocks noGrp="1"/>
          </p:cNvSpPr>
          <p:nvPr>
            <p:ph type="title"/>
          </p:nvPr>
        </p:nvSpPr>
        <p:spPr>
          <a:xfrm>
            <a:off x="838200" y="365126"/>
            <a:ext cx="10515600" cy="842890"/>
          </a:xfrm>
        </p:spPr>
        <p:txBody>
          <a:bodyPr/>
          <a:lstStyle/>
          <a:p>
            <a:r>
              <a:rPr lang="pt-BR" dirty="0"/>
              <a:t>Cenário atual</a:t>
            </a:r>
          </a:p>
        </p:txBody>
      </p:sp>
      <p:sp>
        <p:nvSpPr>
          <p:cNvPr id="3" name="Espaço Reservado para Conteúdo 2">
            <a:extLst>
              <a:ext uri="{FF2B5EF4-FFF2-40B4-BE49-F238E27FC236}">
                <a16:creationId xmlns:a16="http://schemas.microsoft.com/office/drawing/2014/main" id="{2E62D799-5AE7-406E-AACF-0A2DE9C26950}"/>
              </a:ext>
            </a:extLst>
          </p:cNvPr>
          <p:cNvSpPr>
            <a:spLocks noGrp="1"/>
          </p:cNvSpPr>
          <p:nvPr>
            <p:ph idx="1"/>
          </p:nvPr>
        </p:nvSpPr>
        <p:spPr>
          <a:xfrm>
            <a:off x="838200" y="1728132"/>
            <a:ext cx="10515600" cy="4448831"/>
          </a:xfrm>
        </p:spPr>
        <p:txBody>
          <a:bodyPr>
            <a:normAutofit/>
          </a:bodyPr>
          <a:lstStyle/>
          <a:p>
            <a:pPr marL="719138" indent="-719138">
              <a:buFont typeface="Wingdings" panose="05000000000000000000" pitchFamily="2" charset="2"/>
              <a:buChar char="ü"/>
            </a:pPr>
            <a:r>
              <a:rPr lang="pt-BR" sz="4000" dirty="0"/>
              <a:t>Flora do Brasil Online</a:t>
            </a:r>
          </a:p>
          <a:p>
            <a:pPr marL="719138" indent="-719138">
              <a:buFont typeface="Wingdings" panose="05000000000000000000" pitchFamily="2" charset="2"/>
              <a:buChar char="ü"/>
            </a:pPr>
            <a:r>
              <a:rPr lang="pt-BR" sz="4000" dirty="0"/>
              <a:t>Dados sobre ocorrências</a:t>
            </a:r>
          </a:p>
          <a:p>
            <a:pPr marL="719138" indent="-719138">
              <a:buFont typeface="Wingdings" panose="05000000000000000000" pitchFamily="2" charset="2"/>
              <a:buChar char="ü"/>
            </a:pPr>
            <a:r>
              <a:rPr lang="pt-BR" sz="4000" dirty="0"/>
              <a:t>Cultura de Dados Abertos</a:t>
            </a:r>
          </a:p>
          <a:p>
            <a:pPr marL="719138" indent="-719138">
              <a:buFont typeface="Wingdings" panose="05000000000000000000" pitchFamily="2" charset="2"/>
              <a:buChar char="ü"/>
            </a:pPr>
            <a:r>
              <a:rPr lang="pt-BR" sz="4000" dirty="0"/>
              <a:t>Padrões</a:t>
            </a:r>
          </a:p>
          <a:p>
            <a:pPr marL="719138" indent="-719138">
              <a:buFont typeface="Wingdings" panose="05000000000000000000" pitchFamily="2" charset="2"/>
              <a:buChar char="ü"/>
            </a:pPr>
            <a:r>
              <a:rPr lang="pt-BR" sz="4000" dirty="0"/>
              <a:t>Ferramentas</a:t>
            </a:r>
          </a:p>
        </p:txBody>
      </p:sp>
    </p:spTree>
    <p:extLst>
      <p:ext uri="{BB962C8B-B14F-4D97-AF65-F5344CB8AC3E}">
        <p14:creationId xmlns:p14="http://schemas.microsoft.com/office/powerpoint/2010/main" val="1866862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7009796-4DEF-4BC8-8FE9-A94639B38C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165" y="483475"/>
            <a:ext cx="9757105" cy="5854263"/>
          </a:xfrm>
          <a:prstGeom prst="rect">
            <a:avLst/>
          </a:prstGeom>
        </p:spPr>
      </p:pic>
      <p:sp>
        <p:nvSpPr>
          <p:cNvPr id="4" name="CaixaDeTexto 3">
            <a:extLst>
              <a:ext uri="{FF2B5EF4-FFF2-40B4-BE49-F238E27FC236}">
                <a16:creationId xmlns:a16="http://schemas.microsoft.com/office/drawing/2014/main" id="{7637DC4B-84B5-4121-A0DC-1F29F7203225}"/>
              </a:ext>
            </a:extLst>
          </p:cNvPr>
          <p:cNvSpPr txBox="1"/>
          <p:nvPr/>
        </p:nvSpPr>
        <p:spPr>
          <a:xfrm>
            <a:off x="1774616" y="483475"/>
            <a:ext cx="3507242" cy="954107"/>
          </a:xfrm>
          <a:prstGeom prst="rect">
            <a:avLst/>
          </a:prstGeom>
          <a:noFill/>
        </p:spPr>
        <p:txBody>
          <a:bodyPr wrap="none" rtlCol="0">
            <a:spAutoFit/>
          </a:bodyPr>
          <a:lstStyle/>
          <a:p>
            <a:r>
              <a:rPr lang="pt-BR" sz="2800" dirty="0">
                <a:ln w="3175">
                  <a:noFill/>
                </a:ln>
                <a:solidFill>
                  <a:schemeClr val="bg1"/>
                </a:solidFill>
              </a:rPr>
              <a:t>Equipe multidisciplinar</a:t>
            </a:r>
          </a:p>
          <a:p>
            <a:r>
              <a:rPr lang="pt-BR" sz="2800" dirty="0">
                <a:ln w="3175">
                  <a:noFill/>
                </a:ln>
                <a:solidFill>
                  <a:schemeClr val="bg1"/>
                </a:solidFill>
              </a:rPr>
              <a:t>(competência)</a:t>
            </a:r>
          </a:p>
        </p:txBody>
      </p:sp>
    </p:spTree>
    <p:extLst>
      <p:ext uri="{BB962C8B-B14F-4D97-AF65-F5344CB8AC3E}">
        <p14:creationId xmlns:p14="http://schemas.microsoft.com/office/powerpoint/2010/main" val="246722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EB428A6-D25A-4173-B148-3D6A669C8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332" y="431800"/>
            <a:ext cx="9154510" cy="6103007"/>
          </a:xfrm>
          <a:prstGeom prst="rect">
            <a:avLst/>
          </a:prstGeom>
        </p:spPr>
      </p:pic>
      <p:sp>
        <p:nvSpPr>
          <p:cNvPr id="4" name="CaixaDeTexto 3">
            <a:extLst>
              <a:ext uri="{FF2B5EF4-FFF2-40B4-BE49-F238E27FC236}">
                <a16:creationId xmlns:a16="http://schemas.microsoft.com/office/drawing/2014/main" id="{3A65D0E0-0636-47D0-B299-BD8E4A362321}"/>
              </a:ext>
            </a:extLst>
          </p:cNvPr>
          <p:cNvSpPr txBox="1"/>
          <p:nvPr/>
        </p:nvSpPr>
        <p:spPr>
          <a:xfrm>
            <a:off x="8358938" y="508783"/>
            <a:ext cx="2282933" cy="954107"/>
          </a:xfrm>
          <a:prstGeom prst="rect">
            <a:avLst/>
          </a:prstGeom>
          <a:noFill/>
        </p:spPr>
        <p:txBody>
          <a:bodyPr wrap="none" rtlCol="0">
            <a:spAutoFit/>
          </a:bodyPr>
          <a:lstStyle/>
          <a:p>
            <a:r>
              <a:rPr lang="pt-BR" sz="2800" dirty="0">
                <a:ln w="3175">
                  <a:noFill/>
                </a:ln>
                <a:solidFill>
                  <a:schemeClr val="bg1"/>
                </a:solidFill>
              </a:rPr>
              <a:t>Contexto</a:t>
            </a:r>
          </a:p>
          <a:p>
            <a:r>
              <a:rPr lang="pt-BR" sz="2800" dirty="0">
                <a:ln w="3175">
                  <a:noFill/>
                </a:ln>
                <a:solidFill>
                  <a:schemeClr val="bg1"/>
                </a:solidFill>
              </a:rPr>
              <a:t>(competência)</a:t>
            </a:r>
          </a:p>
        </p:txBody>
      </p:sp>
    </p:spTree>
    <p:extLst>
      <p:ext uri="{BB962C8B-B14F-4D97-AF65-F5344CB8AC3E}">
        <p14:creationId xmlns:p14="http://schemas.microsoft.com/office/powerpoint/2010/main" val="4153191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lidesharecdn.com/class1-151120135407-lva1-app6892/95/introduction-to-data-visualization-6-638.jpg?cb=1448027695">
            <a:extLst>
              <a:ext uri="{FF2B5EF4-FFF2-40B4-BE49-F238E27FC236}">
                <a16:creationId xmlns:a16="http://schemas.microsoft.com/office/drawing/2014/main" id="{39C1D51A-E47B-480D-9F60-568ACB6C4C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056979" y="3778713"/>
            <a:ext cx="4288394" cy="2312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Resultado de imagem para printed reports">
            <a:extLst>
              <a:ext uri="{FF2B5EF4-FFF2-40B4-BE49-F238E27FC236}">
                <a16:creationId xmlns:a16="http://schemas.microsoft.com/office/drawing/2014/main" id="{2708A429-3652-44C5-A4ED-85393FFDA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2699" y="3646051"/>
            <a:ext cx="4296040" cy="257762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6FE459FB-6E48-4961-AF38-1248AA7AE1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463" y="272758"/>
            <a:ext cx="4221910" cy="2814607"/>
          </a:xfrm>
          <a:prstGeom prst="rect">
            <a:avLst/>
          </a:prstGeom>
        </p:spPr>
      </p:pic>
      <p:sp>
        <p:nvSpPr>
          <p:cNvPr id="2" name="Seta: para Baixo 1">
            <a:extLst>
              <a:ext uri="{FF2B5EF4-FFF2-40B4-BE49-F238E27FC236}">
                <a16:creationId xmlns:a16="http://schemas.microsoft.com/office/drawing/2014/main" id="{8CF1E73D-7673-45E1-93B0-DA24CBD81182}"/>
              </a:ext>
            </a:extLst>
          </p:cNvPr>
          <p:cNvSpPr/>
          <p:nvPr/>
        </p:nvSpPr>
        <p:spPr>
          <a:xfrm>
            <a:off x="2943673" y="3181844"/>
            <a:ext cx="515006" cy="50239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p>
        </p:txBody>
      </p:sp>
      <p:sp>
        <p:nvSpPr>
          <p:cNvPr id="3" name="Diferente de 2">
            <a:extLst>
              <a:ext uri="{FF2B5EF4-FFF2-40B4-BE49-F238E27FC236}">
                <a16:creationId xmlns:a16="http://schemas.microsoft.com/office/drawing/2014/main" id="{73C8E6B9-752F-4058-A146-375024E8C45C}"/>
              </a:ext>
            </a:extLst>
          </p:cNvPr>
          <p:cNvSpPr/>
          <p:nvPr/>
        </p:nvSpPr>
        <p:spPr>
          <a:xfrm>
            <a:off x="5897925" y="4601951"/>
            <a:ext cx="1171852" cy="665825"/>
          </a:xfrm>
          <a:prstGeom prst="mathNotEqua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solidFill>
                <a:schemeClr val="tx1"/>
              </a:solidFill>
            </a:endParaRPr>
          </a:p>
        </p:txBody>
      </p:sp>
      <p:sp>
        <p:nvSpPr>
          <p:cNvPr id="4" name="CaixaDeTexto 3">
            <a:extLst>
              <a:ext uri="{FF2B5EF4-FFF2-40B4-BE49-F238E27FC236}">
                <a16:creationId xmlns:a16="http://schemas.microsoft.com/office/drawing/2014/main" id="{D2BF6578-9C82-40F6-A6CF-5F5F3DA307F1}"/>
              </a:ext>
            </a:extLst>
          </p:cNvPr>
          <p:cNvSpPr txBox="1"/>
          <p:nvPr/>
        </p:nvSpPr>
        <p:spPr>
          <a:xfrm>
            <a:off x="2565489" y="6185494"/>
            <a:ext cx="1271374" cy="369332"/>
          </a:xfrm>
          <a:prstGeom prst="rect">
            <a:avLst/>
          </a:prstGeom>
          <a:noFill/>
        </p:spPr>
        <p:txBody>
          <a:bodyPr wrap="none" rtlCol="0">
            <a:spAutoFit/>
          </a:bodyPr>
          <a:lstStyle/>
          <a:p>
            <a:r>
              <a:rPr lang="pt-BR" dirty="0"/>
              <a:t>Indicadores</a:t>
            </a:r>
          </a:p>
        </p:txBody>
      </p:sp>
      <p:pic>
        <p:nvPicPr>
          <p:cNvPr id="6" name="Imagem 5">
            <a:extLst>
              <a:ext uri="{FF2B5EF4-FFF2-40B4-BE49-F238E27FC236}">
                <a16:creationId xmlns:a16="http://schemas.microsoft.com/office/drawing/2014/main" id="{51B6C32F-559A-4AD8-9912-989283CAF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942" y="382948"/>
            <a:ext cx="4485666" cy="2594225"/>
          </a:xfrm>
          <a:prstGeom prst="rect">
            <a:avLst/>
          </a:prstGeom>
          <a:ln>
            <a:noFill/>
          </a:ln>
          <a:effectLst>
            <a:outerShdw blurRad="292100" dist="139700" dir="2700000" algn="tl" rotWithShape="0">
              <a:srgbClr val="333333">
                <a:alpha val="65000"/>
              </a:srgbClr>
            </a:outerShdw>
          </a:effectLst>
        </p:spPr>
      </p:pic>
      <p:sp>
        <p:nvSpPr>
          <p:cNvPr id="9" name="Seta: para Baixo 8">
            <a:extLst>
              <a:ext uri="{FF2B5EF4-FFF2-40B4-BE49-F238E27FC236}">
                <a16:creationId xmlns:a16="http://schemas.microsoft.com/office/drawing/2014/main" id="{F15DC2C6-CCB9-4604-88AF-4FD70B2EF099}"/>
              </a:ext>
            </a:extLst>
          </p:cNvPr>
          <p:cNvSpPr/>
          <p:nvPr/>
        </p:nvSpPr>
        <p:spPr>
          <a:xfrm rot="16200000">
            <a:off x="5891617" y="1428865"/>
            <a:ext cx="515006" cy="50239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0411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0F07A9BC-CC5E-4ED8-A02A-A861EEE77E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333500" y="257175"/>
            <a:ext cx="6465176" cy="6343650"/>
          </a:xfrm>
          <a:prstGeom prst="rect">
            <a:avLst/>
          </a:prstGeom>
        </p:spPr>
      </p:pic>
      <p:sp>
        <p:nvSpPr>
          <p:cNvPr id="3" name="CaixaDeTexto 2">
            <a:extLst>
              <a:ext uri="{FF2B5EF4-FFF2-40B4-BE49-F238E27FC236}">
                <a16:creationId xmlns:a16="http://schemas.microsoft.com/office/drawing/2014/main" id="{70D7AB27-320F-4CA4-A3D9-4FF1DA0D30CF}"/>
              </a:ext>
            </a:extLst>
          </p:cNvPr>
          <p:cNvSpPr txBox="1"/>
          <p:nvPr/>
        </p:nvSpPr>
        <p:spPr>
          <a:xfrm>
            <a:off x="8701445" y="4274533"/>
            <a:ext cx="2900855" cy="2308324"/>
          </a:xfrm>
          <a:prstGeom prst="rect">
            <a:avLst/>
          </a:prstGeom>
          <a:noFill/>
        </p:spPr>
        <p:txBody>
          <a:bodyPr wrap="square" rtlCol="0">
            <a:spAutoFit/>
          </a:bodyPr>
          <a:lstStyle/>
          <a:p>
            <a:r>
              <a:rPr lang="pt-BR" sz="2400" dirty="0"/>
              <a:t>Indicador da qualidade dos seus dados, da capacidade da sua infraestrutura e da competência da equipe.</a:t>
            </a:r>
          </a:p>
        </p:txBody>
      </p:sp>
      <p:sp>
        <p:nvSpPr>
          <p:cNvPr id="5" name="Seta: para a Direita 4">
            <a:extLst>
              <a:ext uri="{FF2B5EF4-FFF2-40B4-BE49-F238E27FC236}">
                <a16:creationId xmlns:a16="http://schemas.microsoft.com/office/drawing/2014/main" id="{16455E39-B37C-49FE-8E78-385B7B66677D}"/>
              </a:ext>
            </a:extLst>
          </p:cNvPr>
          <p:cNvSpPr/>
          <p:nvPr/>
        </p:nvSpPr>
        <p:spPr>
          <a:xfrm>
            <a:off x="7261934" y="5149049"/>
            <a:ext cx="1154097" cy="55929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494602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BC67254-9114-4D83-9EB0-928771D44297}"/>
              </a:ext>
            </a:extLst>
          </p:cNvPr>
          <p:cNvSpPr>
            <a:spLocks noGrp="1"/>
          </p:cNvSpPr>
          <p:nvPr>
            <p:ph type="title"/>
          </p:nvPr>
        </p:nvSpPr>
        <p:spPr>
          <a:xfrm>
            <a:off x="838200" y="365126"/>
            <a:ext cx="10515600" cy="710640"/>
          </a:xfrm>
        </p:spPr>
        <p:txBody>
          <a:bodyPr/>
          <a:lstStyle/>
          <a:p>
            <a:r>
              <a:rPr lang="pt-BR" dirty="0"/>
              <a:t>Conclusões e Discussão</a:t>
            </a:r>
          </a:p>
        </p:txBody>
      </p:sp>
      <p:sp>
        <p:nvSpPr>
          <p:cNvPr id="4" name="Espaço Reservado para Conteúdo 3">
            <a:extLst>
              <a:ext uri="{FF2B5EF4-FFF2-40B4-BE49-F238E27FC236}">
                <a16:creationId xmlns:a16="http://schemas.microsoft.com/office/drawing/2014/main" id="{CFF48DEC-DE62-4A19-93DF-102C3E8F957A}"/>
              </a:ext>
            </a:extLst>
          </p:cNvPr>
          <p:cNvSpPr>
            <a:spLocks noGrp="1"/>
          </p:cNvSpPr>
          <p:nvPr>
            <p:ph idx="1"/>
          </p:nvPr>
        </p:nvSpPr>
        <p:spPr>
          <a:xfrm>
            <a:off x="838200" y="1255059"/>
            <a:ext cx="10515600" cy="4921904"/>
          </a:xfrm>
        </p:spPr>
        <p:txBody>
          <a:bodyPr>
            <a:normAutofit fontScale="92500" lnSpcReduction="10000"/>
          </a:bodyPr>
          <a:lstStyle/>
          <a:p>
            <a:r>
              <a:rPr lang="pt-BR" dirty="0"/>
              <a:t>Apesar dos avanços na disponibilização e uso de dados sobre biodiversidade para geração de informação, existem lacunas e deficiências significativas:</a:t>
            </a:r>
          </a:p>
          <a:p>
            <a:pPr lvl="1"/>
            <a:r>
              <a:rPr lang="pt-BR" dirty="0"/>
              <a:t>Falta de políticas direcionando novos dados oriundos de pesquisas;</a:t>
            </a:r>
          </a:p>
          <a:p>
            <a:pPr lvl="1"/>
            <a:r>
              <a:rPr lang="pt-BR" dirty="0"/>
              <a:t>Padrões de dados voltados para conservação e uso dos dados por tomadores de decisão;</a:t>
            </a:r>
          </a:p>
          <a:p>
            <a:pPr lvl="1"/>
            <a:r>
              <a:rPr lang="pt-BR" dirty="0"/>
              <a:t>Qualidade dos dados de ocorrência;</a:t>
            </a:r>
          </a:p>
          <a:p>
            <a:pPr lvl="2"/>
            <a:r>
              <a:rPr lang="pt-BR" dirty="0"/>
              <a:t>Retrabalho georreferenciamento;</a:t>
            </a:r>
          </a:p>
          <a:p>
            <a:pPr lvl="2"/>
            <a:r>
              <a:rPr lang="pt-BR" dirty="0"/>
              <a:t>Cobertura espacial e taxonômica</a:t>
            </a:r>
          </a:p>
          <a:p>
            <a:pPr lvl="1"/>
            <a:r>
              <a:rPr lang="pt-BR" dirty="0"/>
              <a:t>Passivo inacessível e ativo “inútil” (não digitalizado ou indexado);</a:t>
            </a:r>
          </a:p>
          <a:p>
            <a:pPr lvl="1"/>
            <a:r>
              <a:rPr lang="pt-BR" dirty="0"/>
              <a:t>Capacidade </a:t>
            </a:r>
            <a:r>
              <a:rPr lang="pt-BR"/>
              <a:t>e competência limitada </a:t>
            </a:r>
            <a:r>
              <a:rPr lang="pt-BR" dirty="0"/>
              <a:t>de “Entrega”</a:t>
            </a:r>
          </a:p>
          <a:p>
            <a:pPr lvl="2"/>
            <a:r>
              <a:rPr lang="pt-BR" dirty="0"/>
              <a:t>Infraestrutura</a:t>
            </a:r>
          </a:p>
          <a:p>
            <a:pPr lvl="2"/>
            <a:r>
              <a:rPr lang="pt-BR" dirty="0"/>
              <a:t>Recursos humanos</a:t>
            </a:r>
          </a:p>
          <a:p>
            <a:pPr lvl="2"/>
            <a:r>
              <a:rPr lang="pt-BR" dirty="0"/>
              <a:t>Grupos e instituições multidisciplinares</a:t>
            </a:r>
          </a:p>
          <a:p>
            <a:pPr lvl="2"/>
            <a:r>
              <a:rPr lang="pt-BR" dirty="0"/>
              <a:t>Qualidade e lacunas nos dados</a:t>
            </a:r>
          </a:p>
          <a:p>
            <a:pPr lvl="1"/>
            <a:endParaRPr lang="pt-BR" dirty="0"/>
          </a:p>
        </p:txBody>
      </p:sp>
    </p:spTree>
    <p:extLst>
      <p:ext uri="{BB962C8B-B14F-4D97-AF65-F5344CB8AC3E}">
        <p14:creationId xmlns:p14="http://schemas.microsoft.com/office/powerpoint/2010/main" val="170123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654" y="1456711"/>
            <a:ext cx="3695135" cy="3695135"/>
          </a:xfrm>
          <a:prstGeom prst="rect">
            <a:avLst/>
          </a:prstGeom>
        </p:spPr>
      </p:pic>
      <p:pic>
        <p:nvPicPr>
          <p:cNvPr id="8" name="Imagem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41027" y="1115444"/>
            <a:ext cx="1492163" cy="2188835"/>
          </a:xfrm>
          <a:prstGeom prst="rect">
            <a:avLst/>
          </a:prstGeom>
        </p:spPr>
      </p:pic>
      <p:sp>
        <p:nvSpPr>
          <p:cNvPr id="10" name="CaixaDeTexto 9"/>
          <p:cNvSpPr txBox="1"/>
          <p:nvPr/>
        </p:nvSpPr>
        <p:spPr>
          <a:xfrm>
            <a:off x="6441027" y="3529569"/>
            <a:ext cx="3347007" cy="1200329"/>
          </a:xfrm>
          <a:prstGeom prst="rect">
            <a:avLst/>
          </a:prstGeom>
          <a:noFill/>
        </p:spPr>
        <p:txBody>
          <a:bodyPr wrap="none" rtlCol="0">
            <a:spAutoFit/>
          </a:bodyPr>
          <a:lstStyle/>
          <a:p>
            <a:r>
              <a:rPr lang="pt-BR" dirty="0"/>
              <a:t>Eduardo Dalcin</a:t>
            </a:r>
          </a:p>
          <a:p>
            <a:r>
              <a:rPr lang="pt-BR" dirty="0"/>
              <a:t>Jardim Botânico do Rio de Janeiro</a:t>
            </a:r>
          </a:p>
          <a:p>
            <a:r>
              <a:rPr lang="pt-BR" dirty="0"/>
              <a:t>Diretoria de Pesquisas</a:t>
            </a:r>
          </a:p>
          <a:p>
            <a:r>
              <a:rPr lang="pt-BR" i="1" dirty="0"/>
              <a:t>edalcin@jbrj.gov.br</a:t>
            </a:r>
          </a:p>
        </p:txBody>
      </p:sp>
      <p:sp>
        <p:nvSpPr>
          <p:cNvPr id="11" name="CaixaDeTexto 10"/>
          <p:cNvSpPr txBox="1"/>
          <p:nvPr/>
        </p:nvSpPr>
        <p:spPr>
          <a:xfrm>
            <a:off x="6441026" y="4768479"/>
            <a:ext cx="3776490" cy="507831"/>
          </a:xfrm>
          <a:prstGeom prst="rect">
            <a:avLst/>
          </a:prstGeom>
          <a:noFill/>
        </p:spPr>
        <p:txBody>
          <a:bodyPr wrap="square" rtlCol="0">
            <a:spAutoFit/>
          </a:bodyPr>
          <a:lstStyle/>
          <a:p>
            <a:r>
              <a:rPr lang="en-US" sz="1350" dirty="0"/>
              <a:t>"</a:t>
            </a:r>
            <a:r>
              <a:rPr lang="en-US" sz="1350" i="1" dirty="0"/>
              <a:t>To organize the Brazil's biodiversity information and make it universally accessible and useful.</a:t>
            </a:r>
            <a:r>
              <a:rPr lang="en-US" sz="1350" dirty="0"/>
              <a:t>"</a:t>
            </a:r>
            <a:endParaRPr lang="pt-BR" sz="1350" dirty="0"/>
          </a:p>
        </p:txBody>
      </p:sp>
      <p:pic>
        <p:nvPicPr>
          <p:cNvPr id="1026" name="Picture 2" descr="Resultado de imagem para CC0">
            <a:hlinkClick r:id="rId4"/>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156700" y="6330149"/>
            <a:ext cx="1060816" cy="37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091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63C34CDF-1DA3-40FE-A507-C6BCD7D4E56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91682" y="475365"/>
            <a:ext cx="8048868" cy="4717419"/>
          </a:xfrm>
          <a:prstGeom prst="rect">
            <a:avLst/>
          </a:prstGeom>
          <a:ln>
            <a:noFill/>
          </a:ln>
          <a:effectLst>
            <a:outerShdw blurRad="292100" dist="139700" dir="2700000" algn="tl" rotWithShape="0">
              <a:srgbClr val="333333">
                <a:alpha val="65000"/>
              </a:srgbClr>
            </a:outerShdw>
          </a:effectLst>
        </p:spPr>
      </p:pic>
      <p:pic>
        <p:nvPicPr>
          <p:cNvPr id="5" name="Imagem 4">
            <a:extLst>
              <a:ext uri="{FF2B5EF4-FFF2-40B4-BE49-F238E27FC236}">
                <a16:creationId xmlns:a16="http://schemas.microsoft.com/office/drawing/2014/main" id="{3F6DBF5A-4390-4668-8CBB-FD4ECA3A93D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700236" y="1189483"/>
            <a:ext cx="8428087" cy="4277809"/>
          </a:xfrm>
          <a:prstGeom prst="rect">
            <a:avLst/>
          </a:prstGeom>
          <a:ln>
            <a:noFill/>
          </a:ln>
          <a:effectLst>
            <a:outerShdw blurRad="292100" dist="139700" dir="2700000" algn="tl" rotWithShape="0">
              <a:srgbClr val="333333">
                <a:alpha val="65000"/>
              </a:srgbClr>
            </a:outerShdw>
          </a:effectLst>
        </p:spPr>
      </p:pic>
      <p:pic>
        <p:nvPicPr>
          <p:cNvPr id="6" name="Imagem 5">
            <a:extLst>
              <a:ext uri="{FF2B5EF4-FFF2-40B4-BE49-F238E27FC236}">
                <a16:creationId xmlns:a16="http://schemas.microsoft.com/office/drawing/2014/main" id="{A4D81D11-93DA-48CF-AA6B-5176BFED78F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271947" y="1802749"/>
            <a:ext cx="7856376" cy="4261887"/>
          </a:xfrm>
          <a:prstGeom prst="rect">
            <a:avLst/>
          </a:prstGeom>
          <a:ln>
            <a:noFill/>
          </a:ln>
          <a:effectLst>
            <a:outerShdw blurRad="292100" dist="139700" dir="2700000" algn="tl" rotWithShape="0">
              <a:srgbClr val="333333">
                <a:alpha val="65000"/>
              </a:srgbClr>
            </a:outerShdw>
          </a:effectLst>
        </p:spPr>
      </p:pic>
      <p:pic>
        <p:nvPicPr>
          <p:cNvPr id="2" name="Imagem 1">
            <a:extLst>
              <a:ext uri="{FF2B5EF4-FFF2-40B4-BE49-F238E27FC236}">
                <a16:creationId xmlns:a16="http://schemas.microsoft.com/office/drawing/2014/main" id="{02E9C770-B0AD-40DA-9E44-4EA137FE66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118" y="2637720"/>
            <a:ext cx="6801759" cy="36271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992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844B798-5204-446A-B5AE-CA5828C43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239" y="388530"/>
            <a:ext cx="5827342" cy="3532422"/>
          </a:xfrm>
          <a:prstGeom prst="rect">
            <a:avLst/>
          </a:prstGeom>
          <a:ln>
            <a:noFill/>
          </a:ln>
          <a:effectLst>
            <a:outerShdw blurRad="292100" dist="139700" dir="2700000" algn="tl" rotWithShape="0">
              <a:srgbClr val="333333">
                <a:alpha val="65000"/>
              </a:srgbClr>
            </a:outerShdw>
          </a:effectLst>
        </p:spPr>
      </p:pic>
      <p:pic>
        <p:nvPicPr>
          <p:cNvPr id="2" name="Imagem 1">
            <a:extLst>
              <a:ext uri="{FF2B5EF4-FFF2-40B4-BE49-F238E27FC236}">
                <a16:creationId xmlns:a16="http://schemas.microsoft.com/office/drawing/2014/main" id="{39E7A591-8740-4C09-925D-6A17092AA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357" y="1047528"/>
            <a:ext cx="5813136" cy="4291577"/>
          </a:xfrm>
          <a:prstGeom prst="rect">
            <a:avLst/>
          </a:prstGeom>
          <a:ln>
            <a:noFill/>
          </a:ln>
          <a:effectLst>
            <a:outerShdw blurRad="292100" dist="139700" dir="2700000" algn="tl" rotWithShape="0">
              <a:srgbClr val="333333">
                <a:alpha val="65000"/>
              </a:srgbClr>
            </a:outerShdw>
          </a:effectLst>
        </p:spPr>
      </p:pic>
      <p:pic>
        <p:nvPicPr>
          <p:cNvPr id="3" name="Imagem 2">
            <a:extLst>
              <a:ext uri="{FF2B5EF4-FFF2-40B4-BE49-F238E27FC236}">
                <a16:creationId xmlns:a16="http://schemas.microsoft.com/office/drawing/2014/main" id="{2C70DD38-A65E-4B36-8F31-DD2ED7761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6097" y="1892309"/>
            <a:ext cx="5818517" cy="4057286"/>
          </a:xfrm>
          <a:prstGeom prst="rect">
            <a:avLst/>
          </a:prstGeom>
          <a:ln>
            <a:noFill/>
          </a:ln>
          <a:effectLst>
            <a:outerShdw blurRad="292100" dist="139700" dir="2700000" algn="tl" rotWithShape="0">
              <a:srgbClr val="333333">
                <a:alpha val="65000"/>
              </a:srgbClr>
            </a:outerShdw>
          </a:effectLst>
        </p:spPr>
      </p:pic>
      <p:pic>
        <p:nvPicPr>
          <p:cNvPr id="4" name="Imagem 3">
            <a:extLst>
              <a:ext uri="{FF2B5EF4-FFF2-40B4-BE49-F238E27FC236}">
                <a16:creationId xmlns:a16="http://schemas.microsoft.com/office/drawing/2014/main" id="{D001A529-213B-4EAD-A7CE-F441E20C6CE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867294" y="2466596"/>
            <a:ext cx="5334639" cy="4226707"/>
          </a:xfrm>
          <a:prstGeom prst="rect">
            <a:avLst/>
          </a:prstGeom>
          <a:ln>
            <a:noFill/>
          </a:ln>
          <a:effectLst>
            <a:outerShdw blurRad="292100" dist="139700" dir="2700000" algn="tl" rotWithShape="0">
              <a:srgbClr val="333333">
                <a:alpha val="65000"/>
              </a:srgbClr>
            </a:outerShdw>
          </a:effectLst>
        </p:spPr>
      </p:pic>
      <p:sp>
        <p:nvSpPr>
          <p:cNvPr id="6" name="Título 3">
            <a:extLst>
              <a:ext uri="{FF2B5EF4-FFF2-40B4-BE49-F238E27FC236}">
                <a16:creationId xmlns:a16="http://schemas.microsoft.com/office/drawing/2014/main" id="{942D1C62-0376-4905-93AC-8EF32AA16C28}"/>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dirty="0"/>
              <a:t>Ocorrências</a:t>
            </a:r>
          </a:p>
        </p:txBody>
      </p:sp>
    </p:spTree>
    <p:extLst>
      <p:ext uri="{BB962C8B-B14F-4D97-AF65-F5344CB8AC3E}">
        <p14:creationId xmlns:p14="http://schemas.microsoft.com/office/powerpoint/2010/main" val="235729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483E42CA-FAE1-44C7-9DAC-8F83026B3449}"/>
              </a:ext>
            </a:extLst>
          </p:cNvPr>
          <p:cNvGraphicFramePr/>
          <p:nvPr>
            <p:extLst>
              <p:ext uri="{D42A27DB-BD31-4B8C-83A1-F6EECF244321}">
                <p14:modId xmlns:p14="http://schemas.microsoft.com/office/powerpoint/2010/main" val="3603105223"/>
              </p:ext>
            </p:extLst>
          </p:nvPr>
        </p:nvGraphicFramePr>
        <p:xfrm>
          <a:off x="5843439" y="1408703"/>
          <a:ext cx="6735793" cy="47993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Agrupar 1">
            <a:extLst>
              <a:ext uri="{FF2B5EF4-FFF2-40B4-BE49-F238E27FC236}">
                <a16:creationId xmlns:a16="http://schemas.microsoft.com/office/drawing/2014/main" id="{08DF6D89-6F4C-4643-83DA-E2544C9EA6D8}"/>
              </a:ext>
            </a:extLst>
          </p:cNvPr>
          <p:cNvGrpSpPr/>
          <p:nvPr/>
        </p:nvGrpSpPr>
        <p:grpSpPr>
          <a:xfrm>
            <a:off x="1171641" y="1241967"/>
            <a:ext cx="4671798" cy="5132774"/>
            <a:chOff x="6852107" y="1075231"/>
            <a:chExt cx="4671798" cy="5132774"/>
          </a:xfrm>
        </p:grpSpPr>
        <p:pic>
          <p:nvPicPr>
            <p:cNvPr id="6" name="Picture 6" descr="Resultado de imagem para pile of docs icon">
              <a:extLst>
                <a:ext uri="{FF2B5EF4-FFF2-40B4-BE49-F238E27FC236}">
                  <a16:creationId xmlns:a16="http://schemas.microsoft.com/office/drawing/2014/main" id="{A22308A2-E6B3-4269-AB21-D5533E0987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852107" y="3711639"/>
              <a:ext cx="3579126" cy="24963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m para gollum">
              <a:extLst>
                <a:ext uri="{FF2B5EF4-FFF2-40B4-BE49-F238E27FC236}">
                  <a16:creationId xmlns:a16="http://schemas.microsoft.com/office/drawing/2014/main" id="{28CA3137-3DB7-488E-B72E-895C0BD513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2809" y="1075231"/>
              <a:ext cx="2571750" cy="3790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o explicativo em elipse 1">
              <a:extLst>
                <a:ext uri="{FF2B5EF4-FFF2-40B4-BE49-F238E27FC236}">
                  <a16:creationId xmlns:a16="http://schemas.microsoft.com/office/drawing/2014/main" id="{E6B58388-ACA5-463B-8FF5-7C1621874FC1}"/>
                </a:ext>
              </a:extLst>
            </p:cNvPr>
            <p:cNvSpPr/>
            <p:nvPr/>
          </p:nvSpPr>
          <p:spPr>
            <a:xfrm>
              <a:off x="9917526" y="1413582"/>
              <a:ext cx="1606379" cy="1145059"/>
            </a:xfrm>
            <a:prstGeom prst="wedgeEllipseCallout">
              <a:avLst>
                <a:gd name="adj1" fmla="val -72753"/>
                <a:gd name="adj2" fmla="val 967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dirty="0">
                  <a:ln w="0"/>
                  <a:solidFill>
                    <a:schemeClr val="accent1"/>
                  </a:solidFill>
                  <a:effectLst>
                    <a:outerShdw blurRad="38100" dist="25400" dir="5400000" algn="ctr" rotWithShape="0">
                      <a:srgbClr val="6E747A">
                        <a:alpha val="43000"/>
                      </a:srgbClr>
                    </a:outerShdw>
                  </a:effectLst>
                </a:rPr>
                <a:t>*</a:t>
              </a:r>
              <a:r>
                <a:rPr lang="pt-BR" sz="2800" dirty="0">
                  <a:ln w="0"/>
                  <a:solidFill>
                    <a:schemeClr val="accent1"/>
                  </a:solidFill>
                  <a:effectLst>
                    <a:outerShdw blurRad="38100" dist="25400" dir="5400000" algn="ctr" rotWithShape="0">
                      <a:srgbClr val="6E747A">
                        <a:alpha val="43000"/>
                      </a:srgbClr>
                    </a:outerShdw>
                  </a:effectLst>
                </a:rPr>
                <a:t>MY</a:t>
              </a:r>
              <a:r>
                <a:rPr lang="pt-BR" dirty="0">
                  <a:ln w="0"/>
                  <a:solidFill>
                    <a:schemeClr val="accent1"/>
                  </a:solidFill>
                  <a:effectLst>
                    <a:outerShdw blurRad="38100" dist="25400" dir="5400000" algn="ctr" rotWithShape="0">
                      <a:srgbClr val="6E747A">
                        <a:alpha val="43000"/>
                      </a:srgbClr>
                    </a:outerShdw>
                  </a:effectLst>
                </a:rPr>
                <a:t>* </a:t>
              </a:r>
              <a:r>
                <a:rPr lang="pt-BR" dirty="0" err="1">
                  <a:ln w="0"/>
                  <a:solidFill>
                    <a:schemeClr val="accent1"/>
                  </a:solidFill>
                  <a:effectLst>
                    <a:outerShdw blurRad="38100" dist="25400" dir="5400000" algn="ctr" rotWithShape="0">
                      <a:srgbClr val="6E747A">
                        <a:alpha val="43000"/>
                      </a:srgbClr>
                    </a:outerShdw>
                  </a:effectLst>
                </a:rPr>
                <a:t>precious</a:t>
              </a:r>
              <a:r>
                <a:rPr lang="pt-BR" dirty="0">
                  <a:ln w="0"/>
                  <a:solidFill>
                    <a:schemeClr val="accent1"/>
                  </a:solidFill>
                  <a:effectLst>
                    <a:outerShdw blurRad="38100" dist="25400" dir="5400000" algn="ctr" rotWithShape="0">
                      <a:srgbClr val="6E747A">
                        <a:alpha val="43000"/>
                      </a:srgbClr>
                    </a:outerShdw>
                  </a:effectLst>
                </a:rPr>
                <a:t>!!</a:t>
              </a:r>
            </a:p>
          </p:txBody>
        </p:sp>
      </p:grpSp>
      <p:sp>
        <p:nvSpPr>
          <p:cNvPr id="9" name="CaixaDeTexto 8">
            <a:extLst>
              <a:ext uri="{FF2B5EF4-FFF2-40B4-BE49-F238E27FC236}">
                <a16:creationId xmlns:a16="http://schemas.microsoft.com/office/drawing/2014/main" id="{554EF084-C2A9-4FAA-BCB4-9A98D7196949}"/>
              </a:ext>
            </a:extLst>
          </p:cNvPr>
          <p:cNvSpPr txBox="1"/>
          <p:nvPr/>
        </p:nvSpPr>
        <p:spPr>
          <a:xfrm>
            <a:off x="5121469" y="3253271"/>
            <a:ext cx="1263359" cy="1107996"/>
          </a:xfrm>
          <a:prstGeom prst="rect">
            <a:avLst/>
          </a:prstGeom>
          <a:noFill/>
        </p:spPr>
        <p:txBody>
          <a:bodyPr wrap="none" rtlCol="0">
            <a:spAutoFit/>
          </a:bodyPr>
          <a:lstStyle/>
          <a:p>
            <a:r>
              <a:rPr lang="pt-BR" sz="6600" i="1" dirty="0"/>
              <a:t>VS.</a:t>
            </a:r>
          </a:p>
        </p:txBody>
      </p:sp>
      <p:sp>
        <p:nvSpPr>
          <p:cNvPr id="10" name="Título 3">
            <a:extLst>
              <a:ext uri="{FF2B5EF4-FFF2-40B4-BE49-F238E27FC236}">
                <a16:creationId xmlns:a16="http://schemas.microsoft.com/office/drawing/2014/main" id="{6DDA32BC-380F-45AC-923E-431B6EB6E540}"/>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t>Cultura de “Dados Abertos”</a:t>
            </a:r>
          </a:p>
        </p:txBody>
      </p:sp>
    </p:spTree>
    <p:extLst>
      <p:ext uri="{BB962C8B-B14F-4D97-AF65-F5344CB8AC3E}">
        <p14:creationId xmlns:p14="http://schemas.microsoft.com/office/powerpoint/2010/main" val="426325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9" name="Rectangle 3"/>
          <p:cNvSpPr>
            <a:spLocks noGrp="1" noChangeArrowheads="1"/>
          </p:cNvSpPr>
          <p:nvPr>
            <p:ph idx="1"/>
          </p:nvPr>
        </p:nvSpPr>
        <p:spPr/>
        <p:txBody>
          <a:bodyPr>
            <a:normAutofit fontScale="92500" lnSpcReduction="20000"/>
          </a:bodyPr>
          <a:lstStyle/>
          <a:p>
            <a:r>
              <a:rPr lang="en-GB" dirty="0">
                <a:hlinkClick r:id="rId3"/>
              </a:rPr>
              <a:t>GBIF Metadata Profile</a:t>
            </a:r>
            <a:endParaRPr lang="en-GB" dirty="0"/>
          </a:p>
          <a:p>
            <a:r>
              <a:rPr lang="pt-BR" dirty="0">
                <a:hlinkClick r:id="rId4"/>
              </a:rPr>
              <a:t>Darwin Core - </a:t>
            </a:r>
            <a:r>
              <a:rPr lang="pt-BR" dirty="0" err="1">
                <a:hlinkClick r:id="rId4"/>
              </a:rPr>
              <a:t>DwC</a:t>
            </a:r>
            <a:r>
              <a:rPr lang="pt-BR" dirty="0"/>
              <a:t> e </a:t>
            </a:r>
            <a:r>
              <a:rPr lang="pt-BR" dirty="0">
                <a:hlinkClick r:id="rId5"/>
              </a:rPr>
              <a:t>Darwin Core </a:t>
            </a:r>
            <a:r>
              <a:rPr lang="pt-BR" dirty="0" err="1">
                <a:hlinkClick r:id="rId5"/>
              </a:rPr>
              <a:t>Archives</a:t>
            </a:r>
            <a:r>
              <a:rPr lang="pt-BR" dirty="0">
                <a:hlinkClick r:id="rId5"/>
              </a:rPr>
              <a:t> - </a:t>
            </a:r>
            <a:r>
              <a:rPr lang="pt-BR" dirty="0" err="1">
                <a:hlinkClick r:id="rId5"/>
              </a:rPr>
              <a:t>DwC-A</a:t>
            </a:r>
            <a:endParaRPr lang="pt-BR" dirty="0"/>
          </a:p>
          <a:p>
            <a:r>
              <a:rPr lang="en-US" dirty="0">
                <a:hlinkClick r:id="rId6"/>
              </a:rPr>
              <a:t>Access to Biological Collections Data</a:t>
            </a:r>
            <a:r>
              <a:rPr lang="pt-BR" dirty="0">
                <a:hlinkClick r:id="rId6"/>
              </a:rPr>
              <a:t> - ABCD</a:t>
            </a:r>
            <a:endParaRPr lang="en-US" dirty="0"/>
          </a:p>
          <a:p>
            <a:r>
              <a:rPr lang="en-US" dirty="0">
                <a:hlinkClick r:id="rId7"/>
              </a:rPr>
              <a:t>Audubon Core</a:t>
            </a:r>
            <a:endParaRPr lang="pt-BR" dirty="0"/>
          </a:p>
          <a:p>
            <a:r>
              <a:rPr lang="pt-BR" dirty="0" err="1">
                <a:hlinkClick r:id="rId8"/>
              </a:rPr>
              <a:t>Plinian</a:t>
            </a:r>
            <a:r>
              <a:rPr lang="pt-BR" dirty="0">
                <a:hlinkClick r:id="rId8"/>
              </a:rPr>
              <a:t> Core</a:t>
            </a:r>
            <a:endParaRPr lang="pt-BR" dirty="0"/>
          </a:p>
          <a:p>
            <a:r>
              <a:rPr lang="pt-BR" dirty="0" err="1">
                <a:hlinkClick r:id="rId9"/>
              </a:rPr>
              <a:t>Bisby</a:t>
            </a:r>
            <a:r>
              <a:rPr lang="pt-BR" dirty="0">
                <a:hlinkClick r:id="rId9"/>
              </a:rPr>
              <a:t> Core</a:t>
            </a:r>
            <a:endParaRPr lang="pt-BR" dirty="0"/>
          </a:p>
          <a:p>
            <a:r>
              <a:rPr lang="pt-BR" dirty="0" err="1">
                <a:hlinkClick r:id="rId10"/>
              </a:rPr>
              <a:t>Ecological</a:t>
            </a:r>
            <a:r>
              <a:rPr lang="pt-BR" dirty="0">
                <a:hlinkClick r:id="rId10"/>
              </a:rPr>
              <a:t> </a:t>
            </a:r>
            <a:r>
              <a:rPr lang="pt-BR" dirty="0" err="1">
                <a:hlinkClick r:id="rId10"/>
              </a:rPr>
              <a:t>Metadata</a:t>
            </a:r>
            <a:r>
              <a:rPr lang="pt-BR" dirty="0">
                <a:hlinkClick r:id="rId10"/>
              </a:rPr>
              <a:t> </a:t>
            </a:r>
            <a:r>
              <a:rPr lang="pt-BR" dirty="0" err="1">
                <a:hlinkClick r:id="rId10"/>
              </a:rPr>
              <a:t>Language</a:t>
            </a:r>
            <a:r>
              <a:rPr lang="pt-BR" dirty="0">
                <a:hlinkClick r:id="rId10"/>
              </a:rPr>
              <a:t> - EML</a:t>
            </a:r>
            <a:endParaRPr lang="pt-BR" dirty="0"/>
          </a:p>
          <a:p>
            <a:r>
              <a:rPr lang="pt-BR" dirty="0"/>
              <a:t>Outros padrões relacionados</a:t>
            </a:r>
          </a:p>
          <a:p>
            <a:pPr lvl="1"/>
            <a:r>
              <a:rPr lang="pt-BR" dirty="0">
                <a:hlinkClick r:id="rId11"/>
              </a:rPr>
              <a:t>Perfil de </a:t>
            </a:r>
            <a:r>
              <a:rPr lang="pt-BR" dirty="0" err="1">
                <a:hlinkClick r:id="rId11"/>
              </a:rPr>
              <a:t>Metadados</a:t>
            </a:r>
            <a:r>
              <a:rPr lang="pt-BR" dirty="0">
                <a:hlinkClick r:id="rId11"/>
              </a:rPr>
              <a:t> </a:t>
            </a:r>
            <a:r>
              <a:rPr lang="pt-BR" dirty="0" err="1">
                <a:hlinkClick r:id="rId11"/>
              </a:rPr>
              <a:t>Geoespaciais</a:t>
            </a:r>
            <a:r>
              <a:rPr lang="pt-BR" dirty="0">
                <a:hlinkClick r:id="rId11"/>
              </a:rPr>
              <a:t> do Brasil</a:t>
            </a:r>
            <a:endParaRPr lang="pt-BR" dirty="0"/>
          </a:p>
          <a:p>
            <a:pPr lvl="1"/>
            <a:r>
              <a:rPr lang="pt-BR" dirty="0">
                <a:hlinkClick r:id="rId12"/>
              </a:rPr>
              <a:t>Dublin Core</a:t>
            </a:r>
            <a:endParaRPr lang="pt-BR" dirty="0"/>
          </a:p>
          <a:p>
            <a:pPr lvl="1"/>
            <a:r>
              <a:rPr lang="pt-BR" dirty="0">
                <a:hlinkClick r:id="rId13"/>
              </a:rPr>
              <a:t>Padrão de </a:t>
            </a:r>
            <a:r>
              <a:rPr lang="pt-BR" dirty="0" err="1">
                <a:hlinkClick r:id="rId13"/>
              </a:rPr>
              <a:t>Metadados</a:t>
            </a:r>
            <a:r>
              <a:rPr lang="pt-BR" dirty="0">
                <a:hlinkClick r:id="rId13"/>
              </a:rPr>
              <a:t> do Governo brasileiro (E-PMG)</a:t>
            </a:r>
            <a:endParaRPr lang="pt-BR" dirty="0"/>
          </a:p>
          <a:p>
            <a:endParaRPr lang="pt-BR" dirty="0"/>
          </a:p>
        </p:txBody>
      </p:sp>
      <p:pic>
        <p:nvPicPr>
          <p:cNvPr id="7170" name="Picture 2" descr="TDWG 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01041" y="365126"/>
            <a:ext cx="2372322" cy="1284380"/>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3">
            <a:extLst>
              <a:ext uri="{FF2B5EF4-FFF2-40B4-BE49-F238E27FC236}">
                <a16:creationId xmlns:a16="http://schemas.microsoft.com/office/drawing/2014/main" id="{7115BBD4-DDB1-4F79-B84B-0B5B27348189}"/>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t>Padrões</a:t>
            </a:r>
          </a:p>
        </p:txBody>
      </p:sp>
    </p:spTree>
    <p:extLst>
      <p:ext uri="{BB962C8B-B14F-4D97-AF65-F5344CB8AC3E}">
        <p14:creationId xmlns:p14="http://schemas.microsoft.com/office/powerpoint/2010/main" val="509782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C461FAA4-36BC-43E5-8BAF-0A4217418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455" y="247212"/>
            <a:ext cx="4109594" cy="4264090"/>
          </a:xfrm>
          <a:prstGeom prst="rect">
            <a:avLst/>
          </a:prstGeom>
          <a:ln>
            <a:noFill/>
          </a:ln>
          <a:effectLst>
            <a:outerShdw blurRad="292100" dist="139700" dir="2700000" algn="tl" rotWithShape="0">
              <a:srgbClr val="333333">
                <a:alpha val="65000"/>
              </a:srgbClr>
            </a:outerShdw>
          </a:effectLst>
        </p:spPr>
      </p:pic>
      <p:pic>
        <p:nvPicPr>
          <p:cNvPr id="6" name="Imagem 5">
            <a:extLst>
              <a:ext uri="{FF2B5EF4-FFF2-40B4-BE49-F238E27FC236}">
                <a16:creationId xmlns:a16="http://schemas.microsoft.com/office/drawing/2014/main" id="{D4DF5E48-2ED9-4A12-AD3C-55C83C6934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64658" y="892259"/>
            <a:ext cx="3694842" cy="4301412"/>
          </a:xfrm>
          <a:prstGeom prst="rect">
            <a:avLst/>
          </a:prstGeom>
          <a:ln>
            <a:noFill/>
          </a:ln>
          <a:effectLst>
            <a:outerShdw blurRad="292100" dist="139700" dir="2700000" algn="tl" rotWithShape="0">
              <a:srgbClr val="333333">
                <a:alpha val="65000"/>
              </a:srgbClr>
            </a:outerShdw>
          </a:effectLst>
        </p:spPr>
      </p:pic>
      <p:pic>
        <p:nvPicPr>
          <p:cNvPr id="4" name="Imagem 3">
            <a:extLst>
              <a:ext uri="{FF2B5EF4-FFF2-40B4-BE49-F238E27FC236}">
                <a16:creationId xmlns:a16="http://schemas.microsoft.com/office/drawing/2014/main" id="{D681B32C-8239-4638-A456-FE28F8485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132" y="1405257"/>
            <a:ext cx="5816062" cy="3980281"/>
          </a:xfrm>
          <a:prstGeom prst="rect">
            <a:avLst/>
          </a:prstGeom>
          <a:ln>
            <a:noFill/>
          </a:ln>
          <a:effectLst>
            <a:outerShdw blurRad="292100" dist="139700" dir="2700000" algn="tl" rotWithShape="0">
              <a:srgbClr val="333333">
                <a:alpha val="65000"/>
              </a:srgbClr>
            </a:outerShdw>
          </a:effectLst>
        </p:spPr>
      </p:pic>
      <p:pic>
        <p:nvPicPr>
          <p:cNvPr id="2" name="Imagem 1">
            <a:extLst>
              <a:ext uri="{FF2B5EF4-FFF2-40B4-BE49-F238E27FC236}">
                <a16:creationId xmlns:a16="http://schemas.microsoft.com/office/drawing/2014/main" id="{6E6FE63C-072D-4AD3-B248-580F2765F8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9859" y="2359182"/>
            <a:ext cx="6765447" cy="3347487"/>
          </a:xfrm>
          <a:prstGeom prst="rect">
            <a:avLst/>
          </a:prstGeom>
          <a:ln>
            <a:noFill/>
          </a:ln>
          <a:effectLst>
            <a:outerShdw blurRad="292100" dist="139700" dir="2700000" algn="tl" rotWithShape="0">
              <a:srgbClr val="333333">
                <a:alpha val="65000"/>
              </a:srgbClr>
            </a:outerShdw>
          </a:effectLst>
        </p:spPr>
      </p:pic>
      <p:pic>
        <p:nvPicPr>
          <p:cNvPr id="3" name="Imagem 2">
            <a:extLst>
              <a:ext uri="{FF2B5EF4-FFF2-40B4-BE49-F238E27FC236}">
                <a16:creationId xmlns:a16="http://schemas.microsoft.com/office/drawing/2014/main" id="{19D837E3-37A0-461F-82EF-F8DF6E190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8161" y="2991675"/>
            <a:ext cx="6696269" cy="3721623"/>
          </a:xfrm>
          <a:prstGeom prst="rect">
            <a:avLst/>
          </a:prstGeom>
          <a:ln>
            <a:noFill/>
          </a:ln>
          <a:effectLst>
            <a:outerShdw blurRad="292100" dist="139700" dir="2700000" algn="tl" rotWithShape="0">
              <a:srgbClr val="333333">
                <a:alpha val="65000"/>
              </a:srgbClr>
            </a:outerShdw>
          </a:effectLst>
        </p:spPr>
      </p:pic>
      <p:sp>
        <p:nvSpPr>
          <p:cNvPr id="7" name="Título 3">
            <a:extLst>
              <a:ext uri="{FF2B5EF4-FFF2-40B4-BE49-F238E27FC236}">
                <a16:creationId xmlns:a16="http://schemas.microsoft.com/office/drawing/2014/main" id="{407650C1-B43F-43E1-8D54-163E955917CD}"/>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dirty="0"/>
              <a:t>Ferramentas</a:t>
            </a:r>
          </a:p>
        </p:txBody>
      </p:sp>
    </p:spTree>
    <p:extLst>
      <p:ext uri="{BB962C8B-B14F-4D97-AF65-F5344CB8AC3E}">
        <p14:creationId xmlns:p14="http://schemas.microsoft.com/office/powerpoint/2010/main" val="312628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3990CCF-94B2-493D-9D73-AC73D510DC0A}"/>
              </a:ext>
            </a:extLst>
          </p:cNvPr>
          <p:cNvSpPr>
            <a:spLocks noGrp="1"/>
          </p:cNvSpPr>
          <p:nvPr>
            <p:ph type="title"/>
          </p:nvPr>
        </p:nvSpPr>
        <p:spPr/>
        <p:txBody>
          <a:bodyPr/>
          <a:lstStyle/>
          <a:p>
            <a:r>
              <a:rPr lang="pt-BR" dirty="0"/>
              <a:t>O que falta?</a:t>
            </a:r>
          </a:p>
        </p:txBody>
      </p:sp>
      <p:sp>
        <p:nvSpPr>
          <p:cNvPr id="5" name="Espaço Reservado para Conteúdo 4">
            <a:extLst>
              <a:ext uri="{FF2B5EF4-FFF2-40B4-BE49-F238E27FC236}">
                <a16:creationId xmlns:a16="http://schemas.microsoft.com/office/drawing/2014/main" id="{61579B4C-83C8-4486-96C2-3F554EC43C4C}"/>
              </a:ext>
            </a:extLst>
          </p:cNvPr>
          <p:cNvSpPr>
            <a:spLocks noGrp="1"/>
          </p:cNvSpPr>
          <p:nvPr>
            <p:ph idx="1"/>
          </p:nvPr>
        </p:nvSpPr>
        <p:spPr/>
        <p:txBody>
          <a:bodyPr>
            <a:normAutofit fontScale="92500"/>
          </a:bodyPr>
          <a:lstStyle/>
          <a:p>
            <a:r>
              <a:rPr lang="pt-BR" sz="3600" dirty="0"/>
              <a:t>Políticas: Gestão de Dados de Pesquisa</a:t>
            </a:r>
          </a:p>
          <a:p>
            <a:r>
              <a:rPr lang="pt-BR" sz="3600" dirty="0"/>
              <a:t>Evolução dos padrões</a:t>
            </a:r>
          </a:p>
          <a:p>
            <a:r>
              <a:rPr lang="pt-BR" sz="3600" dirty="0" err="1"/>
              <a:t>Georeferenciamento</a:t>
            </a:r>
            <a:r>
              <a:rPr lang="pt-BR" sz="3600" dirty="0"/>
              <a:t> do “passivo”</a:t>
            </a:r>
          </a:p>
          <a:p>
            <a:r>
              <a:rPr lang="pt-BR" sz="3600" dirty="0"/>
              <a:t>Ambiente computacional de alto desempenho na “nuvem”</a:t>
            </a:r>
          </a:p>
          <a:p>
            <a:r>
              <a:rPr lang="pt-BR" sz="3600" dirty="0"/>
              <a:t>Indexação de recursos de informação sobre biodiversidade</a:t>
            </a:r>
          </a:p>
          <a:p>
            <a:r>
              <a:rPr lang="pt-BR" sz="3600" dirty="0"/>
              <a:t>Entrega eficiente da informação</a:t>
            </a:r>
          </a:p>
          <a:p>
            <a:r>
              <a:rPr lang="pt-BR" sz="3600" dirty="0"/>
              <a:t>...</a:t>
            </a:r>
          </a:p>
        </p:txBody>
      </p:sp>
    </p:spTree>
    <p:extLst>
      <p:ext uri="{BB962C8B-B14F-4D97-AF65-F5344CB8AC3E}">
        <p14:creationId xmlns:p14="http://schemas.microsoft.com/office/powerpoint/2010/main" val="179695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TotalTime>
  <Words>638</Words>
  <Application>Microsoft Office PowerPoint</Application>
  <PresentationFormat>Widescreen</PresentationFormat>
  <Paragraphs>148</Paragraphs>
  <Slides>35</Slides>
  <Notes>1</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35</vt:i4>
      </vt:variant>
    </vt:vector>
  </HeadingPairs>
  <TitlesOfParts>
    <vt:vector size="40" baseType="lpstr">
      <vt:lpstr>Arial</vt:lpstr>
      <vt:lpstr>Calibri</vt:lpstr>
      <vt:lpstr>Calibri Light</vt:lpstr>
      <vt:lpstr>Wingdings</vt:lpstr>
      <vt:lpstr>Tema do Office</vt:lpstr>
      <vt:lpstr>IX SEMINÁRIO DE PESQUISA DO ICMBIO E IX ENCONTRO DE INICIAÇÃO CIENTÍFICA</vt:lpstr>
      <vt:lpstr>IX SEMINÁRIO DE PESQUISA DO ICMBIO E IX ENCONTRO DE INICIAÇÃO CIENTÍFICA</vt:lpstr>
      <vt:lpstr>Cenário atual</vt:lpstr>
      <vt:lpstr>Apresentação do PowerPoint</vt:lpstr>
      <vt:lpstr>Apresentação do PowerPoint</vt:lpstr>
      <vt:lpstr>Apresentação do PowerPoint</vt:lpstr>
      <vt:lpstr>Apresentação do PowerPoint</vt:lpstr>
      <vt:lpstr>Apresentação do PowerPoint</vt:lpstr>
      <vt:lpstr>O que falta?</vt:lpstr>
      <vt:lpstr>Apresentação do PowerPoint</vt:lpstr>
      <vt:lpstr>Apresentação do PowerPoint</vt:lpstr>
      <vt:lpstr>Georeferenciamento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Conclusões e Discussão</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Conservação de Plantas no Brasil</dc:title>
  <dc:creator>Eduardo Dalcin</dc:creator>
  <cp:lastModifiedBy>Eduardo Dalcin</cp:lastModifiedBy>
  <cp:revision>76</cp:revision>
  <dcterms:created xsi:type="dcterms:W3CDTF">2017-08-11T10:36:18Z</dcterms:created>
  <dcterms:modified xsi:type="dcterms:W3CDTF">2017-09-15T10:47:44Z</dcterms:modified>
</cp:coreProperties>
</file>