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341" r:id="rId3"/>
    <p:sldId id="294" r:id="rId4"/>
    <p:sldId id="327" r:id="rId5"/>
    <p:sldId id="318" r:id="rId6"/>
    <p:sldId id="295" r:id="rId7"/>
    <p:sldId id="329" r:id="rId8"/>
    <p:sldId id="298" r:id="rId9"/>
    <p:sldId id="299" r:id="rId10"/>
    <p:sldId id="330" r:id="rId11"/>
    <p:sldId id="342" r:id="rId12"/>
    <p:sldId id="301" r:id="rId13"/>
    <p:sldId id="302" r:id="rId14"/>
    <p:sldId id="332" r:id="rId15"/>
    <p:sldId id="343" r:id="rId16"/>
    <p:sldId id="305" r:id="rId17"/>
    <p:sldId id="303" r:id="rId18"/>
    <p:sldId id="304" r:id="rId19"/>
    <p:sldId id="306" r:id="rId20"/>
    <p:sldId id="309" r:id="rId21"/>
    <p:sldId id="336" r:id="rId22"/>
    <p:sldId id="307" r:id="rId23"/>
    <p:sldId id="340" r:id="rId24"/>
    <p:sldId id="308" r:id="rId25"/>
    <p:sldId id="344" r:id="rId26"/>
    <p:sldId id="310" r:id="rId27"/>
    <p:sldId id="311" r:id="rId28"/>
    <p:sldId id="322" r:id="rId29"/>
    <p:sldId id="323" r:id="rId30"/>
    <p:sldId id="334" r:id="rId31"/>
    <p:sldId id="337" r:id="rId32"/>
    <p:sldId id="338" r:id="rId33"/>
    <p:sldId id="339" r:id="rId34"/>
    <p:sldId id="328" r:id="rId35"/>
    <p:sldId id="319" r:id="rId36"/>
    <p:sldId id="325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DFF"/>
    <a:srgbClr val="E8FAFE"/>
    <a:srgbClr val="C1FFFF"/>
    <a:srgbClr val="D2F7FE"/>
    <a:srgbClr val="1AD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0559" autoAdjust="0"/>
  </p:normalViewPr>
  <p:slideViewPr>
    <p:cSldViewPr>
      <p:cViewPr>
        <p:scale>
          <a:sx n="50" d="100"/>
          <a:sy n="50" d="100"/>
        </p:scale>
        <p:origin x="-106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683DD-870B-495C-9110-81730A82DF3E}" type="datetimeFigureOut">
              <a:rPr lang="pt-BR" smtClean="0"/>
              <a:pPr/>
              <a:t>06/08/2019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C778-D5C4-4A40-8FD9-FED9EDD577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19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Mesmo do anterior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Mesmo do anterior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é melhor “Busca” Simples?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778-D5C4-4A40-8FD9-FED9EDD577D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69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934D-96ED-4648-AC17-A0C2DCDCB307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70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4C3D-51B6-4CE8-B213-180FBA160754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00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1E90-3DD5-403D-B388-39115D705205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61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74DA-F63A-4192-8F5D-A078A4CD553B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51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FAD3-A585-4DC9-BD53-AF5BECBA455D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4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C0D3E-EA23-4F90-90FC-39178B67A664}" type="datetime1">
              <a:rPr lang="pt-BR" smtClean="0"/>
              <a:t>06/08/2019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304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E95F-B045-41B8-A7D1-35964F3BA3BE}" type="datetime1">
              <a:rPr lang="pt-BR" smtClean="0"/>
              <a:t>06/08/2019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335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EACC-DBF4-4DFD-9038-AFDAA9358048}" type="datetime1">
              <a:rPr lang="pt-BR" smtClean="0"/>
              <a:t>06/08/2019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464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75AA-1A40-4DA7-A5E1-C8BE15D2FFC8}" type="datetime1">
              <a:rPr lang="pt-BR" smtClean="0"/>
              <a:t>06/08/2019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48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3C1C-6A6D-4C5E-B8C5-EC2B245849AC}" type="datetime1">
              <a:rPr lang="pt-BR" smtClean="0"/>
              <a:t>06/08/2019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6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EA81-40C6-4FB7-9B3A-A1F354CCDCA8}" type="datetime1">
              <a:rPr lang="pt-BR" smtClean="0"/>
              <a:t>06/08/2019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63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D0582-AA78-43EF-AB5E-AA2F90C1A452}" type="datetime1">
              <a:rPr lang="pt-BR" smtClean="0"/>
              <a:t>06/08/2019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80CD4-6305-43CE-B116-DFDCC5EE8C3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12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slide" Target="slide22.xml"/><Relationship Id="rId26" Type="http://schemas.openxmlformats.org/officeDocument/2006/relationships/slide" Target="slide34.xml"/><Relationship Id="rId3" Type="http://schemas.openxmlformats.org/officeDocument/2006/relationships/image" Target="../media/image1.png"/><Relationship Id="rId21" Type="http://schemas.openxmlformats.org/officeDocument/2006/relationships/slide" Target="slide27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21.xml"/><Relationship Id="rId25" Type="http://schemas.openxmlformats.org/officeDocument/2006/relationships/slide" Target="slide32.xml"/><Relationship Id="rId2" Type="http://schemas.openxmlformats.org/officeDocument/2006/relationships/notesSlide" Target="../notesSlides/notesSlide3.xml"/><Relationship Id="rId16" Type="http://schemas.openxmlformats.org/officeDocument/2006/relationships/slide" Target="slide19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30.xml"/><Relationship Id="rId5" Type="http://schemas.openxmlformats.org/officeDocument/2006/relationships/slide" Target="slide4.xml"/><Relationship Id="rId15" Type="http://schemas.openxmlformats.org/officeDocument/2006/relationships/slide" Target="slide18.xml"/><Relationship Id="rId23" Type="http://schemas.openxmlformats.org/officeDocument/2006/relationships/slide" Target="slide29.xml"/><Relationship Id="rId10" Type="http://schemas.openxmlformats.org/officeDocument/2006/relationships/slide" Target="slide9.xml"/><Relationship Id="rId19" Type="http://schemas.openxmlformats.org/officeDocument/2006/relationships/slide" Target="slide24.xml"/><Relationship Id="rId4" Type="http://schemas.openxmlformats.org/officeDocument/2006/relationships/slide" Target="slide5.xml"/><Relationship Id="rId9" Type="http://schemas.openxmlformats.org/officeDocument/2006/relationships/slide" Target="slide8.xml"/><Relationship Id="rId14" Type="http://schemas.openxmlformats.org/officeDocument/2006/relationships/slide" Target="slide17.xml"/><Relationship Id="rId22" Type="http://schemas.openxmlformats.org/officeDocument/2006/relationships/slide" Target="slide28.xml"/><Relationship Id="rId27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herbariovirtualreflora.jbrj.gov.b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8032" y="1628800"/>
            <a:ext cx="7772400" cy="2466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/>
              <a:t>Manual do Usuário </a:t>
            </a:r>
            <a:br>
              <a:rPr lang="pt-BR" b="1" dirty="0" smtClean="0"/>
            </a:br>
            <a:r>
              <a:rPr lang="pt-BR" b="1" dirty="0" smtClean="0"/>
              <a:t>Herbário Virtual Reflora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3600400" cy="1358392"/>
          </a:xfrm>
          <a:prstGeom prst="rect">
            <a:avLst/>
          </a:prstGeom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707904" y="6154960"/>
            <a:ext cx="1728192" cy="370384"/>
          </a:xfrm>
        </p:spPr>
        <p:txBody>
          <a:bodyPr>
            <a:normAutofit/>
          </a:bodyPr>
          <a:lstStyle/>
          <a:p>
            <a:r>
              <a:rPr lang="pt-BR" sz="1800" b="1" dirty="0" smtClean="0">
                <a:solidFill>
                  <a:schemeClr val="tx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8038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79512" y="404664"/>
            <a:ext cx="8697818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3.3 – Busca Avançada – </a:t>
            </a:r>
            <a:r>
              <a:rPr lang="pt-BR" sz="1800" dirty="0" smtClean="0">
                <a:solidFill>
                  <a:schemeClr val="tx1"/>
                </a:solidFill>
              </a:rPr>
              <a:t>neste formulário a busca pode ser feita utilizando </a:t>
            </a:r>
            <a:r>
              <a:rPr lang="pt-BR" sz="1800" dirty="0">
                <a:solidFill>
                  <a:schemeClr val="tx1"/>
                </a:solidFill>
              </a:rPr>
              <a:t>diversos filtros </a:t>
            </a:r>
            <a:r>
              <a:rPr lang="pt-BR" sz="1800" dirty="0" smtClean="0">
                <a:solidFill>
                  <a:schemeClr val="tx1"/>
                </a:solidFill>
              </a:rPr>
              <a:t>e/ou marcando um polígono no mapa.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73828" y="1268760"/>
            <a:ext cx="8618652" cy="5270828"/>
            <a:chOff x="273828" y="1268760"/>
            <a:chExt cx="8618652" cy="5270828"/>
          </a:xfrm>
        </p:grpSpPr>
        <p:grpSp>
          <p:nvGrpSpPr>
            <p:cNvPr id="3" name="Grupo 2"/>
            <p:cNvGrpSpPr/>
            <p:nvPr/>
          </p:nvGrpSpPr>
          <p:grpSpPr>
            <a:xfrm>
              <a:off x="273828" y="1268760"/>
              <a:ext cx="8618652" cy="5270828"/>
              <a:chOff x="273828" y="1484784"/>
              <a:chExt cx="8618652" cy="5270828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3" t="6826" r="9508" b="3447"/>
              <a:stretch/>
            </p:blipFill>
            <p:spPr bwMode="auto">
              <a:xfrm>
                <a:off x="273828" y="1484784"/>
                <a:ext cx="8618652" cy="5270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6516216" y="1700808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0" name="Retângulo 9"/>
            <p:cNvSpPr/>
            <p:nvPr/>
          </p:nvSpPr>
          <p:spPr>
            <a:xfrm>
              <a:off x="8316416" y="1287612"/>
              <a:ext cx="370384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195736" y="1287612"/>
              <a:ext cx="432048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974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79512" y="404664"/>
            <a:ext cx="869781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3.4 – Busca no </a:t>
            </a:r>
            <a:r>
              <a:rPr lang="pt-BR" sz="1800" b="1" dirty="0" smtClean="0">
                <a:solidFill>
                  <a:schemeClr val="tx1"/>
                </a:solidFill>
              </a:rPr>
              <a:t>Mapa – </a:t>
            </a:r>
            <a:r>
              <a:rPr lang="pt-BR" sz="1800" dirty="0" smtClean="0">
                <a:solidFill>
                  <a:schemeClr val="tx1"/>
                </a:solidFill>
              </a:rPr>
              <a:t>para abrir ou fechar a busca por polígono no mapa clique sobre o botão “Ativar/Desativar Mapa” na parte inferior da ficha de busca avançada.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73828" y="1268760"/>
            <a:ext cx="8618652" cy="5270828"/>
            <a:chOff x="273828" y="1268760"/>
            <a:chExt cx="8618652" cy="5270828"/>
          </a:xfrm>
        </p:grpSpPr>
        <p:grpSp>
          <p:nvGrpSpPr>
            <p:cNvPr id="3" name="Grupo 2"/>
            <p:cNvGrpSpPr/>
            <p:nvPr/>
          </p:nvGrpSpPr>
          <p:grpSpPr>
            <a:xfrm>
              <a:off x="273828" y="1268760"/>
              <a:ext cx="8618652" cy="5270828"/>
              <a:chOff x="273828" y="1484784"/>
              <a:chExt cx="8618652" cy="5270828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3" t="6826" r="9508" b="3447"/>
              <a:stretch/>
            </p:blipFill>
            <p:spPr bwMode="auto">
              <a:xfrm>
                <a:off x="273828" y="1484784"/>
                <a:ext cx="8618652" cy="5270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6516216" y="1700808"/>
                <a:ext cx="504056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34" name="Conector de seta reta 33"/>
            <p:cNvCxnSpPr>
              <a:stCxn id="19" idx="1"/>
              <a:endCxn id="7" idx="3"/>
            </p:cNvCxnSpPr>
            <p:nvPr/>
          </p:nvCxnSpPr>
          <p:spPr>
            <a:xfrm flipH="1">
              <a:off x="1072603" y="5992203"/>
              <a:ext cx="1756743" cy="99698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/>
            <p:cNvSpPr txBox="1"/>
            <p:nvPr/>
          </p:nvSpPr>
          <p:spPr>
            <a:xfrm>
              <a:off x="2829346" y="5530538"/>
              <a:ext cx="2289691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Ativa ou desativa busca por polígonos no mapa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366961" y="5983889"/>
              <a:ext cx="705642" cy="216024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316416" y="1287612"/>
              <a:ext cx="370384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195736" y="1287612"/>
              <a:ext cx="432048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01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Espaço Reservado para Conteúdo 2"/>
          <p:cNvSpPr txBox="1">
            <a:spLocks/>
          </p:cNvSpPr>
          <p:nvPr/>
        </p:nvSpPr>
        <p:spPr>
          <a:xfrm>
            <a:off x="194662" y="404664"/>
            <a:ext cx="8697818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3.4 – Busca no Mapa – </a:t>
            </a:r>
            <a:r>
              <a:rPr lang="pt-BR" sz="1800" dirty="0" smtClean="0">
                <a:solidFill>
                  <a:schemeClr val="tx1"/>
                </a:solidFill>
              </a:rPr>
              <a:t>para </a:t>
            </a:r>
            <a:r>
              <a:rPr lang="pt-BR" sz="1800" dirty="0">
                <a:solidFill>
                  <a:schemeClr val="tx1"/>
                </a:solidFill>
              </a:rPr>
              <a:t>delimitar a área a ser selecionada, clique nos pontos que irão compor o perímetro do polígono. Ao terminar, faça um "duplo clique" no último ponto selecionado</a:t>
            </a:r>
            <a:r>
              <a:rPr lang="pt-BR" sz="1800" dirty="0" smtClean="0">
                <a:solidFill>
                  <a:schemeClr val="tx1"/>
                </a:solidFill>
              </a:rPr>
              <a:t>. É possível selecionar mais de um polígono para uma mesma consulta.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14509" r="9748" b="21859"/>
          <a:stretch/>
        </p:blipFill>
        <p:spPr bwMode="auto">
          <a:xfrm>
            <a:off x="28575" y="1772816"/>
            <a:ext cx="9067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0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79512" y="332656"/>
            <a:ext cx="871296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3.5 </a:t>
            </a:r>
            <a:r>
              <a:rPr lang="pt-BR" sz="1800" b="1" dirty="0" smtClean="0">
                <a:solidFill>
                  <a:schemeClr val="tx1"/>
                </a:solidFill>
              </a:rPr>
              <a:t>– Resultado da busca – n</a:t>
            </a:r>
            <a:r>
              <a:rPr lang="pt-BR" sz="1800" dirty="0" smtClean="0">
                <a:solidFill>
                  <a:schemeClr val="tx1"/>
                </a:solidFill>
              </a:rPr>
              <a:t>a parte superior são exibidos os parâmetros utilizados na busca e o resumo dos resultados em números.</a:t>
            </a:r>
            <a:endParaRPr lang="pt-BR" sz="1800" b="1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4928" y="1486525"/>
            <a:ext cx="8951101" cy="4988239"/>
            <a:chOff x="84928" y="1486525"/>
            <a:chExt cx="8951101" cy="4988239"/>
          </a:xfrm>
        </p:grpSpPr>
        <p:grpSp>
          <p:nvGrpSpPr>
            <p:cNvPr id="2" name="Grupo 1"/>
            <p:cNvGrpSpPr/>
            <p:nvPr/>
          </p:nvGrpSpPr>
          <p:grpSpPr>
            <a:xfrm>
              <a:off x="84928" y="1486525"/>
              <a:ext cx="8951101" cy="4988239"/>
              <a:chOff x="84928" y="1715323"/>
              <a:chExt cx="8951101" cy="4988239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0" t="18557" r="9211" b="3959"/>
              <a:stretch/>
            </p:blipFill>
            <p:spPr bwMode="auto">
              <a:xfrm>
                <a:off x="84928" y="1988840"/>
                <a:ext cx="8951101" cy="4714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CaixaDeTexto 33"/>
              <p:cNvSpPr txBox="1"/>
              <p:nvPr/>
            </p:nvSpPr>
            <p:spPr>
              <a:xfrm>
                <a:off x="2987824" y="1715323"/>
                <a:ext cx="2729021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</a:t>
                </a:r>
                <a:r>
                  <a:rPr lang="pt-BR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iltros usados na busca e resumo do resultado</a:t>
                </a:r>
                <a:endParaRPr lang="pt-BR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6" name="Retângulo 35"/>
              <p:cNvSpPr/>
              <p:nvPr/>
            </p:nvSpPr>
            <p:spPr>
              <a:xfrm>
                <a:off x="323527" y="2708920"/>
                <a:ext cx="8424937" cy="504056"/>
              </a:xfrm>
              <a:prstGeom prst="rect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37" name="Conector de seta reta 36"/>
              <p:cNvCxnSpPr>
                <a:stCxn id="34" idx="2"/>
                <a:endCxn id="36" idx="0"/>
              </p:cNvCxnSpPr>
              <p:nvPr/>
            </p:nvCxnSpPr>
            <p:spPr>
              <a:xfrm>
                <a:off x="4352335" y="2361654"/>
                <a:ext cx="183661" cy="347266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tângulo 2"/>
            <p:cNvSpPr/>
            <p:nvPr/>
          </p:nvSpPr>
          <p:spPr>
            <a:xfrm>
              <a:off x="1306199" y="2097222"/>
              <a:ext cx="720080" cy="300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920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048672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8249" r="9211" b="3959"/>
          <a:stretch/>
        </p:blipFill>
        <p:spPr bwMode="auto">
          <a:xfrm>
            <a:off x="84928" y="1575870"/>
            <a:ext cx="8951101" cy="47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tângulo de cantos arredondados 52"/>
          <p:cNvSpPr/>
          <p:nvPr/>
        </p:nvSpPr>
        <p:spPr>
          <a:xfrm>
            <a:off x="8100392" y="5003145"/>
            <a:ext cx="288032" cy="8399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948695" y="5187447"/>
            <a:ext cx="250362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Clique sobre a lupa para abrir a ficha do espécime (ver 4)</a:t>
            </a:r>
          </a:p>
        </p:txBody>
      </p:sp>
      <p:cxnSp>
        <p:nvCxnSpPr>
          <p:cNvPr id="55" name="Conector de seta reta 54"/>
          <p:cNvCxnSpPr>
            <a:stCxn id="54" idx="3"/>
            <a:endCxn id="53" idx="1"/>
          </p:cNvCxnSpPr>
          <p:nvPr/>
        </p:nvCxnSpPr>
        <p:spPr>
          <a:xfrm flipV="1">
            <a:off x="7452320" y="5423108"/>
            <a:ext cx="648072" cy="22600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/>
          <p:cNvSpPr/>
          <p:nvPr/>
        </p:nvSpPr>
        <p:spPr>
          <a:xfrm>
            <a:off x="8506152" y="1954638"/>
            <a:ext cx="432048" cy="2880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6654933" y="2782093"/>
            <a:ext cx="228969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Indicação de que o espécime é um tipo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nomenclatural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0" name="Conector de seta reta 39"/>
          <p:cNvCxnSpPr/>
          <p:nvPr/>
        </p:nvCxnSpPr>
        <p:spPr>
          <a:xfrm flipV="1">
            <a:off x="8748464" y="2242671"/>
            <a:ext cx="0" cy="53942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>
            <a:stCxn id="39" idx="2"/>
          </p:cNvCxnSpPr>
          <p:nvPr/>
        </p:nvCxnSpPr>
        <p:spPr>
          <a:xfrm flipH="1">
            <a:off x="7288440" y="3705423"/>
            <a:ext cx="511339" cy="105752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2009075" y="4610629"/>
            <a:ext cx="228969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Clique sobre a imagem para abrir o visualizador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3" name="Conector de seta reta 42"/>
          <p:cNvCxnSpPr>
            <a:stCxn id="42" idx="1"/>
          </p:cNvCxnSpPr>
          <p:nvPr/>
        </p:nvCxnSpPr>
        <p:spPr>
          <a:xfrm flipH="1">
            <a:off x="899592" y="5072294"/>
            <a:ext cx="1109483" cy="82425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1313860" y="1927632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>
          <a:xfrm>
            <a:off x="194662" y="241570"/>
            <a:ext cx="8697818" cy="124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3.5 – Resultado da Busca - </a:t>
            </a:r>
            <a:r>
              <a:rPr lang="pt-BR" sz="1800" dirty="0" smtClean="0">
                <a:solidFill>
                  <a:schemeClr val="tx1"/>
                </a:solidFill>
              </a:rPr>
              <a:t>os </a:t>
            </a:r>
            <a:r>
              <a:rPr lang="pt-BR" sz="1800" dirty="0">
                <a:solidFill>
                  <a:schemeClr val="tx1"/>
                </a:solidFill>
              </a:rPr>
              <a:t>espécimes </a:t>
            </a:r>
            <a:r>
              <a:rPr lang="pt-BR" sz="1800" dirty="0" smtClean="0">
                <a:solidFill>
                  <a:schemeClr val="tx1"/>
                </a:solidFill>
              </a:rPr>
              <a:t>são exibidos em lista, por </a:t>
            </a:r>
            <a:r>
              <a:rPr lang="pt-BR" sz="1800" dirty="0">
                <a:solidFill>
                  <a:schemeClr val="tx1"/>
                </a:solidFill>
              </a:rPr>
              <a:t>ordem alfabética de família, em seguida gênero e depois espécie. A partir desta lista é possível abrir as imagens no visualizador e abrir a ficha do </a:t>
            </a:r>
            <a:r>
              <a:rPr lang="pt-BR" sz="1800" dirty="0" smtClean="0">
                <a:solidFill>
                  <a:schemeClr val="tx1"/>
                </a:solidFill>
              </a:rPr>
              <a:t>espécime para consulta e edição. Registros marcados em vermelho são tipos </a:t>
            </a:r>
            <a:r>
              <a:rPr lang="pt-BR" sz="1800" dirty="0" err="1" smtClean="0">
                <a:solidFill>
                  <a:schemeClr val="tx1"/>
                </a:solidFill>
              </a:rPr>
              <a:t>nomenclaturais</a:t>
            </a:r>
            <a:r>
              <a:rPr lang="pt-BR" sz="1800" dirty="0" smtClean="0">
                <a:solidFill>
                  <a:schemeClr val="tx1"/>
                </a:solidFill>
              </a:rPr>
              <a:t>.</a:t>
            </a:r>
            <a:endParaRPr lang="pt-BR" sz="1800" b="1" dirty="0">
              <a:solidFill>
                <a:schemeClr val="tx1"/>
              </a:solidFill>
            </a:endParaRPr>
          </a:p>
          <a:p>
            <a:pPr algn="just"/>
            <a:endParaRPr lang="pt-BR" sz="1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048672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8611" r="9211" b="3959"/>
          <a:stretch/>
        </p:blipFill>
        <p:spPr bwMode="auto">
          <a:xfrm>
            <a:off x="84928" y="1712162"/>
            <a:ext cx="8951101" cy="47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Conector de seta reta 33"/>
          <p:cNvCxnSpPr/>
          <p:nvPr/>
        </p:nvCxnSpPr>
        <p:spPr>
          <a:xfrm flipV="1">
            <a:off x="6903073" y="1983571"/>
            <a:ext cx="116231" cy="60697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de cantos arredondados 36"/>
          <p:cNvSpPr/>
          <p:nvPr/>
        </p:nvSpPr>
        <p:spPr>
          <a:xfrm>
            <a:off x="6383436" y="1700808"/>
            <a:ext cx="2537619" cy="29980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301160" y="2043072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5148064" y="2590542"/>
            <a:ext cx="3510019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Botões para realizar nova consulta, atualizar os resultados após a edição de informações de algum espécime ou copiar link do resultado da busca</a:t>
            </a: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179512" y="260648"/>
            <a:ext cx="8712968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3.5 – Resultado da </a:t>
            </a:r>
            <a:r>
              <a:rPr lang="pt-BR" sz="1800" b="1" dirty="0" smtClean="0">
                <a:solidFill>
                  <a:schemeClr val="tx1"/>
                </a:solidFill>
              </a:rPr>
              <a:t>Busca – </a:t>
            </a:r>
            <a:r>
              <a:rPr lang="pt-BR" sz="1800" dirty="0" smtClean="0">
                <a:solidFill>
                  <a:schemeClr val="tx1"/>
                </a:solidFill>
              </a:rPr>
              <a:t>no canto superior direito da ficha de resultados da busca constam os botões de “Atualização dos Resultados” após alguma modificação feita pelo usuário, para realizar “Nova Consulta” e para “Copiar o link” do resultado para compartilhamento.</a:t>
            </a:r>
            <a:endParaRPr lang="pt-B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8755" r="10104" b="10333"/>
          <a:stretch/>
        </p:blipFill>
        <p:spPr bwMode="auto">
          <a:xfrm>
            <a:off x="9525" y="1916832"/>
            <a:ext cx="9111828" cy="443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209992" y="260648"/>
            <a:ext cx="8712968" cy="183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3.6 </a:t>
            </a:r>
            <a:r>
              <a:rPr lang="pt-BR" sz="1800" b="1" dirty="0">
                <a:solidFill>
                  <a:schemeClr val="tx1"/>
                </a:solidFill>
              </a:rPr>
              <a:t>– Resultado da Busca no Mapa </a:t>
            </a:r>
            <a:r>
              <a:rPr lang="pt-BR" sz="1800" b="1" dirty="0" smtClean="0">
                <a:solidFill>
                  <a:schemeClr val="tx1"/>
                </a:solidFill>
              </a:rPr>
              <a:t>– </a:t>
            </a:r>
            <a:r>
              <a:rPr lang="pt-BR" sz="1800" dirty="0" smtClean="0">
                <a:solidFill>
                  <a:schemeClr val="tx1"/>
                </a:solidFill>
              </a:rPr>
              <a:t>exibe os registros encontrados na busca distribuídos no mapa. Os pontos </a:t>
            </a:r>
            <a:r>
              <a:rPr lang="pt-BR" sz="1800" dirty="0">
                <a:solidFill>
                  <a:schemeClr val="tx1"/>
                </a:solidFill>
              </a:rPr>
              <a:t>verdes indicam registros </a:t>
            </a:r>
            <a:r>
              <a:rPr lang="pt-BR" sz="1800" dirty="0" err="1">
                <a:solidFill>
                  <a:schemeClr val="tx1"/>
                </a:solidFill>
              </a:rPr>
              <a:t>georreferenciados</a:t>
            </a:r>
            <a:r>
              <a:rPr lang="pt-BR" sz="1800" dirty="0">
                <a:solidFill>
                  <a:schemeClr val="tx1"/>
                </a:solidFill>
              </a:rPr>
              <a:t> e </a:t>
            </a:r>
            <a:r>
              <a:rPr lang="pt-BR" sz="1800" dirty="0" smtClean="0">
                <a:solidFill>
                  <a:schemeClr val="tx1"/>
                </a:solidFill>
              </a:rPr>
              <a:t>os vermelhos </a:t>
            </a:r>
            <a:r>
              <a:rPr lang="pt-BR" sz="1800" dirty="0">
                <a:solidFill>
                  <a:schemeClr val="tx1"/>
                </a:solidFill>
              </a:rPr>
              <a:t>indicam coordenadas inferidas a partir do </a:t>
            </a:r>
            <a:r>
              <a:rPr lang="pt-BR" sz="1800" dirty="0" smtClean="0">
                <a:solidFill>
                  <a:schemeClr val="tx1"/>
                </a:solidFill>
              </a:rPr>
              <a:t>centroide </a:t>
            </a:r>
            <a:r>
              <a:rPr lang="pt-BR" sz="1800" dirty="0">
                <a:solidFill>
                  <a:schemeClr val="tx1"/>
                </a:solidFill>
              </a:rPr>
              <a:t>do município, quando houver esta </a:t>
            </a:r>
            <a:r>
              <a:rPr lang="pt-BR" sz="1800" dirty="0" smtClean="0">
                <a:solidFill>
                  <a:schemeClr val="tx1"/>
                </a:solidFill>
              </a:rPr>
              <a:t>informação. Ao clicar nos pontos do mapa o sistema redirecionará para a ficha do espécime. É possível exportar o resultado no formato KML.</a:t>
            </a:r>
            <a:endParaRPr lang="pt-BR" sz="1800" dirty="0">
              <a:solidFill>
                <a:schemeClr val="tx1"/>
              </a:solidFill>
            </a:endParaRPr>
          </a:p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053133" y="5120024"/>
            <a:ext cx="2340969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Ao colocar o cursor sobre um ponto o sistema exibirá informações do espécime</a:t>
            </a:r>
          </a:p>
        </p:txBody>
      </p:sp>
      <p:cxnSp>
        <p:nvCxnSpPr>
          <p:cNvPr id="26" name="Conector de seta reta 25"/>
          <p:cNvCxnSpPr>
            <a:stCxn id="25" idx="0"/>
          </p:cNvCxnSpPr>
          <p:nvPr/>
        </p:nvCxnSpPr>
        <p:spPr>
          <a:xfrm flipV="1">
            <a:off x="2223618" y="4471952"/>
            <a:ext cx="0" cy="648072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de cantos arredondados 13"/>
          <p:cNvSpPr/>
          <p:nvPr/>
        </p:nvSpPr>
        <p:spPr>
          <a:xfrm>
            <a:off x="1175717" y="3202072"/>
            <a:ext cx="720080" cy="28803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4501244" y="2708353"/>
            <a:ext cx="256456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Exporta os pontos em formato KML</a:t>
            </a:r>
          </a:p>
        </p:txBody>
      </p:sp>
      <p:cxnSp>
        <p:nvCxnSpPr>
          <p:cNvPr id="34" name="Conector de seta reta 33"/>
          <p:cNvCxnSpPr>
            <a:endCxn id="14" idx="3"/>
          </p:cNvCxnSpPr>
          <p:nvPr/>
        </p:nvCxnSpPr>
        <p:spPr>
          <a:xfrm flipH="1">
            <a:off x="1895797" y="3046758"/>
            <a:ext cx="2635927" cy="2993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1275760" y="2258374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7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8431" r="9211" b="3959"/>
          <a:stretch/>
        </p:blipFill>
        <p:spPr bwMode="auto">
          <a:xfrm>
            <a:off x="84928" y="1981200"/>
            <a:ext cx="8951101" cy="47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ângulo de cantos arredondados 27"/>
          <p:cNvSpPr/>
          <p:nvPr/>
        </p:nvSpPr>
        <p:spPr>
          <a:xfrm>
            <a:off x="2262621" y="3265934"/>
            <a:ext cx="2368861" cy="28803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620354" y="3200023"/>
            <a:ext cx="327212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Botões para exportar resultados da busca em diferentes formatos (.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xls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 DWC-A) e relatório de determinações</a:t>
            </a:r>
          </a:p>
        </p:txBody>
      </p:sp>
      <p:cxnSp>
        <p:nvCxnSpPr>
          <p:cNvPr id="31" name="Conector de seta reta 30"/>
          <p:cNvCxnSpPr>
            <a:stCxn id="30" idx="1"/>
            <a:endCxn id="28" idx="3"/>
          </p:cNvCxnSpPr>
          <p:nvPr/>
        </p:nvCxnSpPr>
        <p:spPr>
          <a:xfrm flipH="1" flipV="1">
            <a:off x="4631482" y="3409950"/>
            <a:ext cx="988872" cy="39023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318940" y="2323694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179512" y="332656"/>
            <a:ext cx="8712968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3.7 – Relatórios de Busca – </a:t>
            </a:r>
            <a:r>
              <a:rPr lang="pt-BR" sz="1800" dirty="0" smtClean="0">
                <a:solidFill>
                  <a:schemeClr val="tx1"/>
                </a:solidFill>
              </a:rPr>
              <a:t>na parte superior do resultado de busca em listagem estão os botões para exportar o relatório da busca no formato .</a:t>
            </a:r>
            <a:r>
              <a:rPr lang="pt-BR" sz="1800" dirty="0" err="1" smtClean="0">
                <a:solidFill>
                  <a:schemeClr val="tx1"/>
                </a:solidFill>
              </a:rPr>
              <a:t>xls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smtClean="0">
                <a:solidFill>
                  <a:schemeClr val="tx1"/>
                </a:solidFill>
              </a:rPr>
              <a:t>e DWC-A, além do “Relatório de Determinações”, onde constam as determinações feitas dentro do sistema e aquelas importadas da coleção.</a:t>
            </a:r>
            <a:endParaRPr lang="pt-B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048672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8611" r="9211" b="3959"/>
          <a:stretch/>
        </p:blipFill>
        <p:spPr bwMode="auto">
          <a:xfrm>
            <a:off x="84928" y="1744497"/>
            <a:ext cx="8951101" cy="47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ângulo de cantos arredondados 21"/>
          <p:cNvSpPr/>
          <p:nvPr/>
        </p:nvSpPr>
        <p:spPr>
          <a:xfrm>
            <a:off x="338248" y="3053038"/>
            <a:ext cx="1065400" cy="21602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267744" y="3928713"/>
            <a:ext cx="2304256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Selecionar espécimes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para inserir Marcadores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essoais</a:t>
            </a:r>
          </a:p>
        </p:txBody>
      </p:sp>
      <p:cxnSp>
        <p:nvCxnSpPr>
          <p:cNvPr id="26" name="Conector de seta reta 25"/>
          <p:cNvCxnSpPr>
            <a:stCxn id="25" idx="1"/>
            <a:endCxn id="22" idx="2"/>
          </p:cNvCxnSpPr>
          <p:nvPr/>
        </p:nvCxnSpPr>
        <p:spPr>
          <a:xfrm flipH="1" flipV="1">
            <a:off x="870948" y="3269061"/>
            <a:ext cx="1396796" cy="112131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de cantos arredondados 34"/>
          <p:cNvSpPr/>
          <p:nvPr/>
        </p:nvSpPr>
        <p:spPr>
          <a:xfrm>
            <a:off x="338248" y="3797486"/>
            <a:ext cx="237903" cy="1332149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6" name="Conector de seta reta 35"/>
          <p:cNvCxnSpPr>
            <a:stCxn id="25" idx="1"/>
            <a:endCxn id="35" idx="3"/>
          </p:cNvCxnSpPr>
          <p:nvPr/>
        </p:nvCxnSpPr>
        <p:spPr>
          <a:xfrm flipH="1">
            <a:off x="576151" y="4390378"/>
            <a:ext cx="1691593" cy="7318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1301160" y="2076088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179512" y="260647"/>
            <a:ext cx="8712968" cy="148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3.8 – Marcadores pessoais -  </a:t>
            </a:r>
            <a:r>
              <a:rPr lang="pt-BR" sz="1800" dirty="0" smtClean="0">
                <a:solidFill>
                  <a:schemeClr val="tx1"/>
                </a:solidFill>
              </a:rPr>
              <a:t>é possível criar marcadores pessoais para agrupar e indexar espécimes. Marque os registros aos quais deseja adicionar um marcador e clique no botão “Inserir Marcadores Pessoais”. Uma janela irá se abrir para que adicione um nome ao marcador </a:t>
            </a:r>
            <a:r>
              <a:rPr lang="pt-BR" sz="1800" dirty="0">
                <a:solidFill>
                  <a:schemeClr val="tx1"/>
                </a:solidFill>
              </a:rPr>
              <a:t>(ex.: “plantas para revisar”, “vouchers para Flora do Itatiaia</a:t>
            </a:r>
            <a:r>
              <a:rPr lang="pt-BR" sz="1800" dirty="0" smtClean="0">
                <a:solidFill>
                  <a:schemeClr val="tx1"/>
                </a:solidFill>
              </a:rPr>
              <a:t>”)</a:t>
            </a:r>
            <a:r>
              <a:rPr lang="pt-BR" sz="1800" b="1" dirty="0" smtClean="0">
                <a:solidFill>
                  <a:schemeClr val="tx1"/>
                </a:solidFill>
              </a:rPr>
              <a:t>.</a:t>
            </a:r>
            <a:endParaRPr lang="pt-BR" sz="1800" b="1" dirty="0">
              <a:solidFill>
                <a:schemeClr val="tx1"/>
              </a:solidFill>
            </a:endParaRPr>
          </a:p>
          <a:p>
            <a:pPr algn="l"/>
            <a:endParaRPr lang="pt-B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33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8030" r="7823" b="4359"/>
          <a:stretch/>
        </p:blipFill>
        <p:spPr bwMode="auto">
          <a:xfrm>
            <a:off x="0" y="2097360"/>
            <a:ext cx="9144000" cy="4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tângulo de cantos arredondados 41"/>
          <p:cNvSpPr/>
          <p:nvPr/>
        </p:nvSpPr>
        <p:spPr>
          <a:xfrm>
            <a:off x="120486" y="4788362"/>
            <a:ext cx="1343769" cy="909604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2125102" y="4707041"/>
            <a:ext cx="289904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Inclui novos marcadores pessoais ou visualiza marcadores já existentes</a:t>
            </a:r>
          </a:p>
        </p:txBody>
      </p:sp>
      <p:cxnSp>
        <p:nvCxnSpPr>
          <p:cNvPr id="47" name="Conector de seta reta 46"/>
          <p:cNvCxnSpPr>
            <a:stCxn id="46" idx="1"/>
            <a:endCxn id="42" idx="3"/>
          </p:cNvCxnSpPr>
          <p:nvPr/>
        </p:nvCxnSpPr>
        <p:spPr>
          <a:xfrm flipH="1">
            <a:off x="1464255" y="5168706"/>
            <a:ext cx="660847" cy="7445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de cantos arredondados 54"/>
          <p:cNvSpPr/>
          <p:nvPr/>
        </p:nvSpPr>
        <p:spPr>
          <a:xfrm>
            <a:off x="49695" y="5865164"/>
            <a:ext cx="3841470" cy="755649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5303849" y="5516451"/>
            <a:ext cx="236449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Campo para inserir comentários públicos ou privados sobre o espécime</a:t>
            </a:r>
          </a:p>
        </p:txBody>
      </p:sp>
      <p:cxnSp>
        <p:nvCxnSpPr>
          <p:cNvPr id="58" name="Conector de seta reta 57"/>
          <p:cNvCxnSpPr>
            <a:stCxn id="56" idx="1"/>
            <a:endCxn id="55" idx="3"/>
          </p:cNvCxnSpPr>
          <p:nvPr/>
        </p:nvCxnSpPr>
        <p:spPr>
          <a:xfrm flipH="1">
            <a:off x="3891165" y="6116616"/>
            <a:ext cx="1412684" cy="12637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Conteúdo 2"/>
          <p:cNvSpPr txBox="1">
            <a:spLocks/>
          </p:cNvSpPr>
          <p:nvPr/>
        </p:nvSpPr>
        <p:spPr>
          <a:xfrm>
            <a:off x="194662" y="188640"/>
            <a:ext cx="8697818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 – Ficha do espécime </a:t>
            </a:r>
            <a:r>
              <a:rPr lang="pt-BR" sz="1800" b="1" smtClean="0">
                <a:solidFill>
                  <a:schemeClr val="tx1"/>
                </a:solidFill>
              </a:rPr>
              <a:t>– </a:t>
            </a:r>
            <a:r>
              <a:rPr lang="pt-BR" sz="1800" smtClean="0">
                <a:solidFill>
                  <a:schemeClr val="tx1"/>
                </a:solidFill>
              </a:rPr>
              <a:t>apresenta em abas as informações da coleta, o histórico de determinações do espécime dentro e fora do sistema, duplicatas associadas no sistema, informações sobre as imagens e botão para download do PDF, mapa exibindo o ponto de coleta quando houver informações georreferenciadas, dados conforme transcritos originalmente, além das ferramentas de edição de dados e de nova determinação. Nesta ficha também é possível adicionar marcadores pessoais e comentários públicos ou privados.</a:t>
            </a:r>
            <a:endParaRPr lang="pt-B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3600400" cy="135839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94662" y="2348880"/>
            <a:ext cx="86978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/>
              <a:t>Contato: reflora@jbrj.gov.br</a:t>
            </a:r>
          </a:p>
          <a:p>
            <a:pPr algn="just">
              <a:lnSpc>
                <a:spcPct val="150000"/>
              </a:lnSpc>
            </a:pPr>
            <a:endParaRPr lang="pt-BR" sz="2000" b="1" dirty="0" smtClean="0"/>
          </a:p>
          <a:p>
            <a:pPr algn="just">
              <a:lnSpc>
                <a:spcPct val="150000"/>
              </a:lnSpc>
            </a:pPr>
            <a:r>
              <a:rPr lang="pt-BR" sz="2000" b="1" dirty="0" smtClean="0"/>
              <a:t>Como citar: </a:t>
            </a:r>
          </a:p>
          <a:p>
            <a:pPr algn="just">
              <a:lnSpc>
                <a:spcPct val="150000"/>
              </a:lnSpc>
            </a:pPr>
            <a:r>
              <a:rPr lang="pt-BR" sz="2000" b="1" dirty="0" err="1" smtClean="0"/>
              <a:t>Leitman</a:t>
            </a:r>
            <a:r>
              <a:rPr lang="pt-BR" sz="2000" b="1" dirty="0" smtClean="0"/>
              <a:t>, P.M., </a:t>
            </a:r>
            <a:r>
              <a:rPr lang="pt-BR" sz="2000" b="1" dirty="0" err="1" smtClean="0"/>
              <a:t>Filardi</a:t>
            </a:r>
            <a:r>
              <a:rPr lang="pt-BR" sz="2000" b="1" dirty="0" smtClean="0"/>
              <a:t>, F.L.R. &amp; </a:t>
            </a:r>
            <a:r>
              <a:rPr lang="pt-BR" sz="2000" b="1" dirty="0" err="1" smtClean="0"/>
              <a:t>Forzza</a:t>
            </a:r>
            <a:r>
              <a:rPr lang="pt-BR" sz="2000" b="1" dirty="0" smtClean="0"/>
              <a:t>, R.C. 2019. Manual do Usuário – Herbário Virtual Reflora. Jardim Botânico do Rio de </a:t>
            </a:r>
            <a:r>
              <a:rPr lang="pt-BR" sz="2000" b="1" dirty="0" smtClean="0"/>
              <a:t>Janeiro, Rio de Janeiro. V1.0, </a:t>
            </a:r>
            <a:r>
              <a:rPr lang="pt-BR" sz="2000" b="1" dirty="0" smtClean="0"/>
              <a:t>36p.</a:t>
            </a:r>
          </a:p>
        </p:txBody>
      </p:sp>
    </p:spTree>
    <p:extLst>
      <p:ext uri="{BB962C8B-B14F-4D97-AF65-F5344CB8AC3E}">
        <p14:creationId xmlns:p14="http://schemas.microsoft.com/office/powerpoint/2010/main" val="7128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0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8161" r="8881" b="6206"/>
          <a:stretch/>
        </p:blipFill>
        <p:spPr bwMode="auto">
          <a:xfrm>
            <a:off x="53340" y="1682080"/>
            <a:ext cx="8976360" cy="45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tângulo de cantos arredondados 16"/>
          <p:cNvSpPr/>
          <p:nvPr/>
        </p:nvSpPr>
        <p:spPr>
          <a:xfrm>
            <a:off x="107504" y="2132856"/>
            <a:ext cx="1440160" cy="155988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40741" y="4307979"/>
            <a:ext cx="277507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Clique sobre a imagem para abrir o visualizador</a:t>
            </a:r>
          </a:p>
        </p:txBody>
      </p:sp>
      <p:cxnSp>
        <p:nvCxnSpPr>
          <p:cNvPr id="19" name="Conector de seta reta 18"/>
          <p:cNvCxnSpPr>
            <a:stCxn id="18" idx="0"/>
            <a:endCxn id="17" idx="2"/>
          </p:cNvCxnSpPr>
          <p:nvPr/>
        </p:nvCxnSpPr>
        <p:spPr>
          <a:xfrm flipH="1" flipV="1">
            <a:off x="827584" y="3692742"/>
            <a:ext cx="700695" cy="61523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>
            <a:stCxn id="17" idx="3"/>
          </p:cNvCxnSpPr>
          <p:nvPr/>
        </p:nvCxnSpPr>
        <p:spPr>
          <a:xfrm flipV="1">
            <a:off x="1547664" y="2780928"/>
            <a:ext cx="1613806" cy="13187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Conteúdo 2"/>
          <p:cNvSpPr txBox="1">
            <a:spLocks/>
          </p:cNvSpPr>
          <p:nvPr/>
        </p:nvSpPr>
        <p:spPr>
          <a:xfrm>
            <a:off x="194662" y="260648"/>
            <a:ext cx="869781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4</a:t>
            </a:r>
            <a:r>
              <a:rPr lang="pt-BR" sz="1800" b="1" dirty="0" smtClean="0">
                <a:solidFill>
                  <a:schemeClr val="tx1"/>
                </a:solidFill>
              </a:rPr>
              <a:t> – Ficha do espécime – </a:t>
            </a:r>
            <a:r>
              <a:rPr lang="pt-BR" sz="1800" dirty="0" smtClean="0">
                <a:solidFill>
                  <a:schemeClr val="tx1"/>
                </a:solidFill>
              </a:rPr>
              <a:t>na ficha do espécime, clique sobre a imagem para abrir o visualizador e suas ferramentas. A barra inferior do visualizador de imagem traz ferramentas para zoom e medição de estruturas.</a:t>
            </a:r>
          </a:p>
          <a:p>
            <a:pPr algn="just"/>
            <a:endParaRPr lang="pt-BR" sz="1800" dirty="0" smtClean="0">
              <a:solidFill>
                <a:schemeClr val="tx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161470" y="1445278"/>
            <a:ext cx="4971964" cy="4960244"/>
            <a:chOff x="6372200" y="574616"/>
            <a:chExt cx="4971964" cy="496024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0" r="26574" b="6250"/>
            <a:stretch/>
          </p:blipFill>
          <p:spPr bwMode="auto">
            <a:xfrm>
              <a:off x="6372200" y="574616"/>
              <a:ext cx="4739789" cy="4960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9659553" y="3214198"/>
              <a:ext cx="1684611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Ferramentas para zoom e medições</a:t>
              </a:r>
            </a:p>
          </p:txBody>
        </p:sp>
        <p:cxnSp>
          <p:nvCxnSpPr>
            <p:cNvPr id="23" name="Conector de seta reta 22"/>
            <p:cNvCxnSpPr>
              <a:stCxn id="15" idx="2"/>
              <a:endCxn id="29" idx="0"/>
            </p:cNvCxnSpPr>
            <p:nvPr/>
          </p:nvCxnSpPr>
          <p:spPr>
            <a:xfrm flipH="1">
              <a:off x="8712454" y="4137528"/>
              <a:ext cx="1789405" cy="921851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 flipH="1" flipV="1">
              <a:off x="8001899" y="2438516"/>
              <a:ext cx="1768238" cy="758841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ângulo 28"/>
            <p:cNvSpPr/>
            <p:nvPr/>
          </p:nvSpPr>
          <p:spPr>
            <a:xfrm>
              <a:off x="7857883" y="5059379"/>
              <a:ext cx="1709142" cy="21602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343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2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8161" r="8881" b="6206"/>
          <a:stretch/>
        </p:blipFill>
        <p:spPr bwMode="auto">
          <a:xfrm>
            <a:off x="83820" y="1901780"/>
            <a:ext cx="8976360" cy="45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194662" y="332656"/>
            <a:ext cx="8697818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4.1 </a:t>
            </a:r>
            <a:r>
              <a:rPr lang="pt-BR" sz="1800" b="1" dirty="0">
                <a:solidFill>
                  <a:schemeClr val="tx1"/>
                </a:solidFill>
              </a:rPr>
              <a:t>– </a:t>
            </a:r>
            <a:r>
              <a:rPr lang="pt-BR" sz="1800" b="1" dirty="0" smtClean="0">
                <a:solidFill>
                  <a:schemeClr val="tx1"/>
                </a:solidFill>
              </a:rPr>
              <a:t>Aba Dados </a:t>
            </a:r>
            <a:r>
              <a:rPr lang="pt-BR" sz="1800" b="1" dirty="0">
                <a:solidFill>
                  <a:schemeClr val="tx1"/>
                </a:solidFill>
              </a:rPr>
              <a:t>do Espécime e Edição de </a:t>
            </a:r>
            <a:r>
              <a:rPr lang="pt-BR" sz="1800" b="1" dirty="0" smtClean="0">
                <a:solidFill>
                  <a:schemeClr val="tx1"/>
                </a:solidFill>
              </a:rPr>
              <a:t>Dados – </a:t>
            </a:r>
            <a:r>
              <a:rPr lang="pt-BR" sz="1800" dirty="0">
                <a:solidFill>
                  <a:schemeClr val="tx1"/>
                </a:solidFill>
              </a:rPr>
              <a:t>Os dados do espécime trazem as informações que constam na etiqueta e são </a:t>
            </a:r>
            <a:r>
              <a:rPr lang="pt-BR" sz="1800" dirty="0" smtClean="0">
                <a:solidFill>
                  <a:schemeClr val="tx1"/>
                </a:solidFill>
              </a:rPr>
              <a:t>editáveis. Esta ferramenta tem a intenção </a:t>
            </a:r>
            <a:r>
              <a:rPr lang="pt-BR" sz="1800" dirty="0">
                <a:solidFill>
                  <a:schemeClr val="tx1"/>
                </a:solidFill>
              </a:rPr>
              <a:t>de melhorar a qualidade das </a:t>
            </a:r>
            <a:r>
              <a:rPr lang="pt-BR" sz="1800" dirty="0" smtClean="0">
                <a:solidFill>
                  <a:schemeClr val="tx1"/>
                </a:solidFill>
              </a:rPr>
              <a:t>informações disponíveis.</a:t>
            </a:r>
            <a:endParaRPr lang="pt-BR" sz="1800" b="1" dirty="0">
              <a:solidFill>
                <a:schemeClr val="tx1"/>
              </a:solidFill>
            </a:endParaRPr>
          </a:p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562904" y="2346595"/>
            <a:ext cx="1005628" cy="33905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059832" y="1412776"/>
            <a:ext cx="3618657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Todos os dados desta aba são editáveis, exceto o campo “Origem da Imagem”</a:t>
            </a:r>
          </a:p>
        </p:txBody>
      </p:sp>
      <p:cxnSp>
        <p:nvCxnSpPr>
          <p:cNvPr id="15" name="Conector de seta reta 14"/>
          <p:cNvCxnSpPr>
            <a:stCxn id="14" idx="1"/>
          </p:cNvCxnSpPr>
          <p:nvPr/>
        </p:nvCxnSpPr>
        <p:spPr>
          <a:xfrm flipH="1">
            <a:off x="2568532" y="1874441"/>
            <a:ext cx="491300" cy="47215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6386062" y="2924944"/>
            <a:ext cx="250641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Botão para edição dos dados do espécime</a:t>
            </a:r>
          </a:p>
        </p:txBody>
      </p:sp>
      <p:cxnSp>
        <p:nvCxnSpPr>
          <p:cNvPr id="19" name="Conector de seta reta 18"/>
          <p:cNvCxnSpPr>
            <a:stCxn id="18" idx="0"/>
            <a:endCxn id="20" idx="2"/>
          </p:cNvCxnSpPr>
          <p:nvPr/>
        </p:nvCxnSpPr>
        <p:spPr>
          <a:xfrm flipV="1">
            <a:off x="7639271" y="2286811"/>
            <a:ext cx="708640" cy="63813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8136506" y="1946843"/>
            <a:ext cx="422809" cy="33996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33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26250" r="9288" b="14159"/>
          <a:stretch/>
        </p:blipFill>
        <p:spPr bwMode="auto">
          <a:xfrm>
            <a:off x="179512" y="2208786"/>
            <a:ext cx="8664185" cy="34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5409563" y="5635676"/>
            <a:ext cx="187455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Mais detalhes sobre as determinações</a:t>
            </a:r>
          </a:p>
        </p:txBody>
      </p:sp>
      <p:sp>
        <p:nvSpPr>
          <p:cNvPr id="40" name="Espaço Reservado para Conteúdo 2"/>
          <p:cNvSpPr txBox="1">
            <a:spLocks/>
          </p:cNvSpPr>
          <p:nvPr/>
        </p:nvSpPr>
        <p:spPr>
          <a:xfrm>
            <a:off x="194662" y="332656"/>
            <a:ext cx="8697818" cy="17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4.2 </a:t>
            </a:r>
            <a:r>
              <a:rPr lang="pt-BR" sz="1800" b="1" dirty="0">
                <a:solidFill>
                  <a:schemeClr val="tx1"/>
                </a:solidFill>
              </a:rPr>
              <a:t>– Histórico de Determinação e Nova Determinação – </a:t>
            </a:r>
            <a:r>
              <a:rPr lang="pt-BR" sz="1800" dirty="0">
                <a:solidFill>
                  <a:schemeClr val="tx1"/>
                </a:solidFill>
              </a:rPr>
              <a:t>esta aba traz o histórico </a:t>
            </a:r>
            <a:r>
              <a:rPr lang="pt-BR" sz="1800" dirty="0" smtClean="0">
                <a:solidFill>
                  <a:schemeClr val="tx1"/>
                </a:solidFill>
              </a:rPr>
              <a:t>das </a:t>
            </a:r>
            <a:r>
              <a:rPr lang="pt-BR" sz="1800" dirty="0">
                <a:solidFill>
                  <a:schemeClr val="tx1"/>
                </a:solidFill>
              </a:rPr>
              <a:t>determinações do espécime, </a:t>
            </a:r>
            <a:r>
              <a:rPr lang="pt-BR" sz="1800" dirty="0" smtClean="0">
                <a:solidFill>
                  <a:schemeClr val="tx1"/>
                </a:solidFill>
              </a:rPr>
              <a:t>tenham elas sido </a:t>
            </a:r>
            <a:r>
              <a:rPr lang="pt-BR" sz="1800" dirty="0">
                <a:solidFill>
                  <a:schemeClr val="tx1"/>
                </a:solidFill>
              </a:rPr>
              <a:t>feitas na coleção de origem ou no </a:t>
            </a:r>
            <a:r>
              <a:rPr lang="pt-BR" sz="1800" dirty="0" smtClean="0">
                <a:solidFill>
                  <a:schemeClr val="tx1"/>
                </a:solidFill>
              </a:rPr>
              <a:t>sistema. No histórico também é possível consultar detalhes sobre a determinação como Confirmações de uma determinação por outro especialista e a natureza do tipo </a:t>
            </a:r>
            <a:r>
              <a:rPr lang="pt-BR" sz="1800" dirty="0" err="1" smtClean="0">
                <a:solidFill>
                  <a:schemeClr val="tx1"/>
                </a:solidFill>
              </a:rPr>
              <a:t>nomenclatural</a:t>
            </a:r>
            <a:r>
              <a:rPr lang="pt-BR" sz="1800" dirty="0" smtClean="0">
                <a:solidFill>
                  <a:schemeClr val="tx1"/>
                </a:solidFill>
              </a:rPr>
              <a:t>, se for o caso. No canto superior direito encontra-se o botão para criar nova determinação.</a:t>
            </a:r>
            <a:endParaRPr lang="pt-BR" sz="1800" dirty="0">
              <a:solidFill>
                <a:schemeClr val="tx1"/>
              </a:solidFill>
            </a:endParaRPr>
          </a:p>
        </p:txBody>
      </p:sp>
      <p:cxnSp>
        <p:nvCxnSpPr>
          <p:cNvPr id="32" name="Conector de seta reta 31"/>
          <p:cNvCxnSpPr>
            <a:stCxn id="31" idx="3"/>
            <a:endCxn id="29" idx="2"/>
          </p:cNvCxnSpPr>
          <p:nvPr/>
        </p:nvCxnSpPr>
        <p:spPr>
          <a:xfrm flipV="1">
            <a:off x="7284117" y="5301208"/>
            <a:ext cx="598529" cy="79613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4320480" y="2012975"/>
            <a:ext cx="170059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Botão para criar uma nova determinação</a:t>
            </a: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6687615" y="2348880"/>
            <a:ext cx="581262" cy="46856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48" name="Conector de seta reta 47"/>
          <p:cNvCxnSpPr>
            <a:stCxn id="45" idx="3"/>
            <a:endCxn id="44" idx="1"/>
          </p:cNvCxnSpPr>
          <p:nvPr/>
        </p:nvCxnSpPr>
        <p:spPr>
          <a:xfrm>
            <a:off x="6021070" y="2474640"/>
            <a:ext cx="666545" cy="10852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7392547" y="2851298"/>
            <a:ext cx="158063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Origem da determinação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7509088" y="4675232"/>
            <a:ext cx="186324" cy="62597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4" name="Conector de seta reta 23"/>
          <p:cNvCxnSpPr>
            <a:stCxn id="22" idx="2"/>
            <a:endCxn id="27" idx="3"/>
          </p:cNvCxnSpPr>
          <p:nvPr/>
        </p:nvCxnSpPr>
        <p:spPr>
          <a:xfrm flipH="1">
            <a:off x="7710652" y="3497629"/>
            <a:ext cx="472210" cy="29936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22" idx="2"/>
            <a:endCxn id="23" idx="0"/>
          </p:cNvCxnSpPr>
          <p:nvPr/>
        </p:nvCxnSpPr>
        <p:spPr>
          <a:xfrm flipH="1">
            <a:off x="7602250" y="3497629"/>
            <a:ext cx="580612" cy="117760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de cantos arredondados 26"/>
          <p:cNvSpPr/>
          <p:nvPr/>
        </p:nvSpPr>
        <p:spPr>
          <a:xfrm>
            <a:off x="3646943" y="3645024"/>
            <a:ext cx="4063709" cy="30393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7789484" y="4683814"/>
            <a:ext cx="186324" cy="617394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8028384" y="4760640"/>
            <a:ext cx="432048" cy="108520"/>
          </a:xfrm>
          <a:prstGeom prst="rect">
            <a:avLst/>
          </a:prstGeom>
          <a:solidFill>
            <a:srgbClr val="F3FDFF"/>
          </a:solidFill>
          <a:ln>
            <a:solidFill>
              <a:srgbClr val="F3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028384" y="5175102"/>
            <a:ext cx="432048" cy="108520"/>
          </a:xfrm>
          <a:prstGeom prst="rect">
            <a:avLst/>
          </a:prstGeom>
          <a:solidFill>
            <a:srgbClr val="F3FDFF"/>
          </a:solidFill>
          <a:ln>
            <a:solidFill>
              <a:srgbClr val="F3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8040108" y="5019038"/>
            <a:ext cx="432048" cy="8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0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33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t="17748" r="40188" b="31195"/>
          <a:stretch/>
        </p:blipFill>
        <p:spPr bwMode="auto">
          <a:xfrm>
            <a:off x="323526" y="1953891"/>
            <a:ext cx="8363273" cy="464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CaixaDeTexto 58"/>
          <p:cNvSpPr txBox="1"/>
          <p:nvPr/>
        </p:nvSpPr>
        <p:spPr>
          <a:xfrm>
            <a:off x="5222988" y="2889995"/>
            <a:ext cx="3463811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Campo para determinador preenchido automaticamente pelo sistema com o nome do usuário, mas passível de edição</a:t>
            </a:r>
          </a:p>
        </p:txBody>
      </p:sp>
      <p:cxnSp>
        <p:nvCxnSpPr>
          <p:cNvPr id="60" name="Conector de seta reta 59"/>
          <p:cNvCxnSpPr/>
          <p:nvPr/>
        </p:nvCxnSpPr>
        <p:spPr>
          <a:xfrm flipH="1">
            <a:off x="3491880" y="3730137"/>
            <a:ext cx="1731108" cy="23997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ixaDeTexto 68"/>
          <p:cNvSpPr txBox="1"/>
          <p:nvPr/>
        </p:nvSpPr>
        <p:spPr>
          <a:xfrm>
            <a:off x="3995936" y="5953636"/>
            <a:ext cx="388716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Indicação de duplicatas às quais o sistema poderá propagar a nova determinação</a:t>
            </a:r>
          </a:p>
        </p:txBody>
      </p:sp>
      <p:sp>
        <p:nvSpPr>
          <p:cNvPr id="70" name="Retângulo de cantos arredondados 69"/>
          <p:cNvSpPr/>
          <p:nvPr/>
        </p:nvSpPr>
        <p:spPr>
          <a:xfrm>
            <a:off x="421824" y="5861354"/>
            <a:ext cx="1917928" cy="474810"/>
          </a:xfrm>
          <a:prstGeom prst="roundRect">
            <a:avLst>
              <a:gd name="adj" fmla="val 7911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71" name="Conector de seta reta 70"/>
          <p:cNvCxnSpPr>
            <a:stCxn id="69" idx="1"/>
            <a:endCxn id="70" idx="3"/>
          </p:cNvCxnSpPr>
          <p:nvPr/>
        </p:nvCxnSpPr>
        <p:spPr>
          <a:xfrm flipH="1" flipV="1">
            <a:off x="2339752" y="6098759"/>
            <a:ext cx="1656184" cy="14726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ço Reservado para Conteúdo 2"/>
          <p:cNvSpPr txBox="1">
            <a:spLocks/>
          </p:cNvSpPr>
          <p:nvPr/>
        </p:nvSpPr>
        <p:spPr>
          <a:xfrm>
            <a:off x="194662" y="188640"/>
            <a:ext cx="8697818" cy="183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4.2 </a:t>
            </a:r>
            <a:r>
              <a:rPr lang="pt-BR" sz="1800" b="1" dirty="0">
                <a:solidFill>
                  <a:schemeClr val="tx1"/>
                </a:solidFill>
              </a:rPr>
              <a:t>– Histórico de Determinação e Nova Determinação </a:t>
            </a:r>
            <a:r>
              <a:rPr lang="pt-BR" sz="1800" b="1" dirty="0" smtClean="0">
                <a:solidFill>
                  <a:schemeClr val="tx1"/>
                </a:solidFill>
              </a:rPr>
              <a:t>– </a:t>
            </a:r>
            <a:r>
              <a:rPr lang="pt-BR" sz="1800" dirty="0" smtClean="0">
                <a:solidFill>
                  <a:schemeClr val="tx1"/>
                </a:solidFill>
              </a:rPr>
              <a:t>é possível inserir uma nova determinação para o espécime ou, ainda, inserir uma determinação antiga, mas que não foi incluída no histórico do sistema. O sistema irá preencher automaticamente com o nome do usuário e a data. Estes campos, no entanto, são editáveis e é possível digitar o nome de outro determinador e uma data anterior para se adicionar ao histórico. A nova determinação poderá ser propagada às duplicatas já associadas no sistema.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630425" y="4371437"/>
            <a:ext cx="305276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Campo para data preenchido automaticamente pelo sistema, mas passível de alteração</a:t>
            </a:r>
          </a:p>
        </p:txBody>
      </p:sp>
      <p:cxnSp>
        <p:nvCxnSpPr>
          <p:cNvPr id="42" name="Conector de seta reta 41"/>
          <p:cNvCxnSpPr/>
          <p:nvPr/>
        </p:nvCxnSpPr>
        <p:spPr>
          <a:xfrm flipH="1" flipV="1">
            <a:off x="3491881" y="4275622"/>
            <a:ext cx="1138544" cy="347989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0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5"/>
          <a:stretch/>
        </p:blipFill>
        <p:spPr>
          <a:xfrm>
            <a:off x="179512" y="1931872"/>
            <a:ext cx="8892480" cy="4593472"/>
          </a:xfrm>
          <a:prstGeom prst="rect">
            <a:avLst/>
          </a:prstGeom>
        </p:spPr>
      </p:pic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260648"/>
            <a:ext cx="8697818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4.3 – Associação de duplicatas –</a:t>
            </a:r>
            <a:r>
              <a:rPr lang="pt-BR" sz="1800" dirty="0" smtClean="0">
                <a:solidFill>
                  <a:schemeClr val="tx1"/>
                </a:solidFill>
              </a:rPr>
              <a:t> registros de uma mesma coleta, depositados em diferentes instituições, podem ser associados no sistema. Desta forma é possível propagar as novas determinações e alterações de dados, além de reunir os registros no resultado da busca. </a:t>
            </a:r>
            <a:r>
              <a:rPr lang="pt-BR" sz="1800" dirty="0">
                <a:solidFill>
                  <a:schemeClr val="tx1"/>
                </a:solidFill>
              </a:rPr>
              <a:t>O sistema faz uma pré-seleção de </a:t>
            </a:r>
            <a:r>
              <a:rPr lang="pt-BR" sz="1800" dirty="0" smtClean="0">
                <a:solidFill>
                  <a:schemeClr val="tx1"/>
                </a:solidFill>
              </a:rPr>
              <a:t>possíveis duplicatas, com base no número </a:t>
            </a:r>
            <a:r>
              <a:rPr lang="pt-BR" sz="1800" dirty="0">
                <a:solidFill>
                  <a:schemeClr val="tx1"/>
                </a:solidFill>
              </a:rPr>
              <a:t>de </a:t>
            </a:r>
            <a:r>
              <a:rPr lang="pt-BR" sz="1800" dirty="0" smtClean="0">
                <a:solidFill>
                  <a:schemeClr val="tx1"/>
                </a:solidFill>
              </a:rPr>
              <a:t>coleta, mas outros filtros também estão disponíveis para refinar a busca. </a:t>
            </a:r>
            <a:endParaRPr lang="pt-BR" sz="1800" dirty="0">
              <a:solidFill>
                <a:schemeClr val="tx1"/>
              </a:solidFill>
            </a:endParaRPr>
          </a:p>
          <a:p>
            <a:pPr algn="just"/>
            <a:endParaRPr lang="pt-BR" sz="1800" dirty="0" smtClean="0">
              <a:solidFill>
                <a:schemeClr val="tx1"/>
              </a:solidFill>
            </a:endParaRPr>
          </a:p>
        </p:txBody>
      </p:sp>
      <p:sp>
        <p:nvSpPr>
          <p:cNvPr id="44" name="Retângulo de cantos arredondados 43"/>
          <p:cNvSpPr/>
          <p:nvPr/>
        </p:nvSpPr>
        <p:spPr>
          <a:xfrm>
            <a:off x="2077598" y="3859704"/>
            <a:ext cx="2026349" cy="27722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4625752" y="3865200"/>
            <a:ext cx="102636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</a:rPr>
              <a:t>Outros filtros </a:t>
            </a:r>
          </a:p>
        </p:txBody>
      </p:sp>
      <p:cxnSp>
        <p:nvCxnSpPr>
          <p:cNvPr id="48" name="Conector de seta reta 47"/>
          <p:cNvCxnSpPr>
            <a:stCxn id="45" idx="1"/>
            <a:endCxn id="44" idx="3"/>
          </p:cNvCxnSpPr>
          <p:nvPr/>
        </p:nvCxnSpPr>
        <p:spPr>
          <a:xfrm flipH="1" flipV="1">
            <a:off x="4103947" y="3998318"/>
            <a:ext cx="521805" cy="1900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de cantos arredondados 35"/>
          <p:cNvSpPr/>
          <p:nvPr/>
        </p:nvSpPr>
        <p:spPr>
          <a:xfrm>
            <a:off x="2092839" y="2887568"/>
            <a:ext cx="1342274" cy="32253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5173372" y="2395423"/>
            <a:ext cx="1944216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Buscar duplicatas utilizando outros campos</a:t>
            </a:r>
          </a:p>
        </p:txBody>
      </p:sp>
      <p:cxnSp>
        <p:nvCxnSpPr>
          <p:cNvPr id="38" name="Conector de seta reta 37"/>
          <p:cNvCxnSpPr>
            <a:stCxn id="37" idx="1"/>
            <a:endCxn id="36" idx="3"/>
          </p:cNvCxnSpPr>
          <p:nvPr/>
        </p:nvCxnSpPr>
        <p:spPr>
          <a:xfrm flipH="1">
            <a:off x="3435113" y="2857088"/>
            <a:ext cx="1738259" cy="1917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5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048672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8611" r="9211" b="3959"/>
          <a:stretch/>
        </p:blipFill>
        <p:spPr bwMode="auto">
          <a:xfrm>
            <a:off x="84928" y="1628800"/>
            <a:ext cx="8951101" cy="47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ângulo de cantos arredondados 21"/>
          <p:cNvSpPr/>
          <p:nvPr/>
        </p:nvSpPr>
        <p:spPr>
          <a:xfrm>
            <a:off x="1421946" y="2937341"/>
            <a:ext cx="845797" cy="21602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267744" y="3910927"/>
            <a:ext cx="249891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Selecionar espécimes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para Associar Duplicatas</a:t>
            </a:r>
          </a:p>
        </p:txBody>
      </p:sp>
      <p:cxnSp>
        <p:nvCxnSpPr>
          <p:cNvPr id="26" name="Conector de seta reta 25"/>
          <p:cNvCxnSpPr>
            <a:stCxn id="25" idx="1"/>
            <a:endCxn id="22" idx="2"/>
          </p:cNvCxnSpPr>
          <p:nvPr/>
        </p:nvCxnSpPr>
        <p:spPr>
          <a:xfrm flipH="1" flipV="1">
            <a:off x="1844845" y="3153364"/>
            <a:ext cx="422899" cy="1080729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de cantos arredondados 34"/>
          <p:cNvSpPr/>
          <p:nvPr/>
        </p:nvSpPr>
        <p:spPr>
          <a:xfrm>
            <a:off x="338248" y="3681789"/>
            <a:ext cx="237903" cy="1332149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6" name="Conector de seta reta 35"/>
          <p:cNvCxnSpPr>
            <a:stCxn id="25" idx="1"/>
            <a:endCxn id="35" idx="3"/>
          </p:cNvCxnSpPr>
          <p:nvPr/>
        </p:nvCxnSpPr>
        <p:spPr>
          <a:xfrm flipH="1">
            <a:off x="576151" y="4234093"/>
            <a:ext cx="1691593" cy="11377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1301160" y="1960391"/>
            <a:ext cx="648072" cy="306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179512" y="260648"/>
            <a:ext cx="871296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4.3 – </a:t>
            </a:r>
            <a:r>
              <a:rPr lang="pt-BR" sz="1800" b="1" dirty="0" smtClean="0">
                <a:solidFill>
                  <a:schemeClr val="tx1"/>
                </a:solidFill>
              </a:rPr>
              <a:t>Associação de </a:t>
            </a:r>
            <a:r>
              <a:rPr lang="pt-BR" sz="1800" b="1" dirty="0">
                <a:solidFill>
                  <a:schemeClr val="tx1"/>
                </a:solidFill>
              </a:rPr>
              <a:t>duplicatas –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smtClean="0">
                <a:solidFill>
                  <a:schemeClr val="tx1"/>
                </a:solidFill>
              </a:rPr>
              <a:t>também é possível associar duplicatas à partir do resultado de busca, marcando os registros na caixa de seleção à esquerda da listagem e clicando no botão “Associar Duplicatas”.</a:t>
            </a:r>
            <a:endParaRPr lang="pt-B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0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332656"/>
            <a:ext cx="8697818" cy="1004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4.4 – Download de Imagens – </a:t>
            </a:r>
            <a:r>
              <a:rPr lang="pt-BR" sz="1800" dirty="0">
                <a:solidFill>
                  <a:schemeClr val="tx1"/>
                </a:solidFill>
              </a:rPr>
              <a:t>na aba Imagens é possível baixar um arquivo PDF e </a:t>
            </a:r>
            <a:r>
              <a:rPr lang="pt-BR" sz="1800" dirty="0" smtClean="0">
                <a:solidFill>
                  <a:schemeClr val="tx1"/>
                </a:solidFill>
              </a:rPr>
              <a:t>relatar eventuais </a:t>
            </a:r>
            <a:r>
              <a:rPr lang="pt-BR" sz="1800" dirty="0">
                <a:solidFill>
                  <a:schemeClr val="tx1"/>
                </a:solidFill>
              </a:rPr>
              <a:t>problemas com a imagem. Caso necessite de uma cópia em alta resolução escreva para </a:t>
            </a:r>
            <a:r>
              <a:rPr lang="pt-BR" sz="1800" dirty="0" smtClean="0">
                <a:solidFill>
                  <a:schemeClr val="tx1"/>
                </a:solidFill>
              </a:rPr>
              <a:t>reflora@jbrj.gov.br.</a:t>
            </a:r>
            <a:endParaRPr lang="pt-BR" sz="1800" dirty="0">
              <a:solidFill>
                <a:schemeClr val="tx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55576" y="1408676"/>
            <a:ext cx="7920880" cy="5449324"/>
            <a:chOff x="0" y="1453300"/>
            <a:chExt cx="7143451" cy="474742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" t="17503" r="41345" b="6736"/>
            <a:stretch/>
          </p:blipFill>
          <p:spPr bwMode="auto">
            <a:xfrm>
              <a:off x="0" y="1453301"/>
              <a:ext cx="5650787" cy="474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63" t="17503" r="9987" b="6736"/>
            <a:stretch/>
          </p:blipFill>
          <p:spPr bwMode="auto">
            <a:xfrm>
              <a:off x="5645136" y="1453300"/>
              <a:ext cx="1498315" cy="474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Retângulo de cantos arredondados 43"/>
          <p:cNvSpPr/>
          <p:nvPr/>
        </p:nvSpPr>
        <p:spPr>
          <a:xfrm>
            <a:off x="2936454" y="3711794"/>
            <a:ext cx="900636" cy="48874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1315007" y="5094934"/>
            <a:ext cx="299083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Download de PDF com a imagem e canal para reportar problemas</a:t>
            </a:r>
          </a:p>
        </p:txBody>
      </p:sp>
      <p:cxnSp>
        <p:nvCxnSpPr>
          <p:cNvPr id="48" name="Conector de seta reta 47"/>
          <p:cNvCxnSpPr>
            <a:stCxn id="45" idx="0"/>
            <a:endCxn id="44" idx="2"/>
          </p:cNvCxnSpPr>
          <p:nvPr/>
        </p:nvCxnSpPr>
        <p:spPr>
          <a:xfrm flipV="1">
            <a:off x="2810425" y="4200540"/>
            <a:ext cx="576347" cy="89439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14104" r="22122" b="5925"/>
          <a:stretch/>
        </p:blipFill>
        <p:spPr bwMode="auto">
          <a:xfrm>
            <a:off x="4776977" y="1517925"/>
            <a:ext cx="4115503" cy="515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5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260648"/>
            <a:ext cx="869781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4.5 – Aba Dados transcritos – 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dirty="0" smtClean="0">
                <a:solidFill>
                  <a:schemeClr val="tx1"/>
                </a:solidFill>
              </a:rPr>
              <a:t>sta aba traz os dados conforme foram transcritos originalmente e seu conteúdo não pode ser alterado pelos usuários.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b="1902"/>
          <a:stretch/>
        </p:blipFill>
        <p:spPr bwMode="auto">
          <a:xfrm>
            <a:off x="899592" y="1256661"/>
            <a:ext cx="7200800" cy="541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2555776" y="3541952"/>
            <a:ext cx="5924880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Os campos desta aba não podem ser editados pelos usuários</a:t>
            </a:r>
          </a:p>
        </p:txBody>
      </p:sp>
    </p:spTree>
    <p:extLst>
      <p:ext uri="{BB962C8B-B14F-4D97-AF65-F5344CB8AC3E}">
        <p14:creationId xmlns:p14="http://schemas.microsoft.com/office/powerpoint/2010/main" val="3786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3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0472" r="2853" b="24935"/>
          <a:stretch/>
        </p:blipFill>
        <p:spPr bwMode="auto">
          <a:xfrm>
            <a:off x="50482" y="2097360"/>
            <a:ext cx="9058022" cy="36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7020272" y="3960999"/>
            <a:ext cx="187220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Vá em seu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login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 selecione a opção “Configurações”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8208556" y="2301202"/>
            <a:ext cx="803498" cy="62063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>
            <a:stCxn id="27" idx="0"/>
            <a:endCxn id="33" idx="2"/>
          </p:cNvCxnSpPr>
          <p:nvPr/>
        </p:nvCxnSpPr>
        <p:spPr>
          <a:xfrm flipV="1">
            <a:off x="7956376" y="2921835"/>
            <a:ext cx="653929" cy="103916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194662" y="332656"/>
            <a:ext cx="8697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5 </a:t>
            </a:r>
            <a:r>
              <a:rPr lang="pt-BR" b="1" dirty="0"/>
              <a:t>– </a:t>
            </a:r>
            <a:r>
              <a:rPr lang="pt-BR" b="1" dirty="0" smtClean="0"/>
              <a:t>Alterar configurações - </a:t>
            </a:r>
            <a:r>
              <a:rPr lang="pt-BR" dirty="0" smtClean="0"/>
              <a:t> para modificar as informações de usuário e filtros de atualização clique sobre o botão de </a:t>
            </a:r>
            <a:r>
              <a:rPr lang="pt-BR" dirty="0" err="1" smtClean="0"/>
              <a:t>login</a:t>
            </a:r>
            <a:r>
              <a:rPr lang="pt-BR" dirty="0" smtClean="0"/>
              <a:t>, na barra superior, e selecione a opção “Configurações”.</a:t>
            </a: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18891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1195" r="5442" b="26519"/>
          <a:stretch/>
        </p:blipFill>
        <p:spPr bwMode="auto">
          <a:xfrm>
            <a:off x="1" y="1052736"/>
            <a:ext cx="9144000" cy="34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227464" y="4809926"/>
            <a:ext cx="207168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Clicar em “Editar Usuário” para alterar dados gerais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925880" y="3789040"/>
            <a:ext cx="720080" cy="28803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>
            <a:endCxn id="33" idx="2"/>
          </p:cNvCxnSpPr>
          <p:nvPr/>
        </p:nvCxnSpPr>
        <p:spPr>
          <a:xfrm flipV="1">
            <a:off x="1263304" y="4077072"/>
            <a:ext cx="22616" cy="73285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194662" y="334397"/>
            <a:ext cx="8697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5.1 - Alterar dados </a:t>
            </a:r>
            <a:r>
              <a:rPr lang="pt-BR" b="1" dirty="0" smtClean="0"/>
              <a:t>pessoais - </a:t>
            </a:r>
            <a:r>
              <a:rPr lang="pt-BR" dirty="0"/>
              <a:t>para modificar </a:t>
            </a:r>
            <a:r>
              <a:rPr lang="pt-BR" dirty="0" smtClean="0"/>
              <a:t>nome completo, nome </a:t>
            </a:r>
            <a:r>
              <a:rPr lang="pt-BR" dirty="0"/>
              <a:t>abreviado, instituição à qual está </a:t>
            </a:r>
            <a:r>
              <a:rPr lang="pt-BR" dirty="0" smtClean="0"/>
              <a:t>filiado(a) ou </a:t>
            </a:r>
            <a:r>
              <a:rPr lang="pt-BR" dirty="0" err="1" smtClean="0"/>
              <a:t>email</a:t>
            </a:r>
            <a:r>
              <a:rPr lang="pt-BR" dirty="0" smtClean="0"/>
              <a:t>, clique em “Editar usuário”.</a:t>
            </a:r>
            <a:endParaRPr lang="pt-BR" b="1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5399584" y="1628800"/>
            <a:ext cx="320486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– Depois de alterar os seus dados pessoais clique em “Salvar” </a:t>
            </a:r>
          </a:p>
          <a:p>
            <a:pPr algn="just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 – Para retornar a página anterior clique em “Voltar”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37" y="3593413"/>
            <a:ext cx="5540200" cy="3075947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7628996" y="3614544"/>
            <a:ext cx="648072" cy="42313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7380312" y="3110192"/>
            <a:ext cx="433284" cy="48322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8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733314" cy="6619875"/>
            <a:chOff x="194662" y="188640"/>
            <a:chExt cx="8733314" cy="6619875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236515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457200" y="1412775"/>
            <a:ext cx="8229600" cy="468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600" dirty="0" smtClean="0">
              <a:solidFill>
                <a:srgbClr val="FF0000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23528" y="144016"/>
            <a:ext cx="8229600" cy="681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 smtClean="0">
                <a:solidFill>
                  <a:schemeClr val="tx2"/>
                </a:solidFill>
              </a:rPr>
              <a:t>Índice</a:t>
            </a:r>
            <a:endParaRPr lang="pt-BR" sz="2000" dirty="0" smtClean="0">
              <a:solidFill>
                <a:schemeClr val="tx2"/>
              </a:solidFill>
              <a:hlinkClick r:id="rId4" action="ppaction://hlinksldjump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pt-BR" sz="1500" dirty="0" smtClean="0">
                <a:solidFill>
                  <a:schemeClr val="tx2"/>
                </a:solidFill>
                <a:hlinkClick r:id="rId5" action="ppaction://hlinksldjump"/>
              </a:rPr>
              <a:t>Acesso ao Herbário Virtual Reflora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pt-BR" sz="1500" dirty="0" smtClean="0">
                <a:solidFill>
                  <a:schemeClr val="tx2"/>
                </a:solidFill>
                <a:hlinkClick r:id="rId6" action="ppaction://hlinksldjump"/>
              </a:rPr>
              <a:t>Página inicial do sistema 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pt-BR" sz="1500" dirty="0" smtClean="0">
                <a:solidFill>
                  <a:schemeClr val="tx2"/>
                </a:solidFill>
                <a:hlinkClick r:id="rId7" action="ppaction://hlinksldjump"/>
              </a:rPr>
              <a:t>Área de Trabalho</a:t>
            </a:r>
            <a:r>
              <a:rPr lang="pt-BR" sz="1500" dirty="0" smtClean="0">
                <a:solidFill>
                  <a:schemeClr val="tx2"/>
                </a:solidFill>
                <a:hlinkClick r:id="rId8" action="ppaction://hlinksldjump"/>
              </a:rPr>
              <a:t> </a:t>
            </a: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3.1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9" action="ppaction://hlinksldjump"/>
              </a:rPr>
              <a:t>Configurações Básicas de Busca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3.2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10" action="ppaction://hlinksldjump"/>
              </a:rPr>
              <a:t>Busca Simples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3.3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8" action="ppaction://hlinksldjump"/>
              </a:rPr>
              <a:t>Busca Avançada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3.4 – </a:t>
            </a:r>
            <a:r>
              <a:rPr lang="pt-BR" sz="1500" dirty="0" smtClean="0">
                <a:solidFill>
                  <a:schemeClr val="tx2"/>
                </a:solidFill>
                <a:hlinkClick r:id="rId11" action="ppaction://hlinksldjump"/>
              </a:rPr>
              <a:t>Busca no Mapa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3.5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12" action="ppaction://hlinksldjump"/>
              </a:rPr>
              <a:t>Resultado da Busca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3.6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13" action="ppaction://hlinksldjump"/>
              </a:rPr>
              <a:t>Resultado da Busca no Mapa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 smtClean="0">
                <a:solidFill>
                  <a:schemeClr val="tx2"/>
                </a:solidFill>
              </a:rPr>
              <a:t>3.7 – </a:t>
            </a:r>
            <a:r>
              <a:rPr lang="pt-BR" sz="1500" dirty="0" smtClean="0">
                <a:solidFill>
                  <a:schemeClr val="tx2"/>
                </a:solidFill>
                <a:hlinkClick r:id="rId14" action="ppaction://hlinksldjump"/>
              </a:rPr>
              <a:t>Relatórios de Busca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282575" algn="l"/>
            <a:r>
              <a:rPr lang="pt-BR" sz="1500" dirty="0">
                <a:solidFill>
                  <a:schemeClr val="tx2"/>
                </a:solidFill>
              </a:rPr>
              <a:t>3.8 – </a:t>
            </a:r>
            <a:r>
              <a:rPr lang="pt-BR" sz="1500" dirty="0">
                <a:solidFill>
                  <a:schemeClr val="tx2"/>
                </a:solidFill>
                <a:hlinkClick r:id="rId15" action="ppaction://hlinksldjump"/>
              </a:rPr>
              <a:t>Marcadores pessoais 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 startAt="4"/>
            </a:pPr>
            <a:r>
              <a:rPr lang="pt-BR" sz="1500" dirty="0" smtClean="0">
                <a:solidFill>
                  <a:schemeClr val="tx2"/>
                </a:solidFill>
                <a:hlinkClick r:id="rId16" action="ppaction://hlinksldjump"/>
              </a:rPr>
              <a:t>Ficha do Espécime</a:t>
            </a:r>
            <a:endParaRPr lang="pt-BR" sz="1500" dirty="0" smtClean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>
                <a:solidFill>
                  <a:schemeClr val="tx2"/>
                </a:solidFill>
              </a:rPr>
              <a:t>4</a:t>
            </a:r>
            <a:r>
              <a:rPr lang="pt-BR" sz="1500" dirty="0" smtClean="0">
                <a:solidFill>
                  <a:schemeClr val="tx2"/>
                </a:solidFill>
              </a:rPr>
              <a:t>.1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17" action="ppaction://hlinksldjump"/>
              </a:rPr>
              <a:t>Aba Dados </a:t>
            </a:r>
            <a:r>
              <a:rPr lang="pt-BR" sz="1500" dirty="0">
                <a:solidFill>
                  <a:schemeClr val="tx2"/>
                </a:solidFill>
                <a:hlinkClick r:id="rId17" action="ppaction://hlinksldjump"/>
              </a:rPr>
              <a:t>do Espécime e Edição de Dados</a:t>
            </a:r>
            <a:r>
              <a:rPr lang="pt-BR" sz="1500" dirty="0">
                <a:solidFill>
                  <a:schemeClr val="tx2"/>
                </a:solidFill>
              </a:rPr>
              <a:t> </a:t>
            </a:r>
          </a:p>
          <a:p>
            <a:pPr indent="625475" algn="l"/>
            <a:r>
              <a:rPr lang="pt-BR" sz="1500" dirty="0" smtClean="0">
                <a:solidFill>
                  <a:schemeClr val="tx2"/>
                </a:solidFill>
              </a:rPr>
              <a:t>4.2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 smtClean="0">
                <a:solidFill>
                  <a:schemeClr val="tx2"/>
                </a:solidFill>
                <a:hlinkClick r:id="rId18" action="ppaction://hlinksldjump"/>
              </a:rPr>
              <a:t>Histórico de Determinação e Novas Determinações </a:t>
            </a:r>
            <a:endParaRPr lang="pt-BR" sz="1500" dirty="0" smtClean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>
                <a:solidFill>
                  <a:schemeClr val="tx2"/>
                </a:solidFill>
              </a:rPr>
              <a:t>4.3 – </a:t>
            </a:r>
            <a:r>
              <a:rPr lang="pt-BR" sz="1500" dirty="0" smtClean="0">
                <a:solidFill>
                  <a:schemeClr val="tx2"/>
                </a:solidFill>
                <a:hlinkClick r:id="rId19" action="ppaction://hlinksldjump"/>
              </a:rPr>
              <a:t>Associação de Duplicatas</a:t>
            </a:r>
            <a:endParaRPr lang="pt-BR" sz="1500" dirty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 smtClean="0">
                <a:solidFill>
                  <a:schemeClr val="tx2"/>
                </a:solidFill>
              </a:rPr>
              <a:t>4.4 – </a:t>
            </a:r>
            <a:r>
              <a:rPr lang="pt-BR" sz="1500" dirty="0">
                <a:solidFill>
                  <a:schemeClr val="tx2"/>
                </a:solidFill>
                <a:hlinkClick r:id="rId20" action="ppaction://hlinksldjump"/>
              </a:rPr>
              <a:t>Download </a:t>
            </a:r>
            <a:r>
              <a:rPr lang="pt-BR" sz="1500" dirty="0" smtClean="0">
                <a:solidFill>
                  <a:schemeClr val="tx2"/>
                </a:solidFill>
                <a:hlinkClick r:id="rId20" action="ppaction://hlinksldjump"/>
              </a:rPr>
              <a:t>de Imagens</a:t>
            </a:r>
            <a:endParaRPr lang="pt-BR" sz="1500" dirty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 smtClean="0">
                <a:solidFill>
                  <a:schemeClr val="tx2"/>
                </a:solidFill>
              </a:rPr>
              <a:t>4.5 </a:t>
            </a:r>
            <a:r>
              <a:rPr lang="pt-BR" sz="1500" dirty="0">
                <a:solidFill>
                  <a:schemeClr val="tx2"/>
                </a:solidFill>
              </a:rPr>
              <a:t>–</a:t>
            </a:r>
            <a:r>
              <a:rPr lang="pt-BR" sz="1500" dirty="0" smtClean="0">
                <a:solidFill>
                  <a:schemeClr val="tx2"/>
                </a:solidFill>
              </a:rPr>
              <a:t> </a:t>
            </a:r>
            <a:r>
              <a:rPr lang="pt-BR" sz="1500" dirty="0" smtClean="0">
                <a:solidFill>
                  <a:schemeClr val="tx2"/>
                </a:solidFill>
                <a:hlinkClick r:id="rId21" action="ppaction://hlinksldjump"/>
              </a:rPr>
              <a:t>Aba Dados Transcritos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 startAt="5"/>
            </a:pPr>
            <a:r>
              <a:rPr lang="pt-BR" sz="1500" dirty="0">
                <a:solidFill>
                  <a:schemeClr val="tx2"/>
                </a:solidFill>
                <a:hlinkClick r:id="rId22" action="ppaction://hlinksldjump"/>
              </a:rPr>
              <a:t>Alterar </a:t>
            </a:r>
            <a:r>
              <a:rPr lang="pt-BR" sz="1500" dirty="0" smtClean="0">
                <a:solidFill>
                  <a:schemeClr val="tx2"/>
                </a:solidFill>
                <a:hlinkClick r:id="rId22" action="ppaction://hlinksldjump"/>
              </a:rPr>
              <a:t>configurações</a:t>
            </a:r>
            <a:endParaRPr lang="pt-BR" sz="1500" dirty="0" smtClean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 smtClean="0">
                <a:solidFill>
                  <a:schemeClr val="tx2"/>
                </a:solidFill>
              </a:rPr>
              <a:t>5.1 </a:t>
            </a:r>
            <a:r>
              <a:rPr lang="pt-BR" sz="1500" dirty="0">
                <a:solidFill>
                  <a:schemeClr val="tx2"/>
                </a:solidFill>
              </a:rPr>
              <a:t>– </a:t>
            </a:r>
            <a:r>
              <a:rPr lang="pt-BR" sz="1500" dirty="0">
                <a:solidFill>
                  <a:schemeClr val="tx2"/>
                </a:solidFill>
                <a:hlinkClick r:id="rId23" action="ppaction://hlinksldjump"/>
              </a:rPr>
              <a:t>Alterar dados pessoais</a:t>
            </a:r>
            <a:endParaRPr lang="pt-BR" sz="1500" dirty="0" smtClean="0">
              <a:solidFill>
                <a:schemeClr val="tx2"/>
              </a:solidFill>
            </a:endParaRPr>
          </a:p>
          <a:p>
            <a:pPr indent="625475" algn="l"/>
            <a:r>
              <a:rPr lang="pt-BR" sz="1500" dirty="0" smtClean="0">
                <a:solidFill>
                  <a:schemeClr val="tx2"/>
                </a:solidFill>
              </a:rPr>
              <a:t>5.2 </a:t>
            </a:r>
            <a:r>
              <a:rPr lang="pt-BR" sz="1500" dirty="0">
                <a:solidFill>
                  <a:schemeClr val="tx2"/>
                </a:solidFill>
              </a:rPr>
              <a:t>–</a:t>
            </a:r>
            <a:r>
              <a:rPr lang="pt-BR" sz="1500" dirty="0" smtClean="0">
                <a:solidFill>
                  <a:schemeClr val="tx2"/>
                </a:solidFill>
              </a:rPr>
              <a:t> </a:t>
            </a:r>
            <a:r>
              <a:rPr lang="pt-BR" sz="1500" dirty="0">
                <a:solidFill>
                  <a:schemeClr val="tx2"/>
                </a:solidFill>
                <a:hlinkClick r:id="rId24" action="ppaction://hlinksldjump"/>
              </a:rPr>
              <a:t>Filtros de atualização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 startAt="6"/>
            </a:pPr>
            <a:r>
              <a:rPr lang="pt-BR" sz="1500" dirty="0" smtClean="0">
                <a:solidFill>
                  <a:schemeClr val="tx2"/>
                </a:solidFill>
                <a:hlinkClick r:id="rId25" action="ppaction://hlinksldjump"/>
              </a:rPr>
              <a:t>Alterar senha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 startAt="6"/>
            </a:pPr>
            <a:r>
              <a:rPr lang="pt-BR" sz="1500" dirty="0">
                <a:solidFill>
                  <a:schemeClr val="tx2"/>
                </a:solidFill>
                <a:hlinkClick r:id="rId26" action="ppaction://hlinksldjump"/>
              </a:rPr>
              <a:t>Recuperar </a:t>
            </a:r>
            <a:r>
              <a:rPr lang="pt-BR" sz="1500" dirty="0" smtClean="0">
                <a:solidFill>
                  <a:schemeClr val="tx2"/>
                </a:solidFill>
                <a:hlinkClick r:id="rId26" action="ppaction://hlinksldjump"/>
              </a:rPr>
              <a:t>senha</a:t>
            </a: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+mj-lt"/>
              <a:buAutoNum type="arabicPeriod" startAt="6"/>
            </a:pPr>
            <a:r>
              <a:rPr lang="pt-BR" sz="1500" dirty="0">
                <a:solidFill>
                  <a:schemeClr val="tx2"/>
                </a:solidFill>
                <a:hlinkClick r:id="rId27" action="ppaction://hlinksldjump"/>
              </a:rPr>
              <a:t>Enviar Sugestões/Problemas</a:t>
            </a: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Font typeface="Arial" pitchFamily="34" charset="0"/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  <a:p>
            <a:pPr marL="342900" indent="-342900" algn="l">
              <a:buAutoNum type="arabicPlain"/>
            </a:pPr>
            <a:endParaRPr lang="pt-BR" sz="1500" dirty="0">
              <a:solidFill>
                <a:schemeClr val="tx2"/>
              </a:solidFill>
            </a:endParaRPr>
          </a:p>
          <a:p>
            <a:pPr marL="342900" indent="-342900" algn="l">
              <a:buAutoNum type="arabicPlain"/>
            </a:pPr>
            <a:endParaRPr lang="pt-BR" sz="15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0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1195" r="5442" b="26519"/>
          <a:stretch/>
        </p:blipFill>
        <p:spPr bwMode="auto">
          <a:xfrm>
            <a:off x="1" y="1759618"/>
            <a:ext cx="9144000" cy="348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428262" y="5373216"/>
            <a:ext cx="399972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Clique em “Filtros Atualizações” para personalizar os avisos de alterações no sistema Reflora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1707150" y="4488657"/>
            <a:ext cx="964066" cy="28627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>
            <a:stCxn id="27" idx="0"/>
            <a:endCxn id="33" idx="2"/>
          </p:cNvCxnSpPr>
          <p:nvPr/>
        </p:nvCxnSpPr>
        <p:spPr>
          <a:xfrm flipH="1" flipV="1">
            <a:off x="2189183" y="4774929"/>
            <a:ext cx="238940" cy="59828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6550471" y="5877272"/>
            <a:ext cx="2133600" cy="365125"/>
          </a:xfrm>
        </p:spPr>
        <p:txBody>
          <a:bodyPr/>
          <a:lstStyle/>
          <a:p>
            <a:fld id="{A1880CD4-6305-43CE-B116-DFDCC5EE8C32}" type="slidenum">
              <a:rPr lang="pt-BR" smtClean="0"/>
              <a:pPr/>
              <a:t>30</a:t>
            </a:fld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179512" y="356463"/>
            <a:ext cx="869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5.2 - Filtros de </a:t>
            </a:r>
            <a:r>
              <a:rPr lang="pt-BR" b="1" dirty="0" smtClean="0"/>
              <a:t>atualizações </a:t>
            </a:r>
            <a:r>
              <a:rPr lang="pt-BR" b="1" dirty="0"/>
              <a:t>- </a:t>
            </a:r>
            <a:r>
              <a:rPr lang="pt-BR" dirty="0" smtClean="0"/>
              <a:t>para </a:t>
            </a:r>
            <a:r>
              <a:rPr lang="pt-BR" dirty="0"/>
              <a:t>personalizar os táxons dos quais deseja </a:t>
            </a:r>
            <a:r>
              <a:rPr lang="pt-BR" dirty="0" smtClean="0"/>
              <a:t>receber notificações sobre </a:t>
            </a:r>
            <a:r>
              <a:rPr lang="pt-BR" dirty="0"/>
              <a:t>atualizações de alterações no sistema </a:t>
            </a:r>
            <a:r>
              <a:rPr lang="pt-BR" dirty="0" smtClean="0"/>
              <a:t>clique no botão “Filtros </a:t>
            </a:r>
            <a:r>
              <a:rPr lang="pt-BR" dirty="0"/>
              <a:t>Atualizações</a:t>
            </a:r>
            <a:r>
              <a:rPr lang="pt-BR" dirty="0" smtClean="0"/>
              <a:t>”.</a:t>
            </a:r>
            <a:endParaRPr lang="pt-BR" dirty="0"/>
          </a:p>
          <a:p>
            <a:pPr algn="just"/>
            <a:r>
              <a:rPr lang="pt-BR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17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4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tângulo 10"/>
          <p:cNvSpPr/>
          <p:nvPr/>
        </p:nvSpPr>
        <p:spPr>
          <a:xfrm>
            <a:off x="194662" y="332656"/>
            <a:ext cx="8697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5.2 - Filtros de </a:t>
            </a:r>
            <a:r>
              <a:rPr lang="pt-BR" b="1" dirty="0" smtClean="0"/>
              <a:t>atualização – </a:t>
            </a:r>
            <a:r>
              <a:rPr lang="pt-BR" dirty="0"/>
              <a:t>s</a:t>
            </a:r>
            <a:r>
              <a:rPr lang="pt-BR" dirty="0" smtClean="0"/>
              <a:t>e não tiver nenhum táxon selecionado ainda, clique em “+” para abrir um campo novo. Escreva o nome do táxon e escolha da lista sugerida pelo sistema.</a:t>
            </a:r>
            <a:r>
              <a:rPr lang="pt-BR" b="1" dirty="0" smtClean="0"/>
              <a:t> </a:t>
            </a:r>
            <a:r>
              <a:rPr lang="pt-BR" dirty="0" smtClean="0"/>
              <a:t>Caso deseje remover um nome da lista basta clicar sobre “-” para excluí-lo.</a:t>
            </a:r>
          </a:p>
        </p:txBody>
      </p:sp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125408" y="2097360"/>
            <a:ext cx="9001001" cy="2663280"/>
            <a:chOff x="323528" y="2097360"/>
            <a:chExt cx="9001001" cy="266328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1" t="17354" r="45934" b="52403"/>
            <a:stretch/>
          </p:blipFill>
          <p:spPr bwMode="auto">
            <a:xfrm>
              <a:off x="323528" y="2097360"/>
              <a:ext cx="7200800" cy="266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6" t="17354" r="8826" b="52403"/>
            <a:stretch/>
          </p:blipFill>
          <p:spPr bwMode="auto">
            <a:xfrm>
              <a:off x="7524329" y="2097360"/>
              <a:ext cx="1800200" cy="266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CaixaDeTexto 19"/>
          <p:cNvSpPr txBox="1"/>
          <p:nvPr/>
        </p:nvSpPr>
        <p:spPr>
          <a:xfrm>
            <a:off x="2964810" y="2632270"/>
            <a:ext cx="313562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Clique para adicionar táxons à lista de atualizações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554792" y="3271504"/>
            <a:ext cx="266009" cy="28627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2" name="Conector de seta reta 21"/>
          <p:cNvCxnSpPr>
            <a:stCxn id="20" idx="1"/>
            <a:endCxn id="21" idx="3"/>
          </p:cNvCxnSpPr>
          <p:nvPr/>
        </p:nvCxnSpPr>
        <p:spPr>
          <a:xfrm flipH="1">
            <a:off x="820801" y="2955436"/>
            <a:ext cx="2144009" cy="459204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4644008" y="3742338"/>
            <a:ext cx="313562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Clique para retirar táxons da lista de atualizações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2532079" y="3664456"/>
            <a:ext cx="266009" cy="682744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8" name="Conector de seta reta 27"/>
          <p:cNvCxnSpPr>
            <a:stCxn id="26" idx="1"/>
            <a:endCxn id="27" idx="3"/>
          </p:cNvCxnSpPr>
          <p:nvPr/>
        </p:nvCxnSpPr>
        <p:spPr>
          <a:xfrm flipH="1" flipV="1">
            <a:off x="2798088" y="4005828"/>
            <a:ext cx="1845920" cy="5967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0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tângulo 11"/>
          <p:cNvSpPr/>
          <p:nvPr/>
        </p:nvSpPr>
        <p:spPr>
          <a:xfrm>
            <a:off x="255400" y="478413"/>
            <a:ext cx="863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6</a:t>
            </a:r>
            <a:r>
              <a:rPr lang="pt-BR" b="1" dirty="0" smtClean="0"/>
              <a:t> </a:t>
            </a:r>
            <a:r>
              <a:rPr lang="pt-BR" b="1" dirty="0"/>
              <a:t>– </a:t>
            </a:r>
            <a:r>
              <a:rPr lang="pt-BR" b="1" dirty="0" smtClean="0"/>
              <a:t>Alterar senha – </a:t>
            </a:r>
            <a:r>
              <a:rPr lang="pt-BR" dirty="0" smtClean="0"/>
              <a:t>na barra superior do sistema, clique sobre o seu </a:t>
            </a:r>
            <a:r>
              <a:rPr lang="pt-BR" dirty="0" err="1" smtClean="0"/>
              <a:t>login</a:t>
            </a:r>
            <a:r>
              <a:rPr lang="pt-BR" dirty="0"/>
              <a:t> </a:t>
            </a:r>
            <a:r>
              <a:rPr lang="pt-BR" dirty="0" smtClean="0"/>
              <a:t>e em seguida em “Alterar senha”.</a:t>
            </a:r>
            <a:endParaRPr lang="pt-BR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0472" r="2853" b="24935"/>
          <a:stretch/>
        </p:blipFill>
        <p:spPr bwMode="auto">
          <a:xfrm>
            <a:off x="50482" y="2097360"/>
            <a:ext cx="9058022" cy="36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6228184" y="4221088"/>
            <a:ext cx="223224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Vá em seu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login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 selecione a opção “Alterar senha”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8195953" y="2348881"/>
            <a:ext cx="803498" cy="50405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7" name="Conector de seta reta 16"/>
          <p:cNvCxnSpPr>
            <a:stCxn id="13" idx="0"/>
            <a:endCxn id="16" idx="2"/>
          </p:cNvCxnSpPr>
          <p:nvPr/>
        </p:nvCxnSpPr>
        <p:spPr>
          <a:xfrm flipV="1">
            <a:off x="7344308" y="2852937"/>
            <a:ext cx="1253394" cy="136815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6516216" y="6088211"/>
            <a:ext cx="2133600" cy="365125"/>
          </a:xfrm>
        </p:spPr>
        <p:txBody>
          <a:bodyPr/>
          <a:lstStyle/>
          <a:p>
            <a:fld id="{A1880CD4-6305-43CE-B116-DFDCC5EE8C32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85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6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1121" r="5124" b="31751"/>
          <a:stretch/>
        </p:blipFill>
        <p:spPr bwMode="auto">
          <a:xfrm>
            <a:off x="194662" y="1962002"/>
            <a:ext cx="8697818" cy="305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4352453" y="3125369"/>
            <a:ext cx="309634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 – Insira a sua senha atual</a:t>
            </a:r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 – Insira a nova senha</a:t>
            </a:r>
          </a:p>
          <a:p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 – Repita a nova senha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1479978" y="3010132"/>
            <a:ext cx="2055334" cy="1153804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>
            <a:stCxn id="27" idx="1"/>
            <a:endCxn id="33" idx="3"/>
          </p:cNvCxnSpPr>
          <p:nvPr/>
        </p:nvCxnSpPr>
        <p:spPr>
          <a:xfrm flipH="1">
            <a:off x="3535312" y="3587034"/>
            <a:ext cx="81714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6550471" y="5877272"/>
            <a:ext cx="2133600" cy="365125"/>
          </a:xfrm>
        </p:spPr>
        <p:txBody>
          <a:bodyPr/>
          <a:lstStyle/>
          <a:p>
            <a:fld id="{A1880CD4-6305-43CE-B116-DFDCC5EE8C32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255400" y="476672"/>
            <a:ext cx="8637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6</a:t>
            </a:r>
            <a:r>
              <a:rPr lang="pt-BR" b="1" dirty="0" smtClean="0"/>
              <a:t> </a:t>
            </a:r>
            <a:r>
              <a:rPr lang="pt-BR" b="1" dirty="0"/>
              <a:t>– </a:t>
            </a:r>
            <a:r>
              <a:rPr lang="pt-BR" b="1" dirty="0" smtClean="0"/>
              <a:t>Alterar senha – </a:t>
            </a:r>
            <a:r>
              <a:rPr lang="pt-BR" dirty="0" smtClean="0"/>
              <a:t>coloque a senha atual e a nova senha que deseja usar para realizar a alteração no sistema.</a:t>
            </a: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37515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6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4" t="18776" r="40346" b="42239"/>
          <a:stretch/>
        </p:blipFill>
        <p:spPr bwMode="auto">
          <a:xfrm>
            <a:off x="2555776" y="1988840"/>
            <a:ext cx="3807886" cy="356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6804248" y="4169593"/>
            <a:ext cx="129614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Recuperar senha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4932040" y="5025150"/>
            <a:ext cx="1152128" cy="27605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 flipH="1">
            <a:off x="6084168" y="4806444"/>
            <a:ext cx="1157191" cy="356735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6550471" y="5877272"/>
            <a:ext cx="2133600" cy="365125"/>
          </a:xfrm>
        </p:spPr>
        <p:txBody>
          <a:bodyPr/>
          <a:lstStyle/>
          <a:p>
            <a:fld id="{A1880CD4-6305-43CE-B116-DFDCC5EE8C32}" type="slidenum">
              <a:rPr lang="pt-BR" smtClean="0"/>
              <a:pPr/>
              <a:t>34</a:t>
            </a:fld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94662" y="332656"/>
            <a:ext cx="869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7</a:t>
            </a:r>
            <a:r>
              <a:rPr lang="pt-BR" b="1" dirty="0" smtClean="0"/>
              <a:t> </a:t>
            </a:r>
            <a:r>
              <a:rPr lang="pt-BR" b="1" dirty="0"/>
              <a:t>– </a:t>
            </a:r>
            <a:r>
              <a:rPr lang="pt-BR" b="1" dirty="0" smtClean="0"/>
              <a:t>Recuperar senha – </a:t>
            </a:r>
            <a:r>
              <a:rPr lang="pt-BR" dirty="0" smtClean="0"/>
              <a:t>na página de acesso do sistema, caso não se lembre de seu </a:t>
            </a:r>
            <a:r>
              <a:rPr lang="pt-BR" dirty="0" err="1" smtClean="0"/>
              <a:t>login</a:t>
            </a:r>
            <a:r>
              <a:rPr lang="pt-BR" dirty="0" smtClean="0"/>
              <a:t> e/ou senha, clique em “Recuperar sua senha?” para receber um </a:t>
            </a:r>
            <a:r>
              <a:rPr lang="pt-BR" dirty="0" err="1" smtClean="0"/>
              <a:t>email</a:t>
            </a:r>
            <a:r>
              <a:rPr lang="pt-BR" dirty="0" smtClean="0"/>
              <a:t> automático com estas informações. Caso não se lembre qual </a:t>
            </a:r>
            <a:r>
              <a:rPr lang="pt-BR" dirty="0" err="1" smtClean="0"/>
              <a:t>email</a:t>
            </a:r>
            <a:r>
              <a:rPr lang="pt-BR" dirty="0" smtClean="0"/>
              <a:t> está cadastrado, escreva para reflora@jbrj.gov.br</a:t>
            </a:r>
            <a:r>
              <a:rPr lang="pt-BR" b="1" dirty="0"/>
              <a:t>.</a:t>
            </a:r>
            <a:endParaRPr lang="pt-BR" b="1" dirty="0" smtClean="0"/>
          </a:p>
        </p:txBody>
      </p:sp>
    </p:spTree>
    <p:extLst>
      <p:ext uri="{BB962C8B-B14F-4D97-AF65-F5344CB8AC3E}">
        <p14:creationId xmlns:p14="http://schemas.microsoft.com/office/powerpoint/2010/main" val="21742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6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1506" r="5113" b="36041"/>
          <a:stretch/>
        </p:blipFill>
        <p:spPr bwMode="auto">
          <a:xfrm>
            <a:off x="220384" y="2292260"/>
            <a:ext cx="8657102" cy="278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/>
          <p:cNvSpPr txBox="1"/>
          <p:nvPr/>
        </p:nvSpPr>
        <p:spPr>
          <a:xfrm>
            <a:off x="4540431" y="3465874"/>
            <a:ext cx="411931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Canal de comunicação para reportar problemas, fazer sugestões ou perguntas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012160" y="2292260"/>
            <a:ext cx="1659184" cy="21126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4" name="Conector de seta reta 33"/>
          <p:cNvCxnSpPr>
            <a:stCxn id="27" idx="0"/>
            <a:endCxn id="33" idx="2"/>
          </p:cNvCxnSpPr>
          <p:nvPr/>
        </p:nvCxnSpPr>
        <p:spPr>
          <a:xfrm flipV="1">
            <a:off x="6600088" y="2503522"/>
            <a:ext cx="241664" cy="962352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220384" y="404664"/>
            <a:ext cx="8744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8 </a:t>
            </a:r>
            <a:r>
              <a:rPr lang="pt-BR" b="1" dirty="0"/>
              <a:t>– </a:t>
            </a:r>
            <a:r>
              <a:rPr lang="pt-BR" b="1" dirty="0" smtClean="0"/>
              <a:t>Enviar Sugestões/Problemas – </a:t>
            </a:r>
            <a:r>
              <a:rPr lang="pt-BR" dirty="0"/>
              <a:t>a</a:t>
            </a:r>
            <a:r>
              <a:rPr lang="pt-BR" dirty="0" smtClean="0"/>
              <a:t>lém deste canal de comunicação no sistema você também pode reportar problemas, dúvidas e sugestões através do nosso e-mail  (reflora@jbrj.gov.br).</a:t>
            </a:r>
          </a:p>
        </p:txBody>
      </p:sp>
    </p:spTree>
    <p:extLst>
      <p:ext uri="{BB962C8B-B14F-4D97-AF65-F5344CB8AC3E}">
        <p14:creationId xmlns:p14="http://schemas.microsoft.com/office/powerpoint/2010/main" val="2768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11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56" y="404664"/>
            <a:ext cx="4031940" cy="1521208"/>
          </a:xfrm>
          <a:prstGeom prst="rect">
            <a:avLst/>
          </a:prstGeom>
        </p:spPr>
      </p:pic>
      <p:sp>
        <p:nvSpPr>
          <p:cNvPr id="26" name="Título 1"/>
          <p:cNvSpPr txBox="1">
            <a:spLocks/>
          </p:cNvSpPr>
          <p:nvPr/>
        </p:nvSpPr>
        <p:spPr>
          <a:xfrm>
            <a:off x="645608" y="2682144"/>
            <a:ext cx="7846640" cy="189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4800" b="1" dirty="0" smtClean="0"/>
              <a:t>Seja Bem Vindo ao </a:t>
            </a:r>
            <a:br>
              <a:rPr lang="pt-BR" sz="4800" b="1" dirty="0" smtClean="0"/>
            </a:br>
            <a:r>
              <a:rPr lang="pt-BR" sz="4800" b="1" dirty="0" smtClean="0"/>
              <a:t>Herbário Virtual Reflora!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42107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30046" y="368659"/>
            <a:ext cx="8771994" cy="900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1 – Acesso ao Herbário Virtual Reflora – </a:t>
            </a:r>
            <a:r>
              <a:rPr lang="pt-BR" sz="1800" dirty="0">
                <a:solidFill>
                  <a:schemeClr val="tx1"/>
                </a:solidFill>
              </a:rPr>
              <a:t>n</a:t>
            </a:r>
            <a:r>
              <a:rPr lang="pt-BR" sz="1800" dirty="0" smtClean="0">
                <a:solidFill>
                  <a:schemeClr val="tx1"/>
                </a:solidFill>
              </a:rPr>
              <a:t>a página inicial do sistema (</a:t>
            </a:r>
            <a:r>
              <a:rPr lang="pt-BR" sz="1800" dirty="0" smtClean="0">
                <a:solidFill>
                  <a:schemeClr val="tx1"/>
                </a:solidFill>
                <a:hlinkClick r:id="rId4"/>
              </a:rPr>
              <a:t>www.herbariovirtualreflora.jbrj.gov.br</a:t>
            </a:r>
            <a:r>
              <a:rPr lang="pt-BR" sz="1800" dirty="0" smtClean="0">
                <a:solidFill>
                  <a:schemeClr val="tx1"/>
                </a:solidFill>
              </a:rPr>
              <a:t>,) clique no botão “</a:t>
            </a:r>
            <a:r>
              <a:rPr lang="pt-BR" sz="1800" dirty="0" err="1" smtClean="0">
                <a:solidFill>
                  <a:schemeClr val="tx1"/>
                </a:solidFill>
              </a:rPr>
              <a:t>Login</a:t>
            </a:r>
            <a:r>
              <a:rPr lang="pt-BR" sz="1800" dirty="0" smtClean="0">
                <a:solidFill>
                  <a:schemeClr val="tx1"/>
                </a:solidFill>
              </a:rPr>
              <a:t>” no canto superior direito da tela.</a:t>
            </a:r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r="8048" b="1598"/>
          <a:stretch/>
        </p:blipFill>
        <p:spPr bwMode="auto">
          <a:xfrm>
            <a:off x="505736" y="1404160"/>
            <a:ext cx="8026704" cy="52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5743102" y="1725880"/>
            <a:ext cx="172675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Acesso ao sistema</a:t>
            </a:r>
          </a:p>
        </p:txBody>
      </p:sp>
      <p:cxnSp>
        <p:nvCxnSpPr>
          <p:cNvPr id="32" name="Conector de seta reta 31"/>
          <p:cNvCxnSpPr>
            <a:stCxn id="23" idx="3"/>
          </p:cNvCxnSpPr>
          <p:nvPr/>
        </p:nvCxnSpPr>
        <p:spPr>
          <a:xfrm flipV="1">
            <a:off x="7469857" y="1669079"/>
            <a:ext cx="702543" cy="22607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172400" y="1381047"/>
            <a:ext cx="389554" cy="2880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1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4" t="18776" r="40346" b="42239"/>
          <a:stretch/>
        </p:blipFill>
        <p:spPr bwMode="auto">
          <a:xfrm>
            <a:off x="2867420" y="2550310"/>
            <a:ext cx="2864648" cy="26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ângulo de cantos arredondados 24"/>
          <p:cNvSpPr/>
          <p:nvPr/>
        </p:nvSpPr>
        <p:spPr>
          <a:xfrm>
            <a:off x="3059833" y="3417281"/>
            <a:ext cx="2448272" cy="108012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61723" y="1584528"/>
            <a:ext cx="250569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Digitar </a:t>
            </a:r>
            <a:r>
              <a:rPr lang="pt-B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Login</a:t>
            </a: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 Senha fornecidos pelo JBRJ</a:t>
            </a:r>
          </a:p>
        </p:txBody>
      </p:sp>
      <p:cxnSp>
        <p:nvCxnSpPr>
          <p:cNvPr id="27" name="Conector de seta reta 26"/>
          <p:cNvCxnSpPr>
            <a:stCxn id="26" idx="2"/>
          </p:cNvCxnSpPr>
          <p:nvPr/>
        </p:nvCxnSpPr>
        <p:spPr>
          <a:xfrm>
            <a:off x="1614572" y="2784857"/>
            <a:ext cx="1445261" cy="64414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6228184" y="4497401"/>
            <a:ext cx="173204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Clicar no botão </a:t>
            </a:r>
            <a:r>
              <a:rPr lang="pt-BR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Login</a:t>
            </a: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921995" y="4549312"/>
            <a:ext cx="576062" cy="317996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0" name="Conector de seta reta 29"/>
          <p:cNvCxnSpPr/>
          <p:nvPr/>
        </p:nvCxnSpPr>
        <p:spPr>
          <a:xfrm flipH="1" flipV="1">
            <a:off x="5508105" y="4867308"/>
            <a:ext cx="720079" cy="12018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ço Reservado para Conteúdo 2"/>
          <p:cNvSpPr txBox="1">
            <a:spLocks/>
          </p:cNvSpPr>
          <p:nvPr/>
        </p:nvSpPr>
        <p:spPr>
          <a:xfrm>
            <a:off x="179512" y="404664"/>
            <a:ext cx="871296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1 – Acesso ao Herbário Virtual Reflora – </a:t>
            </a:r>
            <a:r>
              <a:rPr lang="pt-BR" sz="1800" dirty="0" smtClean="0">
                <a:solidFill>
                  <a:schemeClr val="tx1"/>
                </a:solidFill>
              </a:rPr>
              <a:t>na página de </a:t>
            </a:r>
            <a:r>
              <a:rPr lang="pt-BR" sz="1800" dirty="0" err="1" smtClean="0">
                <a:solidFill>
                  <a:schemeClr val="tx1"/>
                </a:solidFill>
              </a:rPr>
              <a:t>login</a:t>
            </a:r>
            <a:r>
              <a:rPr lang="pt-BR" sz="1800" dirty="0" smtClean="0">
                <a:solidFill>
                  <a:schemeClr val="tx1"/>
                </a:solidFill>
              </a:rPr>
              <a:t> entre com as informações de acesso fornecidas pela equipe do JBRJ.</a:t>
            </a:r>
            <a:endParaRPr lang="pt-BR" sz="1800" b="1" dirty="0">
              <a:solidFill>
                <a:schemeClr val="tx1"/>
              </a:solidFill>
            </a:endParaRPr>
          </a:p>
          <a:p>
            <a:pPr indent="271463" algn="just"/>
            <a:endParaRPr lang="pt-B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4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11718" r="4901" b="6544"/>
          <a:stretch/>
        </p:blipFill>
        <p:spPr bwMode="auto">
          <a:xfrm>
            <a:off x="194661" y="2097360"/>
            <a:ext cx="8697819" cy="433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8447" y="260648"/>
            <a:ext cx="8694033" cy="17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2 – Página inicial do Sistema - 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dirty="0" smtClean="0">
                <a:solidFill>
                  <a:schemeClr val="tx1"/>
                </a:solidFill>
              </a:rPr>
              <a:t>xibe notícias, últimas atualizações feitas no sistema </a:t>
            </a:r>
            <a:r>
              <a:rPr lang="pt-BR" sz="1800" dirty="0">
                <a:solidFill>
                  <a:schemeClr val="tx1"/>
                </a:solidFill>
              </a:rPr>
              <a:t>por outros usuários e </a:t>
            </a:r>
            <a:r>
              <a:rPr lang="pt-BR" sz="1800" dirty="0" smtClean="0">
                <a:solidFill>
                  <a:schemeClr val="tx1"/>
                </a:solidFill>
              </a:rPr>
              <a:t>links para a área de trabalho. Caso o usuário esteja monografando algum grupo para a Flora do Brasil 2020, nesta área também aparecerão as últimas determinações feitas no Herbário Virtual no grupo em que está trabalhando (ver </a:t>
            </a:r>
            <a:r>
              <a:rPr lang="pt-BR" sz="1800" dirty="0" smtClean="0">
                <a:solidFill>
                  <a:schemeClr val="tx1"/>
                </a:solidFill>
                <a:hlinkClick r:id="rId5" action="ppaction://hlinksldjump"/>
              </a:rPr>
              <a:t>Filtros de Atualização</a:t>
            </a:r>
            <a:r>
              <a:rPr lang="pt-BR" sz="1800" dirty="0" smtClean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572000" y="2420888"/>
            <a:ext cx="4464496" cy="353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Links para Área de trabalho do Herbário Virtual</a:t>
            </a:r>
          </a:p>
        </p:txBody>
      </p:sp>
      <p:cxnSp>
        <p:nvCxnSpPr>
          <p:cNvPr id="27" name="Conector de seta reta 26"/>
          <p:cNvCxnSpPr>
            <a:stCxn id="26" idx="1"/>
            <a:endCxn id="25" idx="3"/>
          </p:cNvCxnSpPr>
          <p:nvPr/>
        </p:nvCxnSpPr>
        <p:spPr>
          <a:xfrm flipH="1" flipV="1">
            <a:off x="3851920" y="2204104"/>
            <a:ext cx="720080" cy="39375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de cantos arredondados 28"/>
          <p:cNvSpPr/>
          <p:nvPr/>
        </p:nvSpPr>
        <p:spPr>
          <a:xfrm>
            <a:off x="6197311" y="3879024"/>
            <a:ext cx="822961" cy="14563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30" name="Conector de seta reta 29"/>
          <p:cNvCxnSpPr>
            <a:endCxn id="29" idx="3"/>
          </p:cNvCxnSpPr>
          <p:nvPr/>
        </p:nvCxnSpPr>
        <p:spPr>
          <a:xfrm flipH="1">
            <a:off x="7020272" y="2774831"/>
            <a:ext cx="1028765" cy="117701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de cantos arredondados 24"/>
          <p:cNvSpPr/>
          <p:nvPr/>
        </p:nvSpPr>
        <p:spPr>
          <a:xfrm>
            <a:off x="2913536" y="2097360"/>
            <a:ext cx="938384" cy="213487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20486" y="4773735"/>
            <a:ext cx="1853126" cy="1661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Quadro de avisos sobre acontecimentos importantes relacionados ao Herbário Virtual</a:t>
            </a:r>
          </a:p>
        </p:txBody>
      </p:sp>
      <p:cxnSp>
        <p:nvCxnSpPr>
          <p:cNvPr id="57" name="Conector de seta reta 56"/>
          <p:cNvCxnSpPr>
            <a:stCxn id="56" idx="0"/>
          </p:cNvCxnSpPr>
          <p:nvPr/>
        </p:nvCxnSpPr>
        <p:spPr>
          <a:xfrm flipV="1">
            <a:off x="1047049" y="4383360"/>
            <a:ext cx="171109" cy="39037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059832" y="4509120"/>
            <a:ext cx="2357182" cy="1923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Últimas atualizações realizadas no Herbário Virtual e na Flora do Brasil 2020 para aqueles táxons selecionados em suas configurações de usuário (ver </a:t>
            </a:r>
            <a:r>
              <a:rPr lang="pt-BR" sz="1700" b="1" dirty="0" smtClean="0">
                <a:solidFill>
                  <a:srgbClr val="FF0000"/>
                </a:solidFill>
                <a:hlinkClick r:id="rId5" action="ppaction://hlinksldjump"/>
              </a:rPr>
              <a:t>item 14</a:t>
            </a:r>
            <a:r>
              <a:rPr lang="pt-BR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cxnSp>
        <p:nvCxnSpPr>
          <p:cNvPr id="22" name="Conector de seta reta 21"/>
          <p:cNvCxnSpPr>
            <a:stCxn id="21" idx="3"/>
          </p:cNvCxnSpPr>
          <p:nvPr/>
        </p:nvCxnSpPr>
        <p:spPr>
          <a:xfrm flipV="1">
            <a:off x="5417014" y="4770731"/>
            <a:ext cx="525418" cy="70019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3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18372" r="21719" b="54561"/>
          <a:stretch/>
        </p:blipFill>
        <p:spPr bwMode="auto">
          <a:xfrm>
            <a:off x="-36512" y="2204864"/>
            <a:ext cx="9180512" cy="198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404664"/>
            <a:ext cx="868353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 – Área de Trabalho - </a:t>
            </a:r>
            <a:r>
              <a:rPr lang="pt-BR" sz="1800" dirty="0" smtClean="0">
                <a:solidFill>
                  <a:schemeClr val="tx1"/>
                </a:solidFill>
              </a:rPr>
              <a:t> local onde se encontram os formulários de busca simples e avançada com configurações básicas, filtros taxonômicos, geográficos, temporais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smtClean="0">
                <a:solidFill>
                  <a:schemeClr val="tx1"/>
                </a:solidFill>
              </a:rPr>
              <a:t>e de coletor, que podem ser usados conjuntamente.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667344" y="2068176"/>
            <a:ext cx="421704" cy="10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9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404664"/>
            <a:ext cx="869781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>
                <a:solidFill>
                  <a:schemeClr val="tx1"/>
                </a:solidFill>
              </a:rPr>
              <a:t>3.1 – Configurações Básicas de </a:t>
            </a:r>
            <a:r>
              <a:rPr lang="pt-BR" sz="1800" b="1" dirty="0" smtClean="0">
                <a:solidFill>
                  <a:schemeClr val="tx1"/>
                </a:solidFill>
              </a:rPr>
              <a:t>Busca – </a:t>
            </a:r>
            <a:r>
              <a:rPr lang="pt-BR" sz="1800" dirty="0">
                <a:solidFill>
                  <a:schemeClr val="tx1"/>
                </a:solidFill>
              </a:rPr>
              <a:t>c</a:t>
            </a:r>
            <a:r>
              <a:rPr lang="pt-BR" sz="1800" dirty="0" smtClean="0">
                <a:solidFill>
                  <a:schemeClr val="tx1"/>
                </a:solidFill>
              </a:rPr>
              <a:t>onfigurações básicas que se aplicam tanto à busca simples quanto à busca avançada.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-8628" y="1196752"/>
            <a:ext cx="9045124" cy="4644918"/>
            <a:chOff x="-8628" y="1645873"/>
            <a:chExt cx="9045124" cy="4644918"/>
          </a:xfrm>
        </p:grpSpPr>
        <p:grpSp>
          <p:nvGrpSpPr>
            <p:cNvPr id="77" name="Grupo 76"/>
            <p:cNvGrpSpPr/>
            <p:nvPr/>
          </p:nvGrpSpPr>
          <p:grpSpPr>
            <a:xfrm>
              <a:off x="-8628" y="2326025"/>
              <a:ext cx="9045124" cy="2634480"/>
              <a:chOff x="-8628" y="2234679"/>
              <a:chExt cx="9045124" cy="2634480"/>
            </a:xfrm>
          </p:grpSpPr>
          <p:grpSp>
            <p:nvGrpSpPr>
              <p:cNvPr id="19" name="Grupo 18"/>
              <p:cNvGrpSpPr/>
              <p:nvPr/>
            </p:nvGrpSpPr>
            <p:grpSpPr>
              <a:xfrm>
                <a:off x="-8628" y="2234679"/>
                <a:ext cx="9045124" cy="2634480"/>
                <a:chOff x="-8628" y="2228625"/>
                <a:chExt cx="8217214" cy="2280495"/>
              </a:xfrm>
            </p:grpSpPr>
            <p:pic>
              <p:nvPicPr>
                <p:cNvPr id="35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64" t="18995" r="21658" b="53909"/>
                <a:stretch/>
              </p:blipFill>
              <p:spPr bwMode="auto">
                <a:xfrm>
                  <a:off x="-8628" y="2734655"/>
                  <a:ext cx="8217214" cy="17744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" name="Retângulo 17"/>
                <p:cNvSpPr/>
                <p:nvPr/>
              </p:nvSpPr>
              <p:spPr>
                <a:xfrm>
                  <a:off x="7439318" y="2228625"/>
                  <a:ext cx="756265" cy="1592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76" name="Retângulo 75"/>
              <p:cNvSpPr/>
              <p:nvPr/>
            </p:nvSpPr>
            <p:spPr>
              <a:xfrm>
                <a:off x="2727510" y="2249870"/>
                <a:ext cx="692362" cy="1687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5" name="Retângulo de cantos arredondados 24"/>
            <p:cNvSpPr/>
            <p:nvPr/>
          </p:nvSpPr>
          <p:spPr>
            <a:xfrm>
              <a:off x="169319" y="3261911"/>
              <a:ext cx="819653" cy="792807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69319" y="1645873"/>
              <a:ext cx="2252129" cy="1601977"/>
              <a:chOff x="464290" y="1554527"/>
              <a:chExt cx="2252129" cy="1601977"/>
            </a:xfrm>
          </p:grpSpPr>
          <p:sp>
            <p:nvSpPr>
              <p:cNvPr id="26" name="CaixaDeTexto 25"/>
              <p:cNvSpPr txBox="1"/>
              <p:nvPr/>
            </p:nvSpPr>
            <p:spPr>
              <a:xfrm>
                <a:off x="464290" y="1554527"/>
                <a:ext cx="2252129" cy="5232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Altera a forma de exibição dos resultados</a:t>
                </a:r>
              </a:p>
            </p:txBody>
          </p:sp>
          <p:cxnSp>
            <p:nvCxnSpPr>
              <p:cNvPr id="27" name="Conector de seta reta 26"/>
              <p:cNvCxnSpPr/>
              <p:nvPr/>
            </p:nvCxnSpPr>
            <p:spPr>
              <a:xfrm flipH="1">
                <a:off x="965800" y="2077747"/>
                <a:ext cx="144016" cy="1078757"/>
              </a:xfrm>
              <a:prstGeom prst="straightConnector1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tângulo de cantos arredondados 28"/>
            <p:cNvSpPr/>
            <p:nvPr/>
          </p:nvSpPr>
          <p:spPr>
            <a:xfrm>
              <a:off x="1866034" y="3256643"/>
              <a:ext cx="796280" cy="41865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tângulo de cantos arredondados 30"/>
            <p:cNvSpPr/>
            <p:nvPr/>
          </p:nvSpPr>
          <p:spPr>
            <a:xfrm>
              <a:off x="2727510" y="3247850"/>
              <a:ext cx="951933" cy="427450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323528" y="5246273"/>
              <a:ext cx="2373157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no resultado da consulta</a:t>
              </a:r>
            </a:p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as duplicatas já associadas no sistema</a:t>
              </a: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2124936" y="4166153"/>
              <a:ext cx="1582968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Realiza a busca de um nome em todo o histórico de </a:t>
              </a:r>
              <a:b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</a:br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determinações</a:t>
              </a:r>
            </a:p>
          </p:txBody>
        </p:sp>
        <p:cxnSp>
          <p:nvCxnSpPr>
            <p:cNvPr id="34" name="Conector de seta reta 33"/>
            <p:cNvCxnSpPr>
              <a:stCxn id="32" idx="0"/>
              <a:endCxn id="29" idx="2"/>
            </p:cNvCxnSpPr>
            <p:nvPr/>
          </p:nvCxnSpPr>
          <p:spPr>
            <a:xfrm flipV="1">
              <a:off x="1510107" y="3675301"/>
              <a:ext cx="754067" cy="1570972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>
              <a:stCxn id="33" idx="0"/>
              <a:endCxn id="31" idx="2"/>
            </p:cNvCxnSpPr>
            <p:nvPr/>
          </p:nvCxnSpPr>
          <p:spPr>
            <a:xfrm flipV="1">
              <a:off x="2916420" y="3675300"/>
              <a:ext cx="287057" cy="490853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ângulo de cantos arredondados 38"/>
            <p:cNvSpPr/>
            <p:nvPr/>
          </p:nvSpPr>
          <p:spPr>
            <a:xfrm>
              <a:off x="3774244" y="3256642"/>
              <a:ext cx="1189084" cy="41865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6847462" y="1869505"/>
              <a:ext cx="1758490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Tipos </a:t>
              </a:r>
              <a:r>
                <a:rPr lang="pt-BR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nomenclaturais</a:t>
              </a:r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no </a:t>
              </a:r>
            </a:p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resultado da consulta</a:t>
              </a:r>
            </a:p>
          </p:txBody>
        </p:sp>
        <p:cxnSp>
          <p:nvCxnSpPr>
            <p:cNvPr id="44" name="Conector de seta reta 43"/>
            <p:cNvCxnSpPr>
              <a:stCxn id="43" idx="2"/>
              <a:endCxn id="54" idx="0"/>
            </p:cNvCxnSpPr>
            <p:nvPr/>
          </p:nvCxnSpPr>
          <p:spPr>
            <a:xfrm flipH="1">
              <a:off x="7675774" y="2823612"/>
              <a:ext cx="50933" cy="438299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tângulo de cantos arredondados 55"/>
            <p:cNvSpPr/>
            <p:nvPr/>
          </p:nvSpPr>
          <p:spPr>
            <a:xfrm>
              <a:off x="5034289" y="3268149"/>
              <a:ext cx="868532" cy="407151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7" name="Retângulo de cantos arredondados 56"/>
            <p:cNvSpPr/>
            <p:nvPr/>
          </p:nvSpPr>
          <p:spPr>
            <a:xfrm>
              <a:off x="8061572" y="3268149"/>
              <a:ext cx="912985" cy="407151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4541576" y="2005913"/>
              <a:ext cx="1961928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espécimes </a:t>
              </a:r>
              <a:r>
                <a:rPr lang="pt-BR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georreferenciados</a:t>
              </a:r>
              <a:r>
                <a:rPr lang="pt-BR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no </a:t>
              </a:r>
            </a:p>
            <a:p>
              <a:pPr algn="ctr"/>
              <a:r>
                <a:rPr lang="pt-BR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resultado da consulta</a:t>
              </a:r>
            </a:p>
          </p:txBody>
        </p:sp>
        <p:cxnSp>
          <p:nvCxnSpPr>
            <p:cNvPr id="62" name="Conector de seta reta 61"/>
            <p:cNvCxnSpPr>
              <a:stCxn id="59" idx="2"/>
              <a:endCxn id="56" idx="0"/>
            </p:cNvCxnSpPr>
            <p:nvPr/>
          </p:nvCxnSpPr>
          <p:spPr>
            <a:xfrm flipH="1">
              <a:off x="5468555" y="2744577"/>
              <a:ext cx="53985" cy="523572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ixaDeTexto 65"/>
            <p:cNvSpPr txBox="1"/>
            <p:nvPr/>
          </p:nvSpPr>
          <p:spPr>
            <a:xfrm>
              <a:off x="3820632" y="3950129"/>
              <a:ext cx="2047512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espécimes </a:t>
              </a:r>
              <a:r>
                <a:rPr lang="pt-BR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indeterminados no </a:t>
              </a:r>
            </a:p>
            <a:p>
              <a:pPr algn="ctr"/>
              <a:r>
                <a:rPr lang="pt-BR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resultado da consulta</a:t>
              </a:r>
            </a:p>
          </p:txBody>
        </p:sp>
        <p:cxnSp>
          <p:nvCxnSpPr>
            <p:cNvPr id="70" name="Conector de seta reta 69"/>
            <p:cNvCxnSpPr>
              <a:stCxn id="66" idx="0"/>
              <a:endCxn id="39" idx="2"/>
            </p:cNvCxnSpPr>
            <p:nvPr/>
          </p:nvCxnSpPr>
          <p:spPr>
            <a:xfrm flipH="1" flipV="1">
              <a:off x="4368786" y="3675300"/>
              <a:ext cx="475602" cy="274829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tângulo de cantos arredondados 51"/>
            <p:cNvSpPr/>
            <p:nvPr/>
          </p:nvSpPr>
          <p:spPr>
            <a:xfrm>
              <a:off x="5953154" y="3272917"/>
              <a:ext cx="624938" cy="402383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3" name="Retângulo de cantos arredondados 52"/>
            <p:cNvSpPr/>
            <p:nvPr/>
          </p:nvSpPr>
          <p:spPr>
            <a:xfrm>
              <a:off x="6638561" y="3268149"/>
              <a:ext cx="648073" cy="407151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4" name="Retângulo de cantos arredondados 53"/>
            <p:cNvSpPr/>
            <p:nvPr/>
          </p:nvSpPr>
          <p:spPr>
            <a:xfrm>
              <a:off x="7351738" y="3261911"/>
              <a:ext cx="648071" cy="413389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4860032" y="5336684"/>
              <a:ext cx="1939635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espécimes que possuem imagens anatômicas de madeira</a:t>
              </a: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6427283" y="4094145"/>
              <a:ext cx="1457085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artefatos de coleção etnológica</a:t>
              </a:r>
            </a:p>
          </p:txBody>
        </p:sp>
        <p:cxnSp>
          <p:nvCxnSpPr>
            <p:cNvPr id="61" name="Conector de seta reta 60"/>
            <p:cNvCxnSpPr>
              <a:stCxn id="60" idx="0"/>
              <a:endCxn id="53" idx="2"/>
            </p:cNvCxnSpPr>
            <p:nvPr/>
          </p:nvCxnSpPr>
          <p:spPr>
            <a:xfrm flipH="1" flipV="1">
              <a:off x="6962598" y="3675300"/>
              <a:ext cx="193228" cy="418845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>
              <a:endCxn id="52" idx="2"/>
            </p:cNvCxnSpPr>
            <p:nvPr/>
          </p:nvCxnSpPr>
          <p:spPr>
            <a:xfrm flipV="1">
              <a:off x="6047736" y="3675300"/>
              <a:ext cx="217887" cy="1661384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aixaDeTexto 88"/>
            <p:cNvSpPr txBox="1"/>
            <p:nvPr/>
          </p:nvSpPr>
          <p:spPr>
            <a:xfrm>
              <a:off x="7286634" y="5240393"/>
              <a:ext cx="1735549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Exibe apenas testemunhos associados à Flora do Brasil 2020</a:t>
              </a:r>
            </a:p>
          </p:txBody>
        </p:sp>
        <p:cxnSp>
          <p:nvCxnSpPr>
            <p:cNvPr id="90" name="Conector de seta reta 89"/>
            <p:cNvCxnSpPr>
              <a:endCxn id="57" idx="2"/>
            </p:cNvCxnSpPr>
            <p:nvPr/>
          </p:nvCxnSpPr>
          <p:spPr>
            <a:xfrm flipV="1">
              <a:off x="8518064" y="3675300"/>
              <a:ext cx="1" cy="1565093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CaixaDeTexto 63"/>
          <p:cNvSpPr txBox="1"/>
          <p:nvPr/>
        </p:nvSpPr>
        <p:spPr>
          <a:xfrm>
            <a:off x="1403648" y="1772816"/>
            <a:ext cx="2170659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Número de espécimes a serem exibidos por página nos resultados</a:t>
            </a:r>
          </a:p>
        </p:txBody>
      </p:sp>
      <p:cxnSp>
        <p:nvCxnSpPr>
          <p:cNvPr id="65" name="Conector de seta reta 64"/>
          <p:cNvCxnSpPr/>
          <p:nvPr/>
        </p:nvCxnSpPr>
        <p:spPr>
          <a:xfrm flipH="1">
            <a:off x="1537245" y="2520915"/>
            <a:ext cx="186230" cy="43900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 de cantos arredondados 66"/>
          <p:cNvSpPr/>
          <p:nvPr/>
        </p:nvSpPr>
        <p:spPr>
          <a:xfrm>
            <a:off x="1187624" y="2959922"/>
            <a:ext cx="442736" cy="325062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9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94662" y="188640"/>
            <a:ext cx="8697818" cy="6480720"/>
            <a:chOff x="194662" y="188640"/>
            <a:chExt cx="8697818" cy="6480720"/>
          </a:xfrm>
        </p:grpSpPr>
        <p:pic>
          <p:nvPicPr>
            <p:cNvPr id="21508" name="Picture 4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18864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8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62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10" descr="http://novojabot.jbrj.gov.br/jabot/layout/default/imagens/fun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480" y="209736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Espaço Reservado para Conteúdo 2"/>
          <p:cNvSpPr txBox="1">
            <a:spLocks/>
          </p:cNvSpPr>
          <p:nvPr/>
        </p:nvSpPr>
        <p:spPr>
          <a:xfrm>
            <a:off x="194662" y="260648"/>
            <a:ext cx="8697818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1" dirty="0" smtClean="0">
                <a:solidFill>
                  <a:schemeClr val="tx1"/>
                </a:solidFill>
              </a:rPr>
              <a:t>3.2 – Busca Simples – </a:t>
            </a:r>
            <a:r>
              <a:rPr lang="pt-BR" sz="1800" dirty="0">
                <a:solidFill>
                  <a:schemeClr val="tx1"/>
                </a:solidFill>
              </a:rPr>
              <a:t>n</a:t>
            </a:r>
            <a:r>
              <a:rPr lang="pt-BR" sz="1800" dirty="0" smtClean="0">
                <a:solidFill>
                  <a:schemeClr val="tx1"/>
                </a:solidFill>
              </a:rPr>
              <a:t>este campo a busca é feita pelo nome científico. É possível fazer esta busca utilizando caractere especial: Colocando-se um asterisco (*) no início de uma palavra, o sistema irá buscar nomes que terminam com o termo (ex.: *ulva); colocando-se um asterisco no final de uma palavra, o sistema irá buscar por nomes que iniciam com o termo (ex.: ulva*); colocando-se uma palavra entre asteriscos, o sistema irá buscar por este termo em qualquer parte do nome (ex.: *ulva*); a busca sem asterisco irá procurar nomes exatos (ex.: ulva).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18369" r="21633" b="42275"/>
          <a:stretch/>
        </p:blipFill>
        <p:spPr bwMode="auto">
          <a:xfrm>
            <a:off x="0" y="2347377"/>
            <a:ext cx="9144000" cy="288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aixaDeTexto 31"/>
          <p:cNvSpPr txBox="1"/>
          <p:nvPr/>
        </p:nvSpPr>
        <p:spPr>
          <a:xfrm>
            <a:off x="3816424" y="3535002"/>
            <a:ext cx="193965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Campo único para consulta pelo nome do táxon</a:t>
            </a:r>
          </a:p>
        </p:txBody>
      </p:sp>
      <p:cxnSp>
        <p:nvCxnSpPr>
          <p:cNvPr id="34" name="Conector de seta reta 33"/>
          <p:cNvCxnSpPr>
            <a:stCxn id="32" idx="1"/>
          </p:cNvCxnSpPr>
          <p:nvPr/>
        </p:nvCxnSpPr>
        <p:spPr>
          <a:xfrm flipH="1" flipV="1">
            <a:off x="2987824" y="3950501"/>
            <a:ext cx="828600" cy="4616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5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10581</TotalTime>
  <Words>2205</Words>
  <Application>Microsoft Office PowerPoint</Application>
  <PresentationFormat>Apresentação na tela (4:3)</PresentationFormat>
  <Paragraphs>179</Paragraphs>
  <Slides>36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Tema do Office</vt:lpstr>
      <vt:lpstr>Manual do Usuário  Herbário Virtual Reflora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 Sistema da Lista do Brasil</dc:title>
  <dc:creator>Reflora</dc:creator>
  <cp:lastModifiedBy>Revisor</cp:lastModifiedBy>
  <cp:revision>351</cp:revision>
  <dcterms:created xsi:type="dcterms:W3CDTF">2013-08-29T23:35:50Z</dcterms:created>
  <dcterms:modified xsi:type="dcterms:W3CDTF">2019-08-07T18:25:16Z</dcterms:modified>
</cp:coreProperties>
</file>