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6"/>
  </p:notesMasterIdLst>
  <p:sldIdLst>
    <p:sldId id="258" r:id="rId2"/>
    <p:sldId id="328" r:id="rId3"/>
    <p:sldId id="257" r:id="rId4"/>
    <p:sldId id="309" r:id="rId5"/>
    <p:sldId id="301" r:id="rId6"/>
    <p:sldId id="311" r:id="rId7"/>
    <p:sldId id="310" r:id="rId8"/>
    <p:sldId id="324" r:id="rId9"/>
    <p:sldId id="259" r:id="rId10"/>
    <p:sldId id="303" r:id="rId11"/>
    <p:sldId id="262" r:id="rId12"/>
    <p:sldId id="293" r:id="rId13"/>
    <p:sldId id="264" r:id="rId14"/>
    <p:sldId id="270" r:id="rId15"/>
    <p:sldId id="265" r:id="rId16"/>
    <p:sldId id="304" r:id="rId17"/>
    <p:sldId id="305" r:id="rId18"/>
    <p:sldId id="271" r:id="rId19"/>
    <p:sldId id="266" r:id="rId20"/>
    <p:sldId id="267" r:id="rId21"/>
    <p:sldId id="269" r:id="rId22"/>
    <p:sldId id="294" r:id="rId23"/>
    <p:sldId id="263" r:id="rId24"/>
    <p:sldId id="306" r:id="rId25"/>
    <p:sldId id="272" r:id="rId26"/>
    <p:sldId id="273" r:id="rId27"/>
    <p:sldId id="275" r:id="rId28"/>
    <p:sldId id="276" r:id="rId29"/>
    <p:sldId id="277" r:id="rId30"/>
    <p:sldId id="281" r:id="rId31"/>
    <p:sldId id="282" r:id="rId32"/>
    <p:sldId id="290" r:id="rId33"/>
    <p:sldId id="278" r:id="rId34"/>
    <p:sldId id="307" r:id="rId35"/>
    <p:sldId id="279" r:id="rId36"/>
    <p:sldId id="280" r:id="rId37"/>
    <p:sldId id="297" r:id="rId38"/>
    <p:sldId id="298" r:id="rId39"/>
    <p:sldId id="283" r:id="rId40"/>
    <p:sldId id="285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6" r:id="rId51"/>
    <p:sldId id="321" r:id="rId52"/>
    <p:sldId id="322" r:id="rId53"/>
    <p:sldId id="323" r:id="rId54"/>
    <p:sldId id="308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9086" autoAdjust="0"/>
  </p:normalViewPr>
  <p:slideViewPr>
    <p:cSldViewPr>
      <p:cViewPr>
        <p:scale>
          <a:sx n="50" d="100"/>
          <a:sy n="50" d="100"/>
        </p:scale>
        <p:origin x="-130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20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88176-1D84-464D-8394-808F94B2979C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15974-64E2-4479-A0DF-03642E9D60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28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560CE-7221-4784-BBC7-9659EF808C06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560CE-7221-4784-BBC7-9659EF808C06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560CE-7221-4784-BBC7-9659EF808C06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560CE-7221-4784-BBC7-9659EF808C06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5974-64E2-4479-A0DF-03642E9D60C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12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9F74-3026-4685-B0A6-98CBCDBF3AFF}" type="datetime1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66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FB2-CB17-4212-BC67-2F8E6D4D9368}" type="datetime1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73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F76B-6EC3-421D-86ED-81A06F2E87A5}" type="datetime1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95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15EC-E245-4A1A-8402-53700B60878F}" type="datetime1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96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7CFE-8971-4DBB-B98A-9553E3B5BB76}" type="datetime1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82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DC38-6D17-4B10-8BE7-6C9B0788A1F3}" type="datetime1">
              <a:rPr lang="pt-BR" smtClean="0"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52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D40E-8BC3-47C5-83BF-6D9027F7A687}" type="datetime1">
              <a:rPr lang="pt-BR" smtClean="0"/>
              <a:t>07/08/2019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70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669F-A639-44C6-BE51-29112DB3057B}" type="datetime1">
              <a:rPr lang="pt-BR" smtClean="0"/>
              <a:t>07/08/2019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07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B08F-0BA6-4C5D-BACC-5727AA136A06}" type="datetime1">
              <a:rPr lang="pt-BR" smtClean="0"/>
              <a:t>07/08/2019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33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05ED-4A7E-4C28-9ED5-0C2CBBCA5823}" type="datetime1">
              <a:rPr lang="pt-BR" smtClean="0"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10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3B05-77BC-4EC7-8990-2D9C1DE781B8}" type="datetime1">
              <a:rPr lang="pt-BR" smtClean="0"/>
              <a:t>07/08/2019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57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4D2C-75E5-4B0C-AA16-B042A51DAE98}" type="datetime1">
              <a:rPr lang="pt-BR" smtClean="0"/>
              <a:t>07/08/2019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F5F1-BC31-42E4-9370-55C4DE4BC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50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loradobrasil2020@jbrj.gov.br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4.xml"/><Relationship Id="rId18" Type="http://schemas.openxmlformats.org/officeDocument/2006/relationships/slide" Target="slide39.xml"/><Relationship Id="rId26" Type="http://schemas.openxmlformats.org/officeDocument/2006/relationships/slide" Target="slide51.xml"/><Relationship Id="rId3" Type="http://schemas.openxmlformats.org/officeDocument/2006/relationships/slide" Target="slide4.xml"/><Relationship Id="rId21" Type="http://schemas.openxmlformats.org/officeDocument/2006/relationships/slide" Target="slide43.xml"/><Relationship Id="rId7" Type="http://schemas.openxmlformats.org/officeDocument/2006/relationships/slide" Target="slide14.xml"/><Relationship Id="rId12" Type="http://schemas.openxmlformats.org/officeDocument/2006/relationships/slide" Target="slide23.xml"/><Relationship Id="rId17" Type="http://schemas.openxmlformats.org/officeDocument/2006/relationships/slide" Target="slide37.xml"/><Relationship Id="rId25" Type="http://schemas.openxmlformats.org/officeDocument/2006/relationships/slide" Target="slide47.xml"/><Relationship Id="rId2" Type="http://schemas.openxmlformats.org/officeDocument/2006/relationships/image" Target="../media/image1.png"/><Relationship Id="rId16" Type="http://schemas.openxmlformats.org/officeDocument/2006/relationships/slide" Target="slide33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9.xml"/><Relationship Id="rId24" Type="http://schemas.openxmlformats.org/officeDocument/2006/relationships/slide" Target="slide46.xml"/><Relationship Id="rId5" Type="http://schemas.openxmlformats.org/officeDocument/2006/relationships/slide" Target="slide9.xml"/><Relationship Id="rId15" Type="http://schemas.openxmlformats.org/officeDocument/2006/relationships/slide" Target="slide27.xml"/><Relationship Id="rId23" Type="http://schemas.openxmlformats.org/officeDocument/2006/relationships/slide" Target="slide45.xml"/><Relationship Id="rId10" Type="http://schemas.openxmlformats.org/officeDocument/2006/relationships/slide" Target="slide18.xml"/><Relationship Id="rId19" Type="http://schemas.openxmlformats.org/officeDocument/2006/relationships/slide" Target="slide40.xml"/><Relationship Id="rId4" Type="http://schemas.openxmlformats.org/officeDocument/2006/relationships/slide" Target="slide5.xml"/><Relationship Id="rId9" Type="http://schemas.openxmlformats.org/officeDocument/2006/relationships/slide" Target="slide16.xml"/><Relationship Id="rId14" Type="http://schemas.openxmlformats.org/officeDocument/2006/relationships/slide" Target="slide25.xml"/><Relationship Id="rId22" Type="http://schemas.openxmlformats.org/officeDocument/2006/relationships/slide" Target="slide44.xml"/><Relationship Id="rId27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flora.jbrj.gov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3"/>
          <p:cNvGrpSpPr>
            <a:grpSpLocks/>
          </p:cNvGrpSpPr>
          <p:nvPr/>
        </p:nvGrpSpPr>
        <p:grpSpPr bwMode="auto">
          <a:xfrm>
            <a:off x="194568" y="188913"/>
            <a:ext cx="8697912" cy="6480175"/>
            <a:chOff x="194662" y="188640"/>
            <a:chExt cx="8697818" cy="6480720"/>
          </a:xfrm>
        </p:grpSpPr>
        <p:pic>
          <p:nvPicPr>
            <p:cNvPr id="205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5400" b="1" dirty="0" smtClean="0"/>
              <a:t>Manual do Usuário</a:t>
            </a:r>
            <a:br>
              <a:rPr lang="pt-BR" altLang="pt-BR" sz="5400" b="1" dirty="0" smtClean="0"/>
            </a:br>
            <a:r>
              <a:rPr lang="pt-BR" altLang="pt-BR" sz="5400" b="1" dirty="0" smtClean="0"/>
              <a:t>Flora do Brasil 2020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23928" y="6237312"/>
            <a:ext cx="896144" cy="40689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2019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3600400" cy="13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" y="1029550"/>
            <a:ext cx="894080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ta para a direita 9"/>
          <p:cNvSpPr/>
          <p:nvPr/>
        </p:nvSpPr>
        <p:spPr>
          <a:xfrm rot="19069685">
            <a:off x="7109061" y="1746061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989761" y="2165889"/>
            <a:ext cx="3542679" cy="7739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Após selecionar o gênero a ser trabalhado, clique no botão “</a:t>
            </a:r>
            <a:r>
              <a:rPr lang="pt-BR" sz="1400" b="1" dirty="0" smtClean="0">
                <a:solidFill>
                  <a:schemeClr val="tx1"/>
                </a:solidFill>
              </a:rPr>
              <a:t>Editar</a:t>
            </a:r>
            <a:r>
              <a:rPr lang="pt-BR" sz="1400" dirty="0" smtClean="0">
                <a:solidFill>
                  <a:schemeClr val="tx1"/>
                </a:solidFill>
              </a:rPr>
              <a:t>”.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11560" y="188913"/>
            <a:ext cx="7920880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3. Configuração de campos controlados para as espécies de um gênero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508795" y="987455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7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837312"/>
            <a:ext cx="878396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a direita 14"/>
          <p:cNvSpPr/>
          <p:nvPr/>
        </p:nvSpPr>
        <p:spPr>
          <a:xfrm rot="10800000">
            <a:off x="3635896" y="3150906"/>
            <a:ext cx="1131416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504692" y="2973753"/>
            <a:ext cx="4171763" cy="7739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Clique na aba “</a:t>
            </a:r>
            <a:r>
              <a:rPr lang="pt-BR" sz="1400" b="1" dirty="0" smtClean="0">
                <a:solidFill>
                  <a:schemeClr val="tx1"/>
                </a:solidFill>
              </a:rPr>
              <a:t>Configuração de Campos Controlados</a:t>
            </a:r>
            <a:r>
              <a:rPr lang="pt-BR" sz="1400" dirty="0" smtClean="0">
                <a:solidFill>
                  <a:schemeClr val="tx1"/>
                </a:solidFill>
              </a:rPr>
              <a:t>” para configurar a ficha do gênero.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527845" y="850429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611560" y="188913"/>
            <a:ext cx="7920880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3. Configuração de campos controlados para as espécies de um gênero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699792" y="2474721"/>
            <a:ext cx="576064" cy="30620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10</a:t>
            </a:fld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536038" y="1124744"/>
            <a:ext cx="6048671" cy="7739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</a:rPr>
              <a:t>A configuração dos campos controlados é obrigatória para as plantas vasculares – Angiospermas, Gimnospermas, Samambaias e </a:t>
            </a:r>
            <a:r>
              <a:rPr lang="pt-BR" sz="1400" b="1" dirty="0" err="1" smtClean="0">
                <a:solidFill>
                  <a:schemeClr val="tx1"/>
                </a:solidFill>
              </a:rPr>
              <a:t>Licófitas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837312"/>
            <a:ext cx="878396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a direita 14"/>
          <p:cNvSpPr/>
          <p:nvPr/>
        </p:nvSpPr>
        <p:spPr>
          <a:xfrm rot="10800000">
            <a:off x="3491880" y="3717032"/>
            <a:ext cx="1137841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4504691" y="3212976"/>
            <a:ext cx="4243773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Quantidade mínima e máxima de caracteres para a configuração do gênero.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Estes valores foram determinados pelo comitê gestor do projeto e apenas a coordenação poderá modificá-los.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pt-BR" sz="2000" dirty="0" smtClean="0"/>
              <a:t/>
            </a:r>
            <a:br>
              <a:rPr lang="pt-BR" sz="2000" dirty="0" smtClean="0"/>
            </a:br>
            <a:endParaRPr lang="pt-B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527845" y="850429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611560" y="188913"/>
            <a:ext cx="7920880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3. Configuração de campos controlados para as espécies de um gênero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" y="981328"/>
            <a:ext cx="877233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a direita 14"/>
          <p:cNvSpPr/>
          <p:nvPr/>
        </p:nvSpPr>
        <p:spPr>
          <a:xfrm rot="9811591">
            <a:off x="2758027" y="4161985"/>
            <a:ext cx="1045603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635896" y="3789040"/>
            <a:ext cx="5257279" cy="1205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Clique sobre uma das “caixas principais” (por ex.: Raiz, Caule, Folha, Inflorescência, Flor, Fruto, Semente)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Após a expansão da “caixa principal”, clique no </a:t>
            </a:r>
            <a:r>
              <a:rPr lang="pt-BR" sz="1400" dirty="0">
                <a:solidFill>
                  <a:schemeClr val="tx1"/>
                </a:solidFill>
              </a:rPr>
              <a:t>botão “</a:t>
            </a:r>
            <a:r>
              <a:rPr lang="pt-BR" sz="2000" b="1" dirty="0">
                <a:solidFill>
                  <a:schemeClr val="tx1"/>
                </a:solidFill>
              </a:rPr>
              <a:t>+</a:t>
            </a:r>
            <a:r>
              <a:rPr lang="pt-BR" sz="1400" dirty="0">
                <a:solidFill>
                  <a:schemeClr val="tx1"/>
                </a:solidFill>
              </a:rPr>
              <a:t>” para incluir um </a:t>
            </a:r>
            <a:r>
              <a:rPr lang="pt-BR" sz="1400" b="1" dirty="0">
                <a:solidFill>
                  <a:schemeClr val="tx1"/>
                </a:solidFill>
              </a:rPr>
              <a:t>Caráter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99592" y="188913"/>
            <a:ext cx="7250687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3.1       Inclusão de um caráter</a:t>
            </a:r>
            <a:endParaRPr lang="pt-BR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724819" y="987455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6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7" y="861095"/>
            <a:ext cx="888514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a direita 14"/>
          <p:cNvSpPr/>
          <p:nvPr/>
        </p:nvSpPr>
        <p:spPr>
          <a:xfrm rot="8718607">
            <a:off x="2818267" y="3410308"/>
            <a:ext cx="1338162" cy="29755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635896" y="2708920"/>
            <a:ext cx="5035177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Ao iniciar a digitação o sistema exibe os termos do glossário.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Para selecionar um termo é preciso pressionar a tecla </a:t>
            </a:r>
            <a:r>
              <a:rPr lang="pt-BR" sz="1400" b="1" dirty="0" smtClean="0">
                <a:solidFill>
                  <a:schemeClr val="tx1"/>
                </a:solidFill>
              </a:rPr>
              <a:t>ENTER.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99592" y="188913"/>
            <a:ext cx="7250687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3.2       Seleção de </a:t>
            </a:r>
            <a:r>
              <a:rPr lang="pt-BR" sz="2400" b="1" dirty="0"/>
              <a:t>termos do </a:t>
            </a:r>
            <a:r>
              <a:rPr lang="pt-BR" sz="2400" b="1" dirty="0" smtClean="0"/>
              <a:t>glossário</a:t>
            </a:r>
            <a:endParaRPr lang="pt-BR" sz="24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44055" y="855762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1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13815"/>
            <a:ext cx="883692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a direita 14"/>
          <p:cNvSpPr/>
          <p:nvPr/>
        </p:nvSpPr>
        <p:spPr>
          <a:xfrm rot="6212555">
            <a:off x="4550011" y="3480141"/>
            <a:ext cx="933015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467029" y="1651236"/>
            <a:ext cx="4426145" cy="15617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Mais de um termo pode ser selecionado para compor tanto um </a:t>
            </a:r>
            <a:r>
              <a:rPr lang="pt-BR" sz="1400" b="1" dirty="0" smtClean="0">
                <a:solidFill>
                  <a:schemeClr val="tx1"/>
                </a:solidFill>
              </a:rPr>
              <a:t>Caráter</a:t>
            </a:r>
            <a:r>
              <a:rPr lang="pt-BR" sz="1400" dirty="0" smtClean="0">
                <a:solidFill>
                  <a:schemeClr val="tx1"/>
                </a:solidFill>
              </a:rPr>
              <a:t> quanto um </a:t>
            </a:r>
            <a:r>
              <a:rPr lang="pt-BR" sz="1400" b="1" dirty="0" smtClean="0">
                <a:solidFill>
                  <a:schemeClr val="tx1"/>
                </a:solidFill>
              </a:rPr>
              <a:t>Estado de Caráter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 cada termo selecionado o usuário precisa pressionar a tecla </a:t>
            </a:r>
            <a:r>
              <a:rPr lang="pt-BR" sz="1400" b="1" dirty="0" smtClean="0">
                <a:solidFill>
                  <a:schemeClr val="tx1"/>
                </a:solidFill>
              </a:rPr>
              <a:t>ENTER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Qualquer número pode ser inserido, basta digitar o número e pressionar a tecla </a:t>
            </a:r>
            <a:r>
              <a:rPr lang="pt-BR" sz="1400" b="1" dirty="0" smtClean="0">
                <a:solidFill>
                  <a:schemeClr val="tx1"/>
                </a:solidFill>
              </a:rPr>
              <a:t>ENTER.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5263" y="188913"/>
            <a:ext cx="8697911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3.3       Combinação de </a:t>
            </a:r>
            <a:r>
              <a:rPr lang="pt-BR" sz="2400" b="1" dirty="0"/>
              <a:t>termos do </a:t>
            </a:r>
            <a:r>
              <a:rPr lang="pt-BR" sz="2400" b="1" dirty="0" smtClean="0"/>
              <a:t>glossário e inclusão de números</a:t>
            </a:r>
            <a:endParaRPr lang="pt-BR" sz="2400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901018" y="4151660"/>
            <a:ext cx="1737782" cy="269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34530" y="802804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3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13815"/>
            <a:ext cx="883692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a direita 14"/>
          <p:cNvSpPr/>
          <p:nvPr/>
        </p:nvSpPr>
        <p:spPr>
          <a:xfrm rot="3481648">
            <a:off x="6915952" y="3333796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475293" y="2780928"/>
            <a:ext cx="4417882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Clique neste botão para incluir um </a:t>
            </a:r>
            <a:r>
              <a:rPr lang="pt-BR" sz="1400" b="1" dirty="0" smtClean="0">
                <a:solidFill>
                  <a:schemeClr val="tx1"/>
                </a:solidFill>
              </a:rPr>
              <a:t>Estado de Caráter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99592" y="188913"/>
            <a:ext cx="7250687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3.4       Inclusão de estados de caráter</a:t>
            </a:r>
            <a:endParaRPr lang="pt-BR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34530" y="802804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5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13815"/>
            <a:ext cx="883692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a direita 14"/>
          <p:cNvSpPr/>
          <p:nvPr/>
        </p:nvSpPr>
        <p:spPr>
          <a:xfrm rot="3481648">
            <a:off x="4308722" y="3517300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95935" y="2958852"/>
            <a:ext cx="4896545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Cada </a:t>
            </a:r>
            <a:r>
              <a:rPr lang="pt-BR" sz="1400" dirty="0">
                <a:solidFill>
                  <a:schemeClr val="tx1"/>
                </a:solidFill>
              </a:rPr>
              <a:t>caráter deve conter </a:t>
            </a:r>
            <a:r>
              <a:rPr lang="pt-BR" sz="1400" dirty="0" smtClean="0">
                <a:solidFill>
                  <a:schemeClr val="tx1"/>
                </a:solidFill>
              </a:rPr>
              <a:t>pelo menos </a:t>
            </a:r>
            <a:r>
              <a:rPr lang="pt-BR" sz="1400" b="1" dirty="0" smtClean="0">
                <a:solidFill>
                  <a:schemeClr val="tx1"/>
                </a:solidFill>
              </a:rPr>
              <a:t>2</a:t>
            </a:r>
            <a:r>
              <a:rPr lang="pt-BR" sz="1400" dirty="0" smtClean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estados de </a:t>
            </a:r>
            <a:r>
              <a:rPr lang="pt-BR" sz="1400" b="1" dirty="0" smtClean="0">
                <a:solidFill>
                  <a:schemeClr val="tx1"/>
                </a:solidFill>
              </a:rPr>
              <a:t>caráter</a:t>
            </a:r>
            <a:r>
              <a:rPr lang="pt-BR" sz="1400" b="1" dirty="0">
                <a:solidFill>
                  <a:schemeClr val="tx1"/>
                </a:solidFill>
              </a:rPr>
              <a:t>!</a:t>
            </a:r>
            <a:endParaRPr lang="pt-BR" sz="1400" dirty="0" smtClean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555776" y="4124697"/>
            <a:ext cx="5832648" cy="5772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99592" y="188913"/>
            <a:ext cx="7250687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3.4       Inclusão de estados de caráter</a:t>
            </a:r>
            <a:endParaRPr lang="pt-BR" sz="24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34530" y="802804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3.5        Opção </a:t>
            </a:r>
            <a:r>
              <a:rPr lang="pt-BR" sz="2400" b="1" i="1" dirty="0"/>
              <a:t>Default</a:t>
            </a:r>
            <a:r>
              <a:rPr lang="pt-BR" sz="2400" b="1" dirty="0"/>
              <a:t> para um estado de caráter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13815"/>
            <a:ext cx="883692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a direita 14"/>
          <p:cNvSpPr/>
          <p:nvPr/>
        </p:nvSpPr>
        <p:spPr>
          <a:xfrm rot="17938439">
            <a:off x="2620837" y="4803439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971600" y="5189959"/>
            <a:ext cx="7776864" cy="15839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Ao selecionar a opção </a:t>
            </a:r>
            <a:r>
              <a:rPr lang="pt-BR" sz="1400" b="1" dirty="0" smtClean="0">
                <a:solidFill>
                  <a:schemeClr val="tx1"/>
                </a:solidFill>
              </a:rPr>
              <a:t>Default</a:t>
            </a:r>
            <a:r>
              <a:rPr lang="pt-BR" sz="1400" dirty="0" smtClean="0">
                <a:solidFill>
                  <a:schemeClr val="tx1"/>
                </a:solidFill>
              </a:rPr>
              <a:t>, todas as espécies do gênero terão este caráter selecionado automaticamente.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O objetivo desta marcação é agilizar o preenchimento da ficha das espécies.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Portanto, se 90% das espécies de um gênero possuem determinado estado de caráter, ao selecionar a opção Default, o especialista precisará desmarcar este estado de caráter para apenas 10% das espécies, agilizando assim seu trabalho.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34530" y="802804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13815"/>
            <a:ext cx="883692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a direita 14"/>
          <p:cNvSpPr/>
          <p:nvPr/>
        </p:nvSpPr>
        <p:spPr>
          <a:xfrm rot="17584984">
            <a:off x="1578495" y="5139043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211634" y="5589240"/>
            <a:ext cx="6168677" cy="751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Esse botão altera a ordem em que o </a:t>
            </a:r>
            <a:r>
              <a:rPr lang="pt-BR" sz="1400" b="1" dirty="0" smtClean="0">
                <a:solidFill>
                  <a:schemeClr val="tx1"/>
                </a:solidFill>
              </a:rPr>
              <a:t>Caráter</a:t>
            </a:r>
            <a:r>
              <a:rPr lang="pt-BR" sz="1400" dirty="0" smtClean="0">
                <a:solidFill>
                  <a:schemeClr val="tx1"/>
                </a:solidFill>
              </a:rPr>
              <a:t> aparecerá na descrição automática gerada para as espécies.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99592" y="196851"/>
            <a:ext cx="7344816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lvl="1"/>
            <a:r>
              <a:rPr lang="pt-BR" sz="2400" b="1" kern="0" dirty="0" smtClean="0">
                <a:solidFill>
                  <a:sysClr val="windowText" lastClr="000000"/>
                </a:solidFill>
              </a:rPr>
              <a:t>3.6    Ordenação dos </a:t>
            </a:r>
            <a:r>
              <a:rPr lang="pt-BR" sz="2400" b="1" kern="0" dirty="0">
                <a:solidFill>
                  <a:sysClr val="windowText" lastClr="000000"/>
                </a:solidFill>
              </a:rPr>
              <a:t>termos na descrição automática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34530" y="802804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6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3"/>
          <p:cNvGrpSpPr>
            <a:grpSpLocks/>
          </p:cNvGrpSpPr>
          <p:nvPr/>
        </p:nvGrpSpPr>
        <p:grpSpPr bwMode="auto">
          <a:xfrm>
            <a:off x="194568" y="188913"/>
            <a:ext cx="8697912" cy="6480175"/>
            <a:chOff x="194662" y="188640"/>
            <a:chExt cx="8697818" cy="6480720"/>
          </a:xfrm>
        </p:grpSpPr>
        <p:pic>
          <p:nvPicPr>
            <p:cNvPr id="205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3600400" cy="1358392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395536" y="2636912"/>
            <a:ext cx="8424936" cy="278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Contato: </a:t>
            </a:r>
            <a:r>
              <a:rPr lang="pt-BR" sz="2400" b="1" dirty="0" smtClean="0">
                <a:solidFill>
                  <a:schemeClr val="tx1"/>
                </a:solidFill>
                <a:hlinkClick r:id="rId5"/>
              </a:rPr>
              <a:t>floradobrasil2020@jbrj.gov.br</a:t>
            </a:r>
            <a:endParaRPr lang="pt-BR" sz="2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Como citar: </a:t>
            </a:r>
            <a:r>
              <a:rPr lang="pt-BR" sz="2400" b="1" dirty="0" err="1" smtClean="0">
                <a:solidFill>
                  <a:schemeClr val="tx1"/>
                </a:solidFill>
              </a:rPr>
              <a:t>Filardi</a:t>
            </a:r>
            <a:r>
              <a:rPr lang="pt-BR" sz="2400" b="1" dirty="0" smtClean="0">
                <a:solidFill>
                  <a:schemeClr val="tx1"/>
                </a:solidFill>
              </a:rPr>
              <a:t>, F.L.R., </a:t>
            </a:r>
            <a:r>
              <a:rPr lang="pt-BR" sz="2400" b="1" dirty="0" err="1" smtClean="0">
                <a:solidFill>
                  <a:schemeClr val="tx1"/>
                </a:solidFill>
              </a:rPr>
              <a:t>Leitman</a:t>
            </a:r>
            <a:r>
              <a:rPr lang="pt-BR" sz="2400" b="1" dirty="0" smtClean="0">
                <a:solidFill>
                  <a:schemeClr val="tx1"/>
                </a:solidFill>
              </a:rPr>
              <a:t>, P.M. &amp; </a:t>
            </a:r>
            <a:r>
              <a:rPr lang="pt-BR" sz="2400" b="1" dirty="0" err="1" smtClean="0">
                <a:solidFill>
                  <a:schemeClr val="tx1"/>
                </a:solidFill>
              </a:rPr>
              <a:t>Forzza</a:t>
            </a:r>
            <a:r>
              <a:rPr lang="pt-BR" sz="2400" b="1" dirty="0" smtClean="0">
                <a:solidFill>
                  <a:schemeClr val="tx1"/>
                </a:solidFill>
              </a:rPr>
              <a:t>, R.C. 2019. Manual do Usuário – Flora do Brasil 2020. Jardim Botânico do Rio de Janeiro, </a:t>
            </a:r>
            <a:r>
              <a:rPr lang="pt-BR" sz="2400" b="1" dirty="0" smtClean="0">
                <a:solidFill>
                  <a:schemeClr val="tx1"/>
                </a:solidFill>
              </a:rPr>
              <a:t>Rio de Janeiro, V1.0, 53p</a:t>
            </a:r>
            <a:r>
              <a:rPr lang="pt-BR" sz="2400" b="1" dirty="0" smtClean="0">
                <a:solidFill>
                  <a:schemeClr val="tx1"/>
                </a:solidFill>
              </a:rPr>
              <a:t>.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13815"/>
            <a:ext cx="883692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a direita 14"/>
          <p:cNvSpPr/>
          <p:nvPr/>
        </p:nvSpPr>
        <p:spPr>
          <a:xfrm rot="19086138">
            <a:off x="1866286" y="5545165"/>
            <a:ext cx="70114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187624" y="5917688"/>
            <a:ext cx="6192688" cy="751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Esses botões alteram a ordem em que o </a:t>
            </a:r>
            <a:r>
              <a:rPr lang="pt-BR" sz="1400" b="1" dirty="0" smtClean="0">
                <a:solidFill>
                  <a:schemeClr val="tx1"/>
                </a:solidFill>
              </a:rPr>
              <a:t>Estado de Caráter </a:t>
            </a:r>
            <a:r>
              <a:rPr lang="pt-BR" sz="1400" dirty="0" smtClean="0">
                <a:solidFill>
                  <a:schemeClr val="tx1"/>
                </a:solidFill>
              </a:rPr>
              <a:t>aparecerá na descrição automática gerada </a:t>
            </a:r>
            <a:r>
              <a:rPr lang="pt-BR" sz="1400" dirty="0">
                <a:solidFill>
                  <a:schemeClr val="tx1"/>
                </a:solidFill>
              </a:rPr>
              <a:t>para as espécies.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2666732" y="5013176"/>
            <a:ext cx="311567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899592" y="196851"/>
            <a:ext cx="7344816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lvl="1"/>
            <a:r>
              <a:rPr lang="pt-BR" sz="2400" b="1" kern="0" dirty="0" smtClean="0">
                <a:solidFill>
                  <a:sysClr val="windowText" lastClr="000000"/>
                </a:solidFill>
              </a:rPr>
              <a:t>3.6    Ordenação dos </a:t>
            </a:r>
            <a:r>
              <a:rPr lang="pt-BR" sz="2400" b="1" kern="0" dirty="0">
                <a:solidFill>
                  <a:sysClr val="windowText" lastClr="000000"/>
                </a:solidFill>
              </a:rPr>
              <a:t>termos na descrição automática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34530" y="802804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9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13815"/>
            <a:ext cx="883692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a direita 14"/>
          <p:cNvSpPr/>
          <p:nvPr/>
        </p:nvSpPr>
        <p:spPr>
          <a:xfrm rot="14580418">
            <a:off x="6434695" y="4329099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004048" y="4765832"/>
            <a:ext cx="3672408" cy="751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Botão para remover o </a:t>
            </a:r>
            <a:r>
              <a:rPr lang="pt-BR" sz="1400" b="1" dirty="0" smtClean="0">
                <a:solidFill>
                  <a:schemeClr val="tx1"/>
                </a:solidFill>
              </a:rPr>
              <a:t>Caráter e todos os seus Estados de Caráter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99592" y="196851"/>
            <a:ext cx="7344816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lvl="1"/>
            <a:r>
              <a:rPr lang="pt-BR" sz="2400" b="1" kern="0" dirty="0" smtClean="0">
                <a:solidFill>
                  <a:sysClr val="windowText" lastClr="000000"/>
                </a:solidFill>
              </a:rPr>
              <a:t>3.6    Ordenação dos </a:t>
            </a:r>
            <a:r>
              <a:rPr lang="pt-BR" sz="2400" b="1" kern="0" dirty="0">
                <a:solidFill>
                  <a:sysClr val="windowText" lastClr="000000"/>
                </a:solidFill>
              </a:rPr>
              <a:t>termos na descrição automática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34530" y="802804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1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" y="1125344"/>
            <a:ext cx="883692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ta para a direita 14"/>
          <p:cNvSpPr/>
          <p:nvPr/>
        </p:nvSpPr>
        <p:spPr>
          <a:xfrm rot="19625194">
            <a:off x="6528788" y="5800998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427984" y="6165576"/>
            <a:ext cx="4032448" cy="5757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Botão para remover </a:t>
            </a:r>
            <a:r>
              <a:rPr lang="pt-BR" sz="1400" b="1" dirty="0" smtClean="0">
                <a:solidFill>
                  <a:schemeClr val="tx1"/>
                </a:solidFill>
              </a:rPr>
              <a:t>apenas o Estado de Caráter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899592" y="196851"/>
            <a:ext cx="7344816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lvl="1"/>
            <a:r>
              <a:rPr lang="pt-BR" sz="2400" b="1" kern="0" dirty="0" smtClean="0">
                <a:solidFill>
                  <a:sysClr val="windowText" lastClr="000000"/>
                </a:solidFill>
              </a:rPr>
              <a:t>3.6    Ordenação dos </a:t>
            </a:r>
            <a:r>
              <a:rPr lang="pt-BR" sz="2400" b="1" kern="0" dirty="0">
                <a:solidFill>
                  <a:sysClr val="windowText" lastClr="000000"/>
                </a:solidFill>
              </a:rPr>
              <a:t>termos na descrição automática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580803" y="1121946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5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8" y="284163"/>
            <a:ext cx="8553201" cy="647799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4. Preenchimento </a:t>
            </a:r>
            <a:r>
              <a:rPr lang="pt-BR" sz="2800" b="1" dirty="0"/>
              <a:t>da ficha para um gênero e/ou família</a:t>
            </a:r>
            <a:br>
              <a:rPr lang="pt-BR" sz="2800" b="1" dirty="0"/>
            </a:br>
            <a:endParaRPr lang="pt-BR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980728"/>
            <a:ext cx="896448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 para a direita 8"/>
          <p:cNvSpPr/>
          <p:nvPr/>
        </p:nvSpPr>
        <p:spPr>
          <a:xfrm rot="9803251">
            <a:off x="1951478" y="3624603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862881" y="3314939"/>
            <a:ext cx="6030293" cy="979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Clique na  aba “</a:t>
            </a:r>
            <a:r>
              <a:rPr lang="pt-BR" sz="1400" b="1" dirty="0" smtClean="0">
                <a:solidFill>
                  <a:schemeClr val="tx1"/>
                </a:solidFill>
              </a:rPr>
              <a:t>Dados da Ficha</a:t>
            </a:r>
            <a:r>
              <a:rPr lang="pt-BR" sz="1400" dirty="0" smtClean="0">
                <a:solidFill>
                  <a:schemeClr val="tx1"/>
                </a:solidFill>
              </a:rPr>
              <a:t>” para preencher os “</a:t>
            </a:r>
            <a:r>
              <a:rPr lang="pt-BR" sz="1400" b="1" dirty="0" smtClean="0">
                <a:solidFill>
                  <a:schemeClr val="tx1"/>
                </a:solidFill>
              </a:rPr>
              <a:t>Campos Livres</a:t>
            </a:r>
            <a:r>
              <a:rPr lang="pt-BR" sz="1400" dirty="0" smtClean="0">
                <a:solidFill>
                  <a:schemeClr val="tx1"/>
                </a:solidFill>
              </a:rPr>
              <a:t>” da ficha de um </a:t>
            </a:r>
            <a:r>
              <a:rPr lang="pt-BR" sz="1400" b="1" dirty="0" smtClean="0">
                <a:solidFill>
                  <a:schemeClr val="tx1"/>
                </a:solidFill>
              </a:rPr>
              <a:t>Gênero ou Família</a:t>
            </a:r>
            <a:r>
              <a:rPr lang="pt-BR" sz="1400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 descrição para gêneros e famílias será apenas a “</a:t>
            </a:r>
            <a:r>
              <a:rPr lang="pt-BR" sz="1400" b="1" dirty="0" smtClean="0">
                <a:solidFill>
                  <a:schemeClr val="tx1"/>
                </a:solidFill>
              </a:rPr>
              <a:t>Descrição Livre</a:t>
            </a:r>
            <a:r>
              <a:rPr lang="pt-BR" sz="1400" dirty="0" smtClean="0">
                <a:solidFill>
                  <a:schemeClr val="tx1"/>
                </a:solidFill>
              </a:rPr>
              <a:t>”.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936900" y="1171228"/>
            <a:ext cx="646568" cy="8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24236" y="1043211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9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4.1 Campos Livres para Gêneros e Famílias</a:t>
            </a:r>
            <a:endParaRPr lang="pt-BR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83765"/>
            <a:ext cx="8569647" cy="595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de cantos arredondados 10"/>
          <p:cNvSpPr/>
          <p:nvPr/>
        </p:nvSpPr>
        <p:spPr>
          <a:xfrm>
            <a:off x="3563888" y="1736813"/>
            <a:ext cx="5472608" cy="32043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</a:rPr>
              <a:t>Os gêneros e as famílias possuem os seguintes campos livres</a:t>
            </a:r>
            <a:r>
              <a:rPr lang="pt-BR" sz="14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sz="1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Chave interativa</a:t>
            </a:r>
            <a:r>
              <a:rPr lang="pt-BR" sz="1400" dirty="0" smtClean="0">
                <a:solidFill>
                  <a:schemeClr val="tx1"/>
                </a:solidFill>
              </a:rPr>
              <a:t> – O usuário deve inserir um link para a sua chave interativa.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Chave dicotômica</a:t>
            </a:r>
            <a:r>
              <a:rPr lang="pt-BR" sz="1400" dirty="0" smtClean="0">
                <a:solidFill>
                  <a:schemeClr val="tx1"/>
                </a:solidFill>
              </a:rPr>
              <a:t> – Caixa de texto para o usuário escrever ou colar sua chave.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Comentários públicos</a:t>
            </a:r>
            <a:r>
              <a:rPr lang="pt-BR" sz="1400" dirty="0" smtClean="0">
                <a:solidFill>
                  <a:schemeClr val="tx1"/>
                </a:solidFill>
              </a:rPr>
              <a:t> – Comentários relacionados ao gênero e/ou família que serão exibidos na página pública. </a:t>
            </a:r>
            <a:endParaRPr lang="pt-BR" sz="1400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Descrição livre</a:t>
            </a:r>
            <a:r>
              <a:rPr lang="pt-BR" sz="1400" dirty="0" smtClean="0">
                <a:solidFill>
                  <a:schemeClr val="tx1"/>
                </a:solidFill>
              </a:rPr>
              <a:t> – Caixa de texto para o usuário escrever ou colar sua descrição do gênero e/ou família.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Comentários Internos</a:t>
            </a:r>
            <a:r>
              <a:rPr lang="pt-BR" sz="1400" dirty="0" smtClean="0">
                <a:solidFill>
                  <a:schemeClr val="tx1"/>
                </a:solidFill>
              </a:rPr>
              <a:t> – Comentários que serão exibidos apenas na área de trabalho do sistema e que poderão auxiliar na comunicação entre os responsáveis pelas monografias.</a:t>
            </a:r>
          </a:p>
        </p:txBody>
      </p:sp>
      <p:sp>
        <p:nvSpPr>
          <p:cNvPr id="9" name="Seta para a direita 8"/>
          <p:cNvSpPr/>
          <p:nvPr/>
        </p:nvSpPr>
        <p:spPr>
          <a:xfrm rot="10800000">
            <a:off x="2955058" y="3068960"/>
            <a:ext cx="773163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763214" y="769318"/>
            <a:ext cx="493568" cy="19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9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213" y="131763"/>
            <a:ext cx="8783637" cy="647799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5. Preenchimento </a:t>
            </a:r>
            <a:r>
              <a:rPr lang="pt-BR" sz="2800" b="1" dirty="0"/>
              <a:t>da ficha para as espécies de um gênero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" y="933103"/>
            <a:ext cx="888598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 para a direita 8"/>
          <p:cNvSpPr/>
          <p:nvPr/>
        </p:nvSpPr>
        <p:spPr>
          <a:xfrm rot="13343393">
            <a:off x="2197213" y="3043035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923803" y="3413453"/>
            <a:ext cx="5176589" cy="751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Selecionar a espécie a ser preenchida na árvore taxonômica.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513756" y="925815"/>
            <a:ext cx="493568" cy="19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0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909320"/>
            <a:ext cx="902697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 para a direita 8"/>
          <p:cNvSpPr/>
          <p:nvPr/>
        </p:nvSpPr>
        <p:spPr>
          <a:xfrm rot="17615734">
            <a:off x="7290157" y="1862044"/>
            <a:ext cx="991599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767312" y="2474721"/>
            <a:ext cx="4125863" cy="751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Clique no botão “</a:t>
            </a:r>
            <a:r>
              <a:rPr lang="pt-BR" sz="1400" b="1" dirty="0" smtClean="0">
                <a:solidFill>
                  <a:schemeClr val="tx1"/>
                </a:solidFill>
              </a:rPr>
              <a:t>Editar”</a:t>
            </a:r>
            <a:r>
              <a:rPr lang="pt-BR" sz="1400" dirty="0" smtClean="0">
                <a:solidFill>
                  <a:schemeClr val="tx1"/>
                </a:solidFill>
              </a:rPr>
              <a:t> para preencher os “</a:t>
            </a:r>
            <a:r>
              <a:rPr lang="pt-BR" sz="1400" b="1" dirty="0" smtClean="0">
                <a:solidFill>
                  <a:schemeClr val="tx1"/>
                </a:solidFill>
              </a:rPr>
              <a:t>Campos Controlados”</a:t>
            </a:r>
            <a:r>
              <a:rPr lang="pt-BR" sz="1400" dirty="0" smtClean="0">
                <a:solidFill>
                  <a:schemeClr val="tx1"/>
                </a:solidFill>
              </a:rPr>
              <a:t> e os “</a:t>
            </a:r>
            <a:r>
              <a:rPr lang="pt-BR" sz="1400" b="1" dirty="0" smtClean="0">
                <a:solidFill>
                  <a:schemeClr val="tx1"/>
                </a:solidFill>
              </a:rPr>
              <a:t>Campos Livres”</a:t>
            </a:r>
            <a:r>
              <a:rPr lang="pt-BR" sz="1400" dirty="0" smtClean="0">
                <a:solidFill>
                  <a:schemeClr val="tx1"/>
                </a:solidFill>
              </a:rPr>
              <a:t> da espécie.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536191" y="915807"/>
            <a:ext cx="448698" cy="1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76213" y="131763"/>
            <a:ext cx="8783637" cy="647799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5. Preenchimento </a:t>
            </a:r>
            <a:r>
              <a:rPr lang="pt-BR" sz="2800" b="1" dirty="0"/>
              <a:t>da ficha para as espécies de um gênero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6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5.1 </a:t>
            </a:r>
            <a:r>
              <a:rPr lang="pt-BR" sz="2800" b="1" dirty="0"/>
              <a:t>Campos </a:t>
            </a:r>
            <a:r>
              <a:rPr lang="pt-BR" sz="2800" b="1" dirty="0" smtClean="0"/>
              <a:t>Controlados para as Espécies</a:t>
            </a:r>
            <a:endParaRPr lang="pt-BR" sz="28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9320"/>
            <a:ext cx="865631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a direita 10"/>
          <p:cNvSpPr/>
          <p:nvPr/>
        </p:nvSpPr>
        <p:spPr>
          <a:xfrm rot="10800000">
            <a:off x="2771800" y="3700985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2" name="Seta para a direita 11"/>
          <p:cNvSpPr/>
          <p:nvPr/>
        </p:nvSpPr>
        <p:spPr>
          <a:xfrm rot="9396499">
            <a:off x="2828953" y="4172336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83118" y="903387"/>
            <a:ext cx="493568" cy="19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3563888" y="3685712"/>
            <a:ext cx="4824536" cy="751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Selecionar os </a:t>
            </a:r>
            <a:r>
              <a:rPr lang="pt-BR" sz="1400" b="1" dirty="0" smtClean="0">
                <a:solidFill>
                  <a:schemeClr val="tx1"/>
                </a:solidFill>
              </a:rPr>
              <a:t>Estados de Caráter </a:t>
            </a:r>
            <a:r>
              <a:rPr lang="pt-BR" sz="1400" dirty="0" smtClean="0">
                <a:solidFill>
                  <a:schemeClr val="tx1"/>
                </a:solidFill>
              </a:rPr>
              <a:t>para descrever a espécie.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771800" y="1700808"/>
            <a:ext cx="515742" cy="21648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26</a:t>
            </a:fld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594945" y="1102317"/>
            <a:ext cx="5240877" cy="751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</a:rPr>
              <a:t>O preenchimento dos campos controlados é obrigatório para as espécies de plantas vasculares – Angiospermas, Gimnospermas, Samambaias e </a:t>
            </a:r>
            <a:r>
              <a:rPr lang="pt-BR" sz="1400" b="1" dirty="0" err="1" smtClean="0">
                <a:solidFill>
                  <a:schemeClr val="tx1"/>
                </a:solidFill>
              </a:rPr>
              <a:t>Licófitas</a:t>
            </a:r>
            <a:r>
              <a:rPr lang="pt-BR" sz="1400" b="1" dirty="0" smtClean="0">
                <a:solidFill>
                  <a:schemeClr val="tx1"/>
                </a:solidFill>
              </a:rPr>
              <a:t>.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9320"/>
            <a:ext cx="865631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a direita 10"/>
          <p:cNvSpPr/>
          <p:nvPr/>
        </p:nvSpPr>
        <p:spPr>
          <a:xfrm rot="14046050">
            <a:off x="5904044" y="2642833"/>
            <a:ext cx="702589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851920" y="3037640"/>
            <a:ext cx="4752528" cy="751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Conforme os campos vão sendo preenchidos o sistema vai gerando a </a:t>
            </a:r>
            <a:r>
              <a:rPr lang="pt-BR" sz="1400" b="1" dirty="0" smtClean="0">
                <a:solidFill>
                  <a:schemeClr val="tx1"/>
                </a:solidFill>
              </a:rPr>
              <a:t>descrição automática da espécie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83118" y="903387"/>
            <a:ext cx="493568" cy="19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376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5.1 </a:t>
            </a:r>
            <a:r>
              <a:rPr lang="pt-BR" sz="2800" b="1" dirty="0"/>
              <a:t>Campos </a:t>
            </a:r>
            <a:r>
              <a:rPr lang="pt-BR" sz="2800" b="1" dirty="0" smtClean="0"/>
              <a:t>Controlados para as Espécies</a:t>
            </a:r>
            <a:endParaRPr lang="pt-BR" sz="28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5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9320"/>
            <a:ext cx="865631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a direita 10"/>
          <p:cNvSpPr/>
          <p:nvPr/>
        </p:nvSpPr>
        <p:spPr>
          <a:xfrm rot="13412240">
            <a:off x="2265602" y="2816318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198717" y="2474721"/>
            <a:ext cx="1282570" cy="164728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724190" y="3215026"/>
            <a:ext cx="6024273" cy="24462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Enquanto houver algum caráter sem estado de caráter selecionado, o sistema não permitirá que os dados da aba “</a:t>
            </a:r>
            <a:r>
              <a:rPr lang="pt-BR" sz="1400" b="1" dirty="0" smtClean="0">
                <a:solidFill>
                  <a:schemeClr val="tx1"/>
                </a:solidFill>
              </a:rPr>
              <a:t>Morfologia</a:t>
            </a:r>
            <a:r>
              <a:rPr lang="pt-BR" sz="1400" dirty="0" smtClean="0">
                <a:solidFill>
                  <a:schemeClr val="tx1"/>
                </a:solidFill>
              </a:rPr>
              <a:t>” sejam publicados na consulta pública.</a:t>
            </a:r>
          </a:p>
          <a:p>
            <a:pPr algn="just"/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Caso o preenchimento dos campos controlados de uma espécie seja exatamente igual ao de uma outra espécie, o sistema informará que “</a:t>
            </a:r>
            <a:r>
              <a:rPr lang="pt-BR" sz="1400" b="1" dirty="0" smtClean="0">
                <a:solidFill>
                  <a:schemeClr val="tx1"/>
                </a:solidFill>
              </a:rPr>
              <a:t>Ainda existem pendências para publicar</a:t>
            </a:r>
            <a:r>
              <a:rPr lang="pt-BR" sz="1400" dirty="0" smtClean="0">
                <a:solidFill>
                  <a:schemeClr val="tx1"/>
                </a:solidFill>
              </a:rPr>
              <a:t>”. </a:t>
            </a:r>
          </a:p>
          <a:p>
            <a:pPr algn="just"/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Neste caso o usuário terá que modificar o preenchimento de uma das espécies ou então informar no campo “</a:t>
            </a:r>
            <a:r>
              <a:rPr lang="pt-BR" sz="1400" b="1" dirty="0" smtClean="0">
                <a:solidFill>
                  <a:schemeClr val="tx1"/>
                </a:solidFill>
              </a:rPr>
              <a:t>Descrição Livre</a:t>
            </a:r>
            <a:r>
              <a:rPr lang="pt-BR" sz="1400" dirty="0" smtClean="0">
                <a:solidFill>
                  <a:schemeClr val="tx1"/>
                </a:solidFill>
              </a:rPr>
              <a:t>” uma característica que a diferencie.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83118" y="903387"/>
            <a:ext cx="493568" cy="19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376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5.1 </a:t>
            </a:r>
            <a:r>
              <a:rPr lang="pt-BR" sz="2800" b="1" dirty="0"/>
              <a:t>Campos </a:t>
            </a:r>
            <a:r>
              <a:rPr lang="pt-BR" sz="2800" b="1" dirty="0" smtClean="0"/>
              <a:t>Controlados para as Espécies</a:t>
            </a:r>
            <a:endParaRPr lang="pt-BR" sz="28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3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65125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62698"/>
            <a:ext cx="8784976" cy="62946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b="1" dirty="0" smtClean="0"/>
              <a:t>1. </a:t>
            </a:r>
            <a:r>
              <a:rPr lang="pt-BR" sz="1400" b="1" dirty="0" smtClean="0">
                <a:hlinkClick r:id="rId3" action="ppaction://hlinksldjump"/>
              </a:rPr>
              <a:t>Informações Gerais</a:t>
            </a:r>
            <a:endParaRPr lang="pt-BR" sz="1200" b="1" dirty="0" smtClean="0"/>
          </a:p>
          <a:p>
            <a:pPr marL="0" indent="0">
              <a:buNone/>
            </a:pPr>
            <a:r>
              <a:rPr lang="pt-BR" sz="1400" b="1" dirty="0" smtClean="0"/>
              <a:t>2. </a:t>
            </a:r>
            <a:r>
              <a:rPr lang="pt-BR" sz="1400" b="1" dirty="0" smtClean="0">
                <a:hlinkClick r:id="rId4" action="ppaction://hlinksldjump"/>
              </a:rPr>
              <a:t>Acesso à área de trabalho </a:t>
            </a:r>
            <a:endParaRPr lang="pt-BR" sz="1400" b="1" dirty="0" smtClean="0"/>
          </a:p>
          <a:p>
            <a:pPr marL="0" indent="0">
              <a:buNone/>
            </a:pPr>
            <a:r>
              <a:rPr lang="pt-BR" sz="1400" b="1" dirty="0" smtClean="0"/>
              <a:t>3. </a:t>
            </a:r>
            <a:r>
              <a:rPr lang="pt-BR" sz="1400" b="1" dirty="0" smtClean="0">
                <a:hlinkClick r:id="rId5" action="ppaction://hlinksldjump"/>
              </a:rPr>
              <a:t>Configuração de campos controlados para as espécies de um gênero</a:t>
            </a:r>
            <a:r>
              <a:rPr lang="pt-BR" sz="1400" b="1" dirty="0" smtClean="0"/>
              <a:t> </a:t>
            </a:r>
          </a:p>
          <a:p>
            <a:pPr marL="357188" indent="0">
              <a:buNone/>
            </a:pPr>
            <a:r>
              <a:rPr lang="pt-BR" sz="1200" b="1" dirty="0" smtClean="0"/>
              <a:t>3.1</a:t>
            </a:r>
            <a:r>
              <a:rPr lang="pt-BR" sz="1200" dirty="0" smtClean="0"/>
              <a:t>  </a:t>
            </a:r>
            <a:r>
              <a:rPr lang="pt-BR" sz="1200" dirty="0" smtClean="0">
                <a:hlinkClick r:id="rId6" action="ppaction://hlinksldjump"/>
              </a:rPr>
              <a:t>Inclusão de um caráter </a:t>
            </a:r>
            <a:endParaRPr lang="pt-BR" sz="1200" dirty="0" smtClean="0"/>
          </a:p>
          <a:p>
            <a:pPr marL="357188" indent="0">
              <a:buNone/>
            </a:pPr>
            <a:r>
              <a:rPr lang="pt-BR" sz="1200" b="1" dirty="0" smtClean="0"/>
              <a:t>3.2</a:t>
            </a:r>
            <a:r>
              <a:rPr lang="pt-BR" sz="1200" dirty="0" smtClean="0"/>
              <a:t>  </a:t>
            </a:r>
            <a:r>
              <a:rPr lang="pt-BR" sz="1200" dirty="0" smtClean="0">
                <a:hlinkClick r:id="rId7" action="ppaction://hlinksldjump"/>
              </a:rPr>
              <a:t>Seleção de termos do glossário </a:t>
            </a:r>
            <a:endParaRPr lang="pt-BR" sz="1200" dirty="0" smtClean="0"/>
          </a:p>
          <a:p>
            <a:pPr marL="357188" indent="0">
              <a:buNone/>
            </a:pPr>
            <a:r>
              <a:rPr lang="pt-BR" sz="1200" b="1" dirty="0" smtClean="0"/>
              <a:t>3.3</a:t>
            </a:r>
            <a:r>
              <a:rPr lang="pt-BR" sz="1200" dirty="0" smtClean="0"/>
              <a:t>  </a:t>
            </a:r>
            <a:r>
              <a:rPr lang="pt-BR" sz="1200" dirty="0" smtClean="0">
                <a:hlinkClick r:id="rId8" action="ppaction://hlinksldjump"/>
              </a:rPr>
              <a:t>Combinação </a:t>
            </a:r>
            <a:r>
              <a:rPr lang="pt-BR" sz="1200" dirty="0">
                <a:hlinkClick r:id="rId8" action="ppaction://hlinksldjump"/>
              </a:rPr>
              <a:t>de termos do glossário e inclusão de </a:t>
            </a:r>
            <a:r>
              <a:rPr lang="pt-BR" sz="1200" dirty="0" smtClean="0">
                <a:hlinkClick r:id="rId8" action="ppaction://hlinksldjump"/>
              </a:rPr>
              <a:t>números </a:t>
            </a:r>
            <a:endParaRPr lang="pt-BR" sz="1200" dirty="0" smtClean="0"/>
          </a:p>
          <a:p>
            <a:pPr marL="357188" indent="0">
              <a:buNone/>
            </a:pPr>
            <a:r>
              <a:rPr lang="pt-BR" sz="1200" b="1" dirty="0" smtClean="0"/>
              <a:t>3.4</a:t>
            </a:r>
            <a:r>
              <a:rPr lang="pt-BR" sz="1200" dirty="0" smtClean="0"/>
              <a:t>  </a:t>
            </a:r>
            <a:r>
              <a:rPr lang="pt-BR" sz="1200" dirty="0" smtClean="0">
                <a:hlinkClick r:id="rId9" action="ppaction://hlinksldjump"/>
              </a:rPr>
              <a:t>Inclusão </a:t>
            </a:r>
            <a:r>
              <a:rPr lang="pt-BR" sz="1200" dirty="0">
                <a:hlinkClick r:id="rId9" action="ppaction://hlinksldjump"/>
              </a:rPr>
              <a:t>de estados </a:t>
            </a:r>
            <a:r>
              <a:rPr lang="pt-BR" sz="1200" dirty="0" smtClean="0">
                <a:hlinkClick r:id="rId9" action="ppaction://hlinksldjump"/>
              </a:rPr>
              <a:t>de caráter </a:t>
            </a:r>
            <a:endParaRPr lang="pt-BR" sz="1200" dirty="0" smtClean="0"/>
          </a:p>
          <a:p>
            <a:pPr marL="357188" indent="0">
              <a:buNone/>
            </a:pPr>
            <a:r>
              <a:rPr lang="pt-BR" sz="1200" b="1" dirty="0" smtClean="0"/>
              <a:t>3.5</a:t>
            </a:r>
            <a:r>
              <a:rPr lang="pt-BR" sz="1200" dirty="0" smtClean="0"/>
              <a:t>  </a:t>
            </a:r>
            <a:r>
              <a:rPr lang="pt-BR" sz="1200" dirty="0" smtClean="0">
                <a:hlinkClick r:id="rId10" action="ppaction://hlinksldjump"/>
              </a:rPr>
              <a:t>Opção </a:t>
            </a:r>
            <a:r>
              <a:rPr lang="pt-BR" sz="1200" dirty="0">
                <a:hlinkClick r:id="rId10" action="ppaction://hlinksldjump"/>
              </a:rPr>
              <a:t>Default para um estado de </a:t>
            </a:r>
            <a:r>
              <a:rPr lang="pt-BR" sz="1200" dirty="0" smtClean="0">
                <a:hlinkClick r:id="rId10" action="ppaction://hlinksldjump"/>
              </a:rPr>
              <a:t>caráter </a:t>
            </a:r>
            <a:endParaRPr lang="pt-BR" sz="1200" dirty="0" smtClean="0"/>
          </a:p>
          <a:p>
            <a:pPr marL="357188" indent="0">
              <a:buNone/>
            </a:pPr>
            <a:r>
              <a:rPr lang="pt-BR" sz="1200" b="1" dirty="0" smtClean="0"/>
              <a:t>3.6</a:t>
            </a:r>
            <a:r>
              <a:rPr lang="pt-BR" sz="1200" dirty="0" smtClean="0"/>
              <a:t>  </a:t>
            </a:r>
            <a:r>
              <a:rPr lang="pt-BR" sz="1200" dirty="0" smtClean="0">
                <a:hlinkClick r:id="rId11" action="ppaction://hlinksldjump"/>
              </a:rPr>
              <a:t>Ordenação dos termos na descrição automática</a:t>
            </a:r>
            <a:endParaRPr lang="pt-BR" sz="1200" dirty="0" smtClean="0"/>
          </a:p>
          <a:p>
            <a:pPr marL="357188" indent="-357188">
              <a:buNone/>
            </a:pPr>
            <a:r>
              <a:rPr lang="pt-BR" sz="1400" b="1" dirty="0" smtClean="0"/>
              <a:t>4. </a:t>
            </a:r>
            <a:r>
              <a:rPr lang="pt-BR" sz="1400" b="1" dirty="0" smtClean="0">
                <a:hlinkClick r:id="rId12" action="ppaction://hlinksldjump"/>
              </a:rPr>
              <a:t>Preenchimento da ficha para um gênero e/ou família </a:t>
            </a:r>
            <a:endParaRPr lang="pt-BR" sz="1400" b="1" dirty="0" smtClean="0"/>
          </a:p>
          <a:p>
            <a:pPr marL="357188" indent="0">
              <a:buNone/>
            </a:pPr>
            <a:r>
              <a:rPr lang="pt-BR" sz="1200" b="1" dirty="0" smtClean="0"/>
              <a:t>4.1</a:t>
            </a:r>
            <a:r>
              <a:rPr lang="pt-BR" sz="1200" dirty="0" smtClean="0"/>
              <a:t>  </a:t>
            </a:r>
            <a:r>
              <a:rPr lang="pt-BR" sz="1200" dirty="0" smtClean="0">
                <a:hlinkClick r:id="rId13" action="ppaction://hlinksldjump"/>
              </a:rPr>
              <a:t>Campos livres para gêneros e famílias</a:t>
            </a:r>
            <a:endParaRPr lang="pt-BR" sz="1200" dirty="0" smtClean="0"/>
          </a:p>
          <a:p>
            <a:pPr marL="357188" indent="-357188">
              <a:buNone/>
            </a:pPr>
            <a:r>
              <a:rPr lang="pt-BR" sz="1400" b="1" dirty="0" smtClean="0"/>
              <a:t>5. </a:t>
            </a:r>
            <a:r>
              <a:rPr lang="pt-BR" sz="1400" b="1" dirty="0" smtClean="0">
                <a:hlinkClick r:id="rId14" action="ppaction://hlinksldjump"/>
              </a:rPr>
              <a:t>Preenchimento da ficha para as espécies de um gênero</a:t>
            </a:r>
            <a:endParaRPr lang="pt-BR" sz="1400" b="1" dirty="0" smtClean="0"/>
          </a:p>
          <a:p>
            <a:pPr marL="357188" indent="0">
              <a:buNone/>
            </a:pPr>
            <a:r>
              <a:rPr lang="pt-BR" sz="1200" b="1" dirty="0" smtClean="0"/>
              <a:t>5.1</a:t>
            </a:r>
            <a:r>
              <a:rPr lang="pt-BR" sz="1200" dirty="0" smtClean="0"/>
              <a:t>  </a:t>
            </a:r>
            <a:r>
              <a:rPr lang="pt-BR" sz="1200" dirty="0" smtClean="0">
                <a:hlinkClick r:id="rId15" action="ppaction://hlinksldjump"/>
              </a:rPr>
              <a:t>Campos  </a:t>
            </a:r>
            <a:r>
              <a:rPr lang="pt-BR" sz="1200" dirty="0">
                <a:hlinkClick r:id="rId15" action="ppaction://hlinksldjump"/>
              </a:rPr>
              <a:t>controlados para as </a:t>
            </a:r>
            <a:r>
              <a:rPr lang="pt-BR" sz="1200" dirty="0" smtClean="0">
                <a:hlinkClick r:id="rId15" action="ppaction://hlinksldjump"/>
              </a:rPr>
              <a:t>espécies</a:t>
            </a:r>
            <a:endParaRPr lang="pt-BR" sz="1200" dirty="0" smtClean="0"/>
          </a:p>
          <a:p>
            <a:pPr marL="357188" indent="0">
              <a:buNone/>
            </a:pPr>
            <a:r>
              <a:rPr lang="pt-BR" sz="1200" b="1" dirty="0" smtClean="0"/>
              <a:t>5.2</a:t>
            </a:r>
            <a:r>
              <a:rPr lang="pt-BR" sz="1200" dirty="0" smtClean="0"/>
              <a:t>  </a:t>
            </a:r>
            <a:r>
              <a:rPr lang="pt-BR" sz="1200" dirty="0" smtClean="0">
                <a:hlinkClick r:id="rId16" action="ppaction://hlinksldjump"/>
              </a:rPr>
              <a:t>Campos </a:t>
            </a:r>
            <a:r>
              <a:rPr lang="pt-BR" sz="1200" dirty="0">
                <a:hlinkClick r:id="rId16" action="ppaction://hlinksldjump"/>
              </a:rPr>
              <a:t>livres para as </a:t>
            </a:r>
            <a:r>
              <a:rPr lang="pt-BR" sz="1200" dirty="0" smtClean="0">
                <a:hlinkClick r:id="rId16" action="ppaction://hlinksldjump"/>
              </a:rPr>
              <a:t>espécies</a:t>
            </a:r>
            <a:endParaRPr lang="pt-BR" sz="1200" dirty="0" smtClean="0"/>
          </a:p>
          <a:p>
            <a:pPr marL="357188" indent="-357188">
              <a:buNone/>
            </a:pPr>
            <a:r>
              <a:rPr lang="pt-BR" sz="1400" b="1" dirty="0" smtClean="0"/>
              <a:t>6. </a:t>
            </a:r>
            <a:r>
              <a:rPr lang="pt-BR" sz="1400" b="1" dirty="0" smtClean="0">
                <a:hlinkClick r:id="rId17" action="ppaction://hlinksldjump"/>
              </a:rPr>
              <a:t>Algas, Briófitas e Fungos</a:t>
            </a:r>
            <a:endParaRPr lang="pt-BR" sz="1400" b="1" dirty="0" smtClean="0"/>
          </a:p>
          <a:p>
            <a:pPr marL="357188" indent="-357188">
              <a:buNone/>
            </a:pPr>
            <a:r>
              <a:rPr lang="pt-BR" sz="1400" b="1" dirty="0" smtClean="0"/>
              <a:t>7. </a:t>
            </a:r>
            <a:r>
              <a:rPr lang="pt-BR" sz="1400" b="1" dirty="0" smtClean="0">
                <a:hlinkClick r:id="rId18" action="ppaction://hlinksldjump"/>
              </a:rPr>
              <a:t>Visualizar lista de Termos do Glossário</a:t>
            </a:r>
            <a:endParaRPr lang="pt-BR" sz="1400" b="1" dirty="0" smtClean="0"/>
          </a:p>
          <a:p>
            <a:pPr marL="357188" indent="-357188">
              <a:buNone/>
            </a:pPr>
            <a:r>
              <a:rPr lang="pt-BR" sz="1400" b="1" dirty="0" smtClean="0"/>
              <a:t>8. </a:t>
            </a:r>
            <a:r>
              <a:rPr lang="pt-BR" sz="1400" b="1" dirty="0" smtClean="0">
                <a:hlinkClick r:id="rId19" action="ppaction://hlinksldjump"/>
              </a:rPr>
              <a:t>Visualizar lista de Cores do Glossário</a:t>
            </a:r>
            <a:endParaRPr lang="pt-BR" sz="1400" b="1" dirty="0" smtClean="0"/>
          </a:p>
          <a:p>
            <a:pPr marL="357188" indent="-357188">
              <a:buNone/>
            </a:pPr>
            <a:r>
              <a:rPr lang="pt-BR" sz="1400" b="1" dirty="0" smtClean="0"/>
              <a:t>9. </a:t>
            </a:r>
            <a:r>
              <a:rPr lang="pt-BR" sz="1400" b="1" dirty="0" smtClean="0">
                <a:hlinkClick r:id="rId20" action="ppaction://hlinksldjump"/>
              </a:rPr>
              <a:t>Edição da Aba Nomenclatura, Forma de Vida e Distribuição</a:t>
            </a:r>
            <a:endParaRPr lang="pt-BR" sz="1400" b="1" dirty="0" smtClean="0"/>
          </a:p>
          <a:p>
            <a:pPr marL="357188" indent="0">
              <a:buNone/>
            </a:pPr>
            <a:r>
              <a:rPr lang="pt-BR" sz="1200" b="1" dirty="0" smtClean="0"/>
              <a:t>9.1  </a:t>
            </a:r>
            <a:r>
              <a:rPr lang="pt-BR" sz="1200" dirty="0" smtClean="0">
                <a:hlinkClick r:id="rId20" action="ppaction://hlinksldjump"/>
              </a:rPr>
              <a:t>Nomenclatura</a:t>
            </a:r>
            <a:endParaRPr lang="pt-BR" sz="1200" dirty="0" smtClean="0"/>
          </a:p>
          <a:p>
            <a:pPr marL="357188" indent="0">
              <a:buNone/>
            </a:pPr>
            <a:r>
              <a:rPr lang="pt-BR" sz="1200" b="1" dirty="0" smtClean="0"/>
              <a:t>9.2  </a:t>
            </a:r>
            <a:r>
              <a:rPr lang="pt-BR" sz="1200" dirty="0" smtClean="0">
                <a:hlinkClick r:id="rId21" action="ppaction://hlinksldjump"/>
              </a:rPr>
              <a:t>Inclusão de Voucher</a:t>
            </a:r>
            <a:endParaRPr lang="pt-BR" sz="1200" dirty="0" smtClean="0"/>
          </a:p>
          <a:p>
            <a:pPr marL="357188" indent="0">
              <a:buNone/>
            </a:pPr>
            <a:r>
              <a:rPr lang="pt-BR" sz="1200" b="1" dirty="0" smtClean="0"/>
              <a:t>9.3  </a:t>
            </a:r>
            <a:r>
              <a:rPr lang="pt-BR" sz="1200" dirty="0" smtClean="0">
                <a:hlinkClick r:id="rId22" action="ppaction://hlinksldjump"/>
              </a:rPr>
              <a:t>Associação de Imagens de Exsicatas</a:t>
            </a:r>
            <a:endParaRPr lang="pt-BR" sz="1200" dirty="0" smtClean="0"/>
          </a:p>
          <a:p>
            <a:pPr marL="357188" indent="0">
              <a:buNone/>
            </a:pPr>
            <a:r>
              <a:rPr lang="pt-BR" sz="1200" b="1" dirty="0" smtClean="0"/>
              <a:t>9.4  </a:t>
            </a:r>
            <a:r>
              <a:rPr lang="pt-BR" sz="1200" dirty="0" smtClean="0">
                <a:hlinkClick r:id="rId23" action="ppaction://hlinksldjump"/>
              </a:rPr>
              <a:t>Referência e Associação de Imagens da </a:t>
            </a:r>
            <a:r>
              <a:rPr lang="pt-BR" sz="1200" i="1" dirty="0" smtClean="0">
                <a:hlinkClick r:id="rId23" action="ppaction://hlinksldjump"/>
              </a:rPr>
              <a:t>Flora brasiliensis</a:t>
            </a:r>
            <a:endParaRPr lang="pt-BR" sz="1200" i="1" dirty="0" smtClean="0"/>
          </a:p>
          <a:p>
            <a:pPr marL="357188" indent="0">
              <a:buNone/>
            </a:pPr>
            <a:r>
              <a:rPr lang="pt-BR" sz="1200" b="1" dirty="0" smtClean="0"/>
              <a:t>9.5  </a:t>
            </a:r>
            <a:r>
              <a:rPr lang="pt-BR" sz="1200" dirty="0" smtClean="0">
                <a:hlinkClick r:id="rId24" action="ppaction://hlinksldjump"/>
              </a:rPr>
              <a:t>Forma de Vida e Substrato</a:t>
            </a:r>
            <a:endParaRPr lang="pt-BR" sz="1200" dirty="0" smtClean="0"/>
          </a:p>
          <a:p>
            <a:pPr marL="357188" indent="0">
              <a:buNone/>
            </a:pPr>
            <a:r>
              <a:rPr lang="pt-BR" sz="1200" b="1" dirty="0" smtClean="0"/>
              <a:t>9.6  </a:t>
            </a:r>
            <a:r>
              <a:rPr lang="pt-BR" sz="1200" dirty="0" smtClean="0">
                <a:hlinkClick r:id="rId25" action="ppaction://hlinksldjump"/>
              </a:rPr>
              <a:t>Distribuição</a:t>
            </a:r>
            <a:endParaRPr lang="pt-BR" sz="1200" dirty="0" smtClean="0"/>
          </a:p>
          <a:p>
            <a:pPr marL="357188" indent="0">
              <a:buNone/>
            </a:pPr>
            <a:r>
              <a:rPr lang="pt-BR" sz="1200" b="1" dirty="0" smtClean="0"/>
              <a:t>9.7  </a:t>
            </a:r>
            <a:r>
              <a:rPr lang="pt-BR" sz="1200" dirty="0" smtClean="0">
                <a:hlinkClick r:id="rId26" action="ppaction://hlinksldjump"/>
              </a:rPr>
              <a:t>Nomes </a:t>
            </a:r>
            <a:r>
              <a:rPr lang="pt-BR" sz="1200" dirty="0" err="1" smtClean="0">
                <a:hlinkClick r:id="rId26" action="ppaction://hlinksldjump"/>
              </a:rPr>
              <a:t>Vernaculares</a:t>
            </a:r>
            <a:r>
              <a:rPr lang="pt-BR" sz="1200" dirty="0" smtClean="0">
                <a:hlinkClick r:id="rId26" action="ppaction://hlinksldjump"/>
              </a:rPr>
              <a:t>, Bibliografia de Referência e Observações Internas</a:t>
            </a:r>
            <a:endParaRPr lang="pt-BR" sz="1200" dirty="0" smtClean="0"/>
          </a:p>
          <a:p>
            <a:pPr marL="357188" indent="0">
              <a:buNone/>
            </a:pPr>
            <a:r>
              <a:rPr lang="pt-BR" sz="1200" b="1" dirty="0" smtClean="0"/>
              <a:t>9.8  </a:t>
            </a:r>
            <a:r>
              <a:rPr lang="pt-BR" sz="1200" dirty="0" smtClean="0">
                <a:hlinkClick r:id="rId27" action="ppaction://hlinksldjump"/>
              </a:rPr>
              <a:t>Inclusão de Imagens de Campo e de Ilustrações Científicas</a:t>
            </a:r>
            <a:endParaRPr lang="pt-BR" sz="12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251894" y="258396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Índice</a:t>
            </a:r>
            <a:endParaRPr lang="pt-BR" sz="2400" b="1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4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21811"/>
            <a:ext cx="892899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a direita 10"/>
          <p:cNvSpPr/>
          <p:nvPr/>
        </p:nvSpPr>
        <p:spPr>
          <a:xfrm rot="12637890">
            <a:off x="2104162" y="3479820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915816" y="3429000"/>
            <a:ext cx="5760640" cy="9542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Após o especialista preencher todos os campos </a:t>
            </a:r>
            <a:r>
              <a:rPr lang="pt-BR" sz="1400" dirty="0">
                <a:solidFill>
                  <a:schemeClr val="tx1"/>
                </a:solidFill>
              </a:rPr>
              <a:t>obrigatórios e </a:t>
            </a:r>
            <a:r>
              <a:rPr lang="pt-BR" sz="1400" dirty="0" smtClean="0">
                <a:solidFill>
                  <a:schemeClr val="tx1"/>
                </a:solidFill>
              </a:rPr>
              <a:t>resolver possíveis problemas </a:t>
            </a:r>
            <a:r>
              <a:rPr lang="pt-BR" sz="1400" dirty="0">
                <a:solidFill>
                  <a:schemeClr val="tx1"/>
                </a:solidFill>
              </a:rPr>
              <a:t>de </a:t>
            </a:r>
            <a:r>
              <a:rPr lang="pt-BR" sz="1400" dirty="0" smtClean="0">
                <a:solidFill>
                  <a:schemeClr val="tx1"/>
                </a:solidFill>
              </a:rPr>
              <a:t>preenchimento, </a:t>
            </a:r>
            <a:r>
              <a:rPr lang="pt-BR" sz="1400" dirty="0">
                <a:solidFill>
                  <a:schemeClr val="tx1"/>
                </a:solidFill>
              </a:rPr>
              <a:t>o</a:t>
            </a:r>
            <a:r>
              <a:rPr lang="pt-BR" sz="1400" dirty="0" smtClean="0">
                <a:solidFill>
                  <a:schemeClr val="tx1"/>
                </a:solidFill>
              </a:rPr>
              <a:t> sistema libera </a:t>
            </a:r>
            <a:r>
              <a:rPr lang="pt-BR" sz="1400" dirty="0">
                <a:solidFill>
                  <a:schemeClr val="tx1"/>
                </a:solidFill>
              </a:rPr>
              <a:t>os dados da aba “</a:t>
            </a:r>
            <a:r>
              <a:rPr lang="pt-BR" sz="1400" b="1" dirty="0">
                <a:solidFill>
                  <a:schemeClr val="tx1"/>
                </a:solidFill>
              </a:rPr>
              <a:t>Morfologia</a:t>
            </a:r>
            <a:r>
              <a:rPr lang="pt-BR" sz="1400" dirty="0">
                <a:solidFill>
                  <a:schemeClr val="tx1"/>
                </a:solidFill>
              </a:rPr>
              <a:t>” para </a:t>
            </a:r>
            <a:r>
              <a:rPr lang="pt-BR" sz="1400" dirty="0" smtClean="0">
                <a:solidFill>
                  <a:schemeClr val="tx1"/>
                </a:solidFill>
              </a:rPr>
              <a:t>publicação na consulta pública.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721000" y="993428"/>
            <a:ext cx="646568" cy="8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156048" y="987596"/>
            <a:ext cx="432048" cy="86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578343" y="951012"/>
            <a:ext cx="493568" cy="19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9376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5.1 </a:t>
            </a:r>
            <a:r>
              <a:rPr lang="pt-BR" sz="2800" b="1" dirty="0"/>
              <a:t>Campos </a:t>
            </a:r>
            <a:r>
              <a:rPr lang="pt-BR" sz="2800" b="1" dirty="0" smtClean="0"/>
              <a:t>Controlados para as Espécies</a:t>
            </a:r>
            <a:endParaRPr lang="pt-BR" sz="28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9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21811"/>
            <a:ext cx="892899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a direita 10"/>
          <p:cNvSpPr/>
          <p:nvPr/>
        </p:nvSpPr>
        <p:spPr>
          <a:xfrm rot="12992709">
            <a:off x="4156982" y="3839396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03847" y="4149080"/>
            <a:ext cx="5472609" cy="9507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Após qualquer alteração na ficha da espécie o sistema exige que o usuário confirme a responsabilidade sobre as informações.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721000" y="999778"/>
            <a:ext cx="646568" cy="8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156048" y="993946"/>
            <a:ext cx="432048" cy="86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578343" y="951012"/>
            <a:ext cx="493568" cy="19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376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5.1 </a:t>
            </a:r>
            <a:r>
              <a:rPr lang="pt-BR" sz="2800" b="1" dirty="0"/>
              <a:t>Campos </a:t>
            </a:r>
            <a:r>
              <a:rPr lang="pt-BR" sz="2800" b="1" dirty="0" smtClean="0"/>
              <a:t>Controlados para as Espécies</a:t>
            </a:r>
            <a:endParaRPr lang="pt-BR" sz="28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4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909320"/>
            <a:ext cx="902697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 para a direita 8"/>
          <p:cNvSpPr/>
          <p:nvPr/>
        </p:nvSpPr>
        <p:spPr>
          <a:xfrm rot="8591733">
            <a:off x="4044953" y="4205104"/>
            <a:ext cx="590334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499991" y="3140968"/>
            <a:ext cx="4393183" cy="13315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Após o preenchimento dos “</a:t>
            </a:r>
            <a:r>
              <a:rPr lang="pt-BR" sz="1400" b="1" dirty="0" smtClean="0">
                <a:solidFill>
                  <a:schemeClr val="tx1"/>
                </a:solidFill>
              </a:rPr>
              <a:t>Campos Controlados</a:t>
            </a:r>
            <a:r>
              <a:rPr lang="pt-BR" sz="1400" dirty="0" smtClean="0">
                <a:solidFill>
                  <a:schemeClr val="tx1"/>
                </a:solidFill>
              </a:rPr>
              <a:t>” o sistema gera a </a:t>
            </a:r>
            <a:r>
              <a:rPr lang="pt-BR" sz="1400" b="1" dirty="0" smtClean="0">
                <a:solidFill>
                  <a:schemeClr val="tx1"/>
                </a:solidFill>
              </a:rPr>
              <a:t>descrição automática da espécie</a:t>
            </a:r>
            <a:r>
              <a:rPr lang="pt-BR" sz="1400" dirty="0" smtClean="0">
                <a:solidFill>
                  <a:schemeClr val="tx1"/>
                </a:solidFill>
              </a:rPr>
              <a:t>, que será exibida na mesma ficha que reúne as informações sobre nomenclatura, forma de vida e distribuição.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466131" y="893862"/>
            <a:ext cx="493568" cy="19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376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5.1 </a:t>
            </a:r>
            <a:r>
              <a:rPr lang="pt-BR" sz="2800" b="1" dirty="0"/>
              <a:t>Campos </a:t>
            </a:r>
            <a:r>
              <a:rPr lang="pt-BR" sz="2800" b="1" dirty="0" smtClean="0"/>
              <a:t>Controlados para as Espécies</a:t>
            </a:r>
            <a:endParaRPr lang="pt-BR" sz="28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8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5.2 Campos Livres para as Espécies</a:t>
            </a:r>
            <a:endParaRPr lang="pt-BR" sz="28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7312"/>
            <a:ext cx="8582245" cy="583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a direita 10"/>
          <p:cNvSpPr/>
          <p:nvPr/>
        </p:nvSpPr>
        <p:spPr>
          <a:xfrm rot="9159280">
            <a:off x="3551366" y="3043474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4" name="Seta para a direita 13"/>
          <p:cNvSpPr/>
          <p:nvPr/>
        </p:nvSpPr>
        <p:spPr>
          <a:xfrm rot="9919904">
            <a:off x="1938343" y="6271070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699792" y="6061976"/>
            <a:ext cx="5040560" cy="751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Clicar em “</a:t>
            </a:r>
            <a:r>
              <a:rPr lang="pt-BR" sz="1400" b="1" dirty="0" smtClean="0">
                <a:solidFill>
                  <a:schemeClr val="tx1"/>
                </a:solidFill>
              </a:rPr>
              <a:t>Campos Livres</a:t>
            </a:r>
            <a:r>
              <a:rPr lang="pt-BR" sz="1400" dirty="0" smtClean="0">
                <a:solidFill>
                  <a:schemeClr val="tx1"/>
                </a:solidFill>
              </a:rPr>
              <a:t>” para ver as demais opções (Comentários e Descrição).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294436" y="1556792"/>
            <a:ext cx="4526036" cy="36357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</a:rPr>
              <a:t>As espécies possuem os seguintes campos livres</a:t>
            </a:r>
            <a:r>
              <a:rPr lang="pt-BR" sz="14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sz="1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Chave interativa</a:t>
            </a:r>
            <a:r>
              <a:rPr lang="pt-BR" sz="1400" dirty="0" smtClean="0">
                <a:solidFill>
                  <a:schemeClr val="tx1"/>
                </a:solidFill>
              </a:rPr>
              <a:t> – O usuário deve inserir um link para a sua chave interativa.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Chave dicotômica</a:t>
            </a:r>
            <a:r>
              <a:rPr lang="pt-BR" sz="1400" dirty="0" smtClean="0">
                <a:solidFill>
                  <a:schemeClr val="tx1"/>
                </a:solidFill>
              </a:rPr>
              <a:t> – Caixa de texto para o usuário escrever ou colar sua chave.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Comentários públicos</a:t>
            </a:r>
            <a:r>
              <a:rPr lang="pt-BR" sz="1400" dirty="0" smtClean="0">
                <a:solidFill>
                  <a:schemeClr val="tx1"/>
                </a:solidFill>
              </a:rPr>
              <a:t> – Comentários relacionados a espécie que serão exibidos na página pública</a:t>
            </a:r>
            <a:r>
              <a:rPr lang="pt-BR" sz="1400" dirty="0">
                <a:solidFill>
                  <a:schemeClr val="tx1"/>
                </a:solidFill>
              </a:rPr>
              <a:t>. </a:t>
            </a:r>
            <a:endParaRPr lang="pt-BR" sz="1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Descrição livre</a:t>
            </a:r>
            <a:r>
              <a:rPr lang="pt-BR" sz="1400" dirty="0" smtClean="0">
                <a:solidFill>
                  <a:schemeClr val="tx1"/>
                </a:solidFill>
              </a:rPr>
              <a:t> – Caixa de texto para o usuário escrever ou colar sua descrição da espécie.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Comentários Internos</a:t>
            </a:r>
            <a:r>
              <a:rPr lang="pt-BR" sz="1400" dirty="0" smtClean="0">
                <a:solidFill>
                  <a:schemeClr val="tx1"/>
                </a:solidFill>
              </a:rPr>
              <a:t> – Comentários que serão exibidos apenas na área de trabalho do sistema e que poderão auxiliar na comunicação entre os responsáveis pelas monografias.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721218" y="836712"/>
            <a:ext cx="493568" cy="19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9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7312"/>
            <a:ext cx="8582245" cy="583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a direita 10"/>
          <p:cNvSpPr/>
          <p:nvPr/>
        </p:nvSpPr>
        <p:spPr>
          <a:xfrm rot="10121290">
            <a:off x="2999749" y="3126128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909413" y="2492896"/>
            <a:ext cx="4839051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Campo para preenchimento da chave.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Esse campo estará disponível apenas para táxons com </a:t>
            </a:r>
            <a:r>
              <a:rPr lang="pt-BR" sz="1400" dirty="0">
                <a:solidFill>
                  <a:schemeClr val="tx1"/>
                </a:solidFill>
              </a:rPr>
              <a:t>mais de uma unidade </a:t>
            </a:r>
            <a:r>
              <a:rPr lang="pt-BR" sz="1400" dirty="0" err="1">
                <a:solidFill>
                  <a:schemeClr val="tx1"/>
                </a:solidFill>
              </a:rPr>
              <a:t>infraespecífica</a:t>
            </a:r>
            <a:r>
              <a:rPr lang="pt-BR" sz="1400" dirty="0">
                <a:solidFill>
                  <a:schemeClr val="tx1"/>
                </a:solidFill>
              </a:rPr>
              <a:t>, como subespécies ou variedades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O usuário poderá escolher preencher </a:t>
            </a:r>
            <a:r>
              <a:rPr lang="pt-BR" sz="1400" b="1" dirty="0" smtClean="0">
                <a:solidFill>
                  <a:schemeClr val="tx1"/>
                </a:solidFill>
              </a:rPr>
              <a:t>a</a:t>
            </a:r>
            <a:r>
              <a:rPr lang="pt-BR" sz="1400" dirty="0" smtClean="0">
                <a:solidFill>
                  <a:schemeClr val="tx1"/>
                </a:solidFill>
              </a:rPr>
              <a:t> </a:t>
            </a:r>
            <a:r>
              <a:rPr lang="pt-BR" sz="1400" b="1" dirty="0" smtClean="0">
                <a:solidFill>
                  <a:schemeClr val="tx1"/>
                </a:solidFill>
              </a:rPr>
              <a:t>Chave Interativa OU a Chave Dicotômica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721218" y="836712"/>
            <a:ext cx="493568" cy="19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995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5.2 Campos Livres para as Espécies</a:t>
            </a:r>
            <a:endParaRPr lang="pt-BR" sz="28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7312"/>
            <a:ext cx="8582245" cy="583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a direita 10"/>
          <p:cNvSpPr/>
          <p:nvPr/>
        </p:nvSpPr>
        <p:spPr>
          <a:xfrm rot="9877736">
            <a:off x="3235162" y="3531506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259632" y="3861048"/>
            <a:ext cx="2016224" cy="26366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893711" y="3325672"/>
            <a:ext cx="3918649" cy="751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Ferramenta de formatação de texto para a </a:t>
            </a:r>
            <a:r>
              <a:rPr lang="pt-BR" sz="1400" b="1" dirty="0" smtClean="0">
                <a:solidFill>
                  <a:schemeClr val="tx1"/>
                </a:solidFill>
              </a:rPr>
              <a:t>Chave Dicotômica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721218" y="836712"/>
            <a:ext cx="493568" cy="19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376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5.2 Campos Livres para as Espécies</a:t>
            </a:r>
            <a:endParaRPr lang="pt-BR" sz="28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908720"/>
            <a:ext cx="856931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a direita 10"/>
          <p:cNvSpPr/>
          <p:nvPr/>
        </p:nvSpPr>
        <p:spPr>
          <a:xfrm rot="9495452">
            <a:off x="1991105" y="2924289"/>
            <a:ext cx="1174264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5" name="Seta para a direita 14"/>
          <p:cNvSpPr/>
          <p:nvPr/>
        </p:nvSpPr>
        <p:spPr>
          <a:xfrm rot="8312776">
            <a:off x="2311845" y="3239491"/>
            <a:ext cx="1174264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059832" y="2654651"/>
            <a:ext cx="4896544" cy="918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Opção para </a:t>
            </a:r>
            <a:r>
              <a:rPr lang="pt-BR" sz="1400" b="1" dirty="0" smtClean="0">
                <a:solidFill>
                  <a:schemeClr val="tx1"/>
                </a:solidFill>
              </a:rPr>
              <a:t>Chave Interativa</a:t>
            </a:r>
            <a:r>
              <a:rPr lang="pt-BR" sz="1400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O usuário deve informar o link onde está a chave interativa.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83118" y="903387"/>
            <a:ext cx="493568" cy="19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76369" y="245127"/>
            <a:ext cx="8773332" cy="535371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5.2 Campos Livres para as Espécies</a:t>
            </a:r>
            <a:endParaRPr lang="pt-BR" sz="28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8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6. Algas, Briófitas e Fungos</a:t>
            </a:r>
            <a:endParaRPr lang="pt-BR" sz="3200" b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7312"/>
            <a:ext cx="868600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 para a direita 8"/>
          <p:cNvSpPr/>
          <p:nvPr/>
        </p:nvSpPr>
        <p:spPr>
          <a:xfrm rot="18057164">
            <a:off x="6999044" y="1924980"/>
            <a:ext cx="1192479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499992" y="2564904"/>
            <a:ext cx="4368031" cy="10337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</a:rPr>
              <a:t>Algas, Briófitas e Fungos não possuem “Campos Controlados”, portanto, apenas o campo “DESCRIÇÃO LIVRE”  É OBRIGATÓRIO.</a:t>
            </a:r>
            <a:r>
              <a:rPr lang="pt-BR" sz="1400" dirty="0" smtClean="0">
                <a:solidFill>
                  <a:schemeClr val="tx1"/>
                </a:solidFill>
              </a:rPr>
              <a:t>	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561381" y="846237"/>
            <a:ext cx="493568" cy="19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0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eta para a direita 8"/>
          <p:cNvSpPr/>
          <p:nvPr/>
        </p:nvSpPr>
        <p:spPr>
          <a:xfrm rot="9523395">
            <a:off x="3862537" y="3669121"/>
            <a:ext cx="917178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807441" y="3284984"/>
            <a:ext cx="3448397" cy="751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Após o preenchimento da DESCRIÇÃO LIVRE a ficha está pronta para publicação.	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8" y="980728"/>
            <a:ext cx="891608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623864" y="997822"/>
            <a:ext cx="493568" cy="19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de cantos arredondados 13"/>
          <p:cNvSpPr/>
          <p:nvPr/>
        </p:nvSpPr>
        <p:spPr>
          <a:xfrm>
            <a:off x="3347864" y="2060848"/>
            <a:ext cx="5688632" cy="30823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</a:rPr>
              <a:t>Algas, Briófitas e Fungos possuem os seguintes campos livres</a:t>
            </a:r>
            <a:r>
              <a:rPr lang="pt-BR" sz="14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sz="1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Chave interativa</a:t>
            </a:r>
            <a:r>
              <a:rPr lang="pt-BR" sz="1400" dirty="0" smtClean="0">
                <a:solidFill>
                  <a:schemeClr val="tx1"/>
                </a:solidFill>
              </a:rPr>
              <a:t> – O usuário deve inserir um link para a sua chave interativa.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Chave dicotômica</a:t>
            </a:r>
            <a:r>
              <a:rPr lang="pt-BR" sz="1400" dirty="0" smtClean="0">
                <a:solidFill>
                  <a:schemeClr val="tx1"/>
                </a:solidFill>
              </a:rPr>
              <a:t> – Caixa de texto para o usuário escrever ou colar sua chave</a:t>
            </a:r>
            <a:r>
              <a:rPr lang="pt-BR" sz="1400" dirty="0">
                <a:solidFill>
                  <a:schemeClr val="tx1"/>
                </a:solidFill>
              </a:rPr>
              <a:t>. </a:t>
            </a:r>
            <a:endParaRPr lang="pt-BR" sz="1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Comentários públicos</a:t>
            </a:r>
            <a:r>
              <a:rPr lang="pt-BR" sz="1400" dirty="0" smtClean="0">
                <a:solidFill>
                  <a:schemeClr val="tx1"/>
                </a:solidFill>
              </a:rPr>
              <a:t> – Comentários relacionados ao táxon que serão exibidos na página pública</a:t>
            </a:r>
            <a:r>
              <a:rPr lang="pt-BR" sz="1400" dirty="0">
                <a:solidFill>
                  <a:schemeClr val="tx1"/>
                </a:solidFill>
              </a:rPr>
              <a:t>. </a:t>
            </a:r>
            <a:endParaRPr lang="pt-BR" sz="1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Descrição livre</a:t>
            </a:r>
            <a:r>
              <a:rPr lang="pt-BR" sz="1400" dirty="0" smtClean="0">
                <a:solidFill>
                  <a:schemeClr val="tx1"/>
                </a:solidFill>
              </a:rPr>
              <a:t> – Caixa de texto para o usuário escrever ou colar sua descrição do táxon. </a:t>
            </a:r>
            <a:endParaRPr lang="pt-BR" sz="1400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400" b="1" dirty="0" smtClean="0">
                <a:solidFill>
                  <a:schemeClr val="tx1"/>
                </a:solidFill>
              </a:rPr>
              <a:t>Comentários Internos</a:t>
            </a:r>
            <a:r>
              <a:rPr lang="pt-BR" sz="1400" dirty="0" smtClean="0">
                <a:solidFill>
                  <a:schemeClr val="tx1"/>
                </a:solidFill>
              </a:rPr>
              <a:t> – Comentários que serão exibidos apenas na área de trabalho do sistema e que poderão auxiliar na comunicação entre os responsáveis pelas monografias.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8995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6. Algas, Briófitas e Fungos</a:t>
            </a:r>
            <a:endParaRPr lang="pt-BR" sz="3200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771800" y="1988840"/>
            <a:ext cx="504056" cy="22511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7. Visualizar Lista de Termos do Glossário</a:t>
            </a:r>
            <a:endParaRPr lang="pt-BR" sz="2800" b="1" dirty="0"/>
          </a:p>
        </p:txBody>
      </p:sp>
      <p:sp>
        <p:nvSpPr>
          <p:cNvPr id="23" name="Retângulo 22"/>
          <p:cNvSpPr/>
          <p:nvPr/>
        </p:nvSpPr>
        <p:spPr>
          <a:xfrm>
            <a:off x="2629288" y="1127455"/>
            <a:ext cx="646568" cy="8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035100" y="1137444"/>
            <a:ext cx="432048" cy="86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288033" y="980728"/>
            <a:ext cx="8532439" cy="5400000"/>
            <a:chOff x="288033" y="980728"/>
            <a:chExt cx="8532439" cy="5400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3" y="980728"/>
              <a:ext cx="8532439" cy="54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124" y="1166020"/>
              <a:ext cx="1884143" cy="707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2265203" y="980728"/>
              <a:ext cx="57860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BR" sz="800" dirty="0"/>
            </a:p>
          </p:txBody>
        </p:sp>
      </p:grpSp>
      <p:sp>
        <p:nvSpPr>
          <p:cNvPr id="12" name="Seta para a direita 11"/>
          <p:cNvSpPr/>
          <p:nvPr/>
        </p:nvSpPr>
        <p:spPr>
          <a:xfrm rot="11167312">
            <a:off x="4301441" y="2259662"/>
            <a:ext cx="605022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843313" y="2240640"/>
            <a:ext cx="2825031" cy="7554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Campo para buscar um termo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415172" y="1310403"/>
            <a:ext cx="4608511" cy="7554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Todos os usuários podem visualizar a lista de termos.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 rot="2520494">
            <a:off x="856687" y="1395562"/>
            <a:ext cx="391605" cy="2167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95536" y="4653136"/>
            <a:ext cx="8208912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O</a:t>
            </a:r>
            <a:r>
              <a:rPr lang="pt-BR" sz="1400" dirty="0" smtClean="0">
                <a:solidFill>
                  <a:schemeClr val="tx1"/>
                </a:solidFill>
              </a:rPr>
              <a:t> </a:t>
            </a:r>
            <a:r>
              <a:rPr lang="pt-BR" sz="1400" dirty="0">
                <a:solidFill>
                  <a:schemeClr val="tx1"/>
                </a:solidFill>
              </a:rPr>
              <a:t>glossário de termos </a:t>
            </a:r>
            <a:r>
              <a:rPr lang="pt-BR" sz="1400" dirty="0" smtClean="0">
                <a:solidFill>
                  <a:schemeClr val="tx1"/>
                </a:solidFill>
              </a:rPr>
              <a:t>foi </a:t>
            </a:r>
            <a:r>
              <a:rPr lang="pt-BR" sz="1400" dirty="0">
                <a:solidFill>
                  <a:schemeClr val="tx1"/>
                </a:solidFill>
              </a:rPr>
              <a:t>baseado em </a:t>
            </a:r>
            <a:r>
              <a:rPr lang="pt-BR" sz="1400" dirty="0" smtClean="0">
                <a:solidFill>
                  <a:schemeClr val="tx1"/>
                </a:solidFill>
              </a:rPr>
              <a:t>diferentes fontes tentando abranger a maior diversidade possível de termos botânicos para os diferentes grupos. Também foram incluídos outros </a:t>
            </a:r>
            <a:r>
              <a:rPr lang="pt-BR" sz="1400" dirty="0">
                <a:solidFill>
                  <a:schemeClr val="tx1"/>
                </a:solidFill>
              </a:rPr>
              <a:t>substantivos, adjetivos, advérbios e preposições pertinentes a descrições sucintas de plantas encontradas na bibliografia botânica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Caso seja extremamente necessário, o cadastramento de novos termos poderá ser feito pela administração do sistema. 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3"/>
          <p:cNvGrpSpPr>
            <a:grpSpLocks/>
          </p:cNvGrpSpPr>
          <p:nvPr/>
        </p:nvGrpSpPr>
        <p:grpSpPr bwMode="auto">
          <a:xfrm>
            <a:off x="194568" y="188913"/>
            <a:ext cx="8697912" cy="6480175"/>
            <a:chOff x="194662" y="188640"/>
            <a:chExt cx="8697818" cy="6480720"/>
          </a:xfrm>
        </p:grpSpPr>
        <p:pic>
          <p:nvPicPr>
            <p:cNvPr id="205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6D387-C4A1-43AC-B30F-1B61E4B6A56D}" type="slidenum">
              <a:rPr lang="pt-BR"/>
              <a:pPr>
                <a:defRPr/>
              </a:pPr>
              <a:t>3</a:t>
            </a:fld>
            <a:endParaRPr lang="pt-BR"/>
          </a:p>
        </p:txBody>
      </p:sp>
      <p:pic>
        <p:nvPicPr>
          <p:cNvPr id="33794" name="Picture 2" descr="http://reflorahmlg.jbrj.gov.br/jabot/layout/default/imagens/folhaREFLO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7876"/>
            <a:ext cx="15811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321127" y="387412"/>
            <a:ext cx="2493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1</a:t>
            </a:r>
            <a:r>
              <a:rPr lang="pt-BR" sz="2000" b="1" dirty="0" smtClean="0"/>
              <a:t>. Informações Gerais</a:t>
            </a:r>
            <a:endParaRPr lang="pt-BR" sz="2000" b="1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57200" y="-3266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2812" y="770704"/>
            <a:ext cx="884192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sz="1400" dirty="0"/>
              <a:t>O projeto Flora do Brasil </a:t>
            </a:r>
            <a:r>
              <a:rPr lang="pt-BR" sz="1400" dirty="0" smtClean="0"/>
              <a:t>2020 visa </a:t>
            </a:r>
            <a:r>
              <a:rPr lang="pt-BR" sz="1400" dirty="0"/>
              <a:t>atender metas nacionais e internacionais assumidas pelo governo brasileiro, tendo como objetivo principal a consolidação de uma flora nacional (incluindo algas, fungos e plantas) em uma plataforma passível de ser integrada com o modelo que está sendo desenvolvido para a </a:t>
            </a:r>
            <a:r>
              <a:rPr lang="pt-BR" sz="1400" i="1" dirty="0"/>
              <a:t>World Flora Online</a:t>
            </a:r>
            <a:r>
              <a:rPr lang="pt-BR" sz="1400" dirty="0"/>
              <a:t> (WFO). </a:t>
            </a:r>
            <a:endParaRPr lang="pt-BR" sz="1400" dirty="0" smtClean="0"/>
          </a:p>
          <a:p>
            <a:pPr algn="just"/>
            <a:endParaRPr lang="pt-BR" sz="14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400" dirty="0" smtClean="0"/>
              <a:t>As </a:t>
            </a:r>
            <a:r>
              <a:rPr lang="pt-BR" sz="1400" dirty="0"/>
              <a:t>monografias geradas </a:t>
            </a:r>
            <a:r>
              <a:rPr lang="pt-BR" sz="1400" dirty="0" smtClean="0"/>
              <a:t>serão </a:t>
            </a:r>
            <a:r>
              <a:rPr lang="pt-BR" sz="1400" dirty="0"/>
              <a:t>de responsabilidade dos </a:t>
            </a:r>
            <a:r>
              <a:rPr lang="pt-BR" sz="1400" dirty="0" smtClean="0"/>
              <a:t>autores </a:t>
            </a:r>
            <a:r>
              <a:rPr lang="pt-BR" sz="1400" dirty="0"/>
              <a:t>e, portanto, trata-se de uma obra original e qualquer conteúdo retirado de outras fontes deverá ser claramente referenciado</a:t>
            </a:r>
            <a:r>
              <a:rPr lang="pt-BR" sz="1400" dirty="0" smtClean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1400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400" dirty="0" smtClean="0"/>
              <a:t>O </a:t>
            </a:r>
            <a:r>
              <a:rPr lang="pt-BR" sz="1400" dirty="0"/>
              <a:t>sistema </a:t>
            </a:r>
            <a:r>
              <a:rPr lang="pt-BR" sz="1400" dirty="0" smtClean="0"/>
              <a:t>foi </a:t>
            </a:r>
            <a:r>
              <a:rPr lang="pt-BR" sz="1400" dirty="0"/>
              <a:t>estruturado </a:t>
            </a:r>
            <a:r>
              <a:rPr lang="pt-BR" sz="1400" dirty="0" smtClean="0"/>
              <a:t>para </a:t>
            </a:r>
            <a:r>
              <a:rPr lang="pt-BR" sz="1400" dirty="0"/>
              <a:t>facilitar a inclusão e a consulta dos dados, levando em conta a heterogeneidade de conhecimento dos grupos taxonômicos. Esta flora é baseada em duas formas de inclusão e apresentação dos dados</a:t>
            </a:r>
            <a:r>
              <a:rPr lang="pt-BR" sz="1400" dirty="0" smtClean="0"/>
              <a:t>:</a:t>
            </a:r>
          </a:p>
          <a:p>
            <a:pPr marL="534988" indent="-268288" algn="just"/>
            <a:r>
              <a:rPr lang="pt-BR" sz="1400" b="1" dirty="0" smtClean="0"/>
              <a:t>a</a:t>
            </a:r>
            <a:r>
              <a:rPr lang="pt-BR" sz="1400" b="1" dirty="0"/>
              <a:t>) </a:t>
            </a:r>
            <a:r>
              <a:rPr lang="pt-BR" sz="1400" b="1" i="1" dirty="0" smtClean="0"/>
              <a:t>Campos Controlados - </a:t>
            </a:r>
            <a:r>
              <a:rPr lang="pt-BR" sz="1400" b="1" dirty="0" smtClean="0"/>
              <a:t>obrigatórios para as plantas vasculares: </a:t>
            </a:r>
            <a:r>
              <a:rPr lang="pt-BR" sz="1400" dirty="0" smtClean="0"/>
              <a:t>consistem em opções </a:t>
            </a:r>
            <a:r>
              <a:rPr lang="pt-BR" sz="1400" dirty="0"/>
              <a:t>de múltipla escolha, contendo caracteres e estados de caráter escolhidos pelos autores de cada grupo, a partir de um </a:t>
            </a:r>
            <a:r>
              <a:rPr lang="pt-BR" sz="1400" dirty="0" smtClean="0"/>
              <a:t>glossário de termos disponível </a:t>
            </a:r>
            <a:r>
              <a:rPr lang="pt-BR" sz="1400" dirty="0"/>
              <a:t>no sistema. </a:t>
            </a:r>
          </a:p>
          <a:p>
            <a:pPr marL="534988" indent="-268288" algn="just"/>
            <a:r>
              <a:rPr lang="pt-BR" sz="1400" b="1" dirty="0"/>
              <a:t>b)</a:t>
            </a:r>
            <a:r>
              <a:rPr lang="pt-BR" sz="1400" dirty="0"/>
              <a:t> </a:t>
            </a:r>
            <a:r>
              <a:rPr lang="pt-BR" sz="1400" b="1" i="1" dirty="0" smtClean="0"/>
              <a:t>Campos Livres</a:t>
            </a:r>
            <a:r>
              <a:rPr lang="pt-BR" sz="1400" b="1" dirty="0"/>
              <a:t>: </a:t>
            </a:r>
            <a:r>
              <a:rPr lang="pt-BR" sz="1400" dirty="0"/>
              <a:t>descrições dos táxons </a:t>
            </a:r>
            <a:r>
              <a:rPr lang="pt-BR" sz="1400" dirty="0" smtClean="0"/>
              <a:t>incluídas na forma de texto livre, </a:t>
            </a:r>
            <a:r>
              <a:rPr lang="pt-BR" sz="1400" dirty="0"/>
              <a:t>com amplo limite no número de caracteres</a:t>
            </a:r>
            <a:r>
              <a:rPr lang="pt-BR" sz="1400" dirty="0" smtClean="0"/>
              <a:t>.</a:t>
            </a:r>
          </a:p>
          <a:p>
            <a:pPr marL="534988" indent="-268288" algn="just"/>
            <a:r>
              <a:rPr lang="pt-BR" sz="1400" dirty="0" smtClean="0"/>
              <a:t>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400" dirty="0"/>
              <a:t>O</a:t>
            </a:r>
            <a:r>
              <a:rPr lang="pt-BR" sz="1400" dirty="0" smtClean="0"/>
              <a:t> </a:t>
            </a:r>
            <a:r>
              <a:rPr lang="pt-BR" sz="1400" dirty="0"/>
              <a:t>sistema </a:t>
            </a:r>
            <a:r>
              <a:rPr lang="pt-BR" sz="1400" dirty="0" smtClean="0"/>
              <a:t>foi construído </a:t>
            </a:r>
            <a:r>
              <a:rPr lang="pt-BR" sz="1400" dirty="0"/>
              <a:t>em três </a:t>
            </a:r>
            <a:r>
              <a:rPr lang="pt-BR" sz="1400" dirty="0" smtClean="0"/>
              <a:t>idiomas: português</a:t>
            </a:r>
            <a:r>
              <a:rPr lang="pt-BR" sz="1400" dirty="0"/>
              <a:t>, inglês e </a:t>
            </a:r>
            <a:r>
              <a:rPr lang="pt-BR" sz="1400" dirty="0" smtClean="0"/>
              <a:t>espanhol. </a:t>
            </a:r>
            <a:r>
              <a:rPr lang="pt-BR" sz="1400" dirty="0"/>
              <a:t>Cada autor poderá escolher em qual idioma fará seu trabalho. </a:t>
            </a:r>
            <a:endParaRPr lang="pt-BR" sz="1400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pt-BR" sz="14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400" dirty="0" smtClean="0"/>
              <a:t>Os </a:t>
            </a:r>
            <a:r>
              <a:rPr lang="pt-BR" sz="1400" dirty="0"/>
              <a:t>campos controlados serão exibidos nos três </a:t>
            </a:r>
            <a:r>
              <a:rPr lang="pt-BR" sz="1400" dirty="0" smtClean="0"/>
              <a:t>idiomas, com tradução automática, dependendo do idioma selecionado pelo usuário da consulta pública. Porém, </a:t>
            </a:r>
            <a:r>
              <a:rPr lang="pt-BR" sz="1400" dirty="0"/>
              <a:t>os campos livres </a:t>
            </a:r>
            <a:r>
              <a:rPr lang="pt-BR" sz="1400" dirty="0" smtClean="0"/>
              <a:t>serão exibidos somente no(s) idioma(s) </a:t>
            </a:r>
            <a:r>
              <a:rPr lang="pt-BR" sz="1400" dirty="0"/>
              <a:t>em que o(s) autor(es) incluiu(iram) </a:t>
            </a:r>
            <a:r>
              <a:rPr lang="pt-BR" sz="1400" dirty="0" smtClean="0"/>
              <a:t>os textos (chaves de identificação, descrições e comentários). Recomendamos fortemente que o preenchimento dos campos livres siga o mesmo idioma utilizado nos campos controlados.  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14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400" dirty="0" smtClean="0"/>
              <a:t>Poderão </a:t>
            </a:r>
            <a:r>
              <a:rPr lang="pt-BR" sz="1400" dirty="0"/>
              <a:t>ser incluídos </a:t>
            </a:r>
            <a:r>
              <a:rPr lang="pt-BR" sz="1400" dirty="0" smtClean="0"/>
              <a:t>desenhos </a:t>
            </a:r>
            <a:r>
              <a:rPr lang="pt-BR" sz="1400" dirty="0"/>
              <a:t>ou fotos que ilustrem e ajudem no reconhecimento </a:t>
            </a:r>
            <a:r>
              <a:rPr lang="pt-BR" sz="1400" dirty="0" smtClean="0"/>
              <a:t>do(s) táxon(s) da mesma forma que era feito na “</a:t>
            </a:r>
            <a:r>
              <a:rPr lang="pt-BR" sz="1400" i="1" dirty="0" smtClean="0"/>
              <a:t>Lista do Brasil</a:t>
            </a:r>
            <a:r>
              <a:rPr lang="pt-BR" sz="1400" dirty="0" smtClean="0"/>
              <a:t>”. </a:t>
            </a:r>
            <a:r>
              <a:rPr lang="pt-BR" sz="1400" dirty="0"/>
              <a:t>As fotos e ilustrações incluídas na “</a:t>
            </a:r>
            <a:r>
              <a:rPr lang="pt-BR" sz="1400" i="1" dirty="0"/>
              <a:t>Lista do Brasil</a:t>
            </a:r>
            <a:r>
              <a:rPr lang="pt-BR" sz="1400" dirty="0" smtClean="0"/>
              <a:t>” serão </a:t>
            </a:r>
            <a:r>
              <a:rPr lang="pt-BR" sz="1400" dirty="0"/>
              <a:t>importadas automaticamente, mas poderão ser retiradas a critério do(s) autor(es</a:t>
            </a:r>
            <a:r>
              <a:rPr lang="pt-BR" sz="1400" dirty="0" smtClean="0"/>
              <a:t>). Recomendamos fortemente que fotos de plantas vivas e ilustrações não sejam incluídas no campo “voucher”, que deverá continuar tendo apenas espécimes de herbário.</a:t>
            </a:r>
            <a:endParaRPr lang="pt-BR" sz="1400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sz="1400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sz="1400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114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913"/>
            <a:ext cx="7250687" cy="647799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8. Visualizar Lista </a:t>
            </a:r>
            <a:r>
              <a:rPr lang="pt-BR" sz="2800" b="1" dirty="0"/>
              <a:t>de </a:t>
            </a:r>
            <a:r>
              <a:rPr lang="pt-BR" sz="2800" b="1" dirty="0" smtClean="0"/>
              <a:t>Cores do </a:t>
            </a:r>
            <a:r>
              <a:rPr lang="pt-BR" sz="2800" b="1" dirty="0"/>
              <a:t>Glossário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654688" y="1127455"/>
            <a:ext cx="646568" cy="8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1079550" y="1143794"/>
            <a:ext cx="432048" cy="86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971599" y="854717"/>
            <a:ext cx="7200801" cy="6021679"/>
            <a:chOff x="539552" y="854717"/>
            <a:chExt cx="7200801" cy="602167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854717"/>
              <a:ext cx="7200801" cy="6021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135" y="910726"/>
              <a:ext cx="2198746" cy="935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tângulo de cantos arredondados 14"/>
          <p:cNvSpPr/>
          <p:nvPr/>
        </p:nvSpPr>
        <p:spPr>
          <a:xfrm>
            <a:off x="3923928" y="1052736"/>
            <a:ext cx="4824536" cy="1109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Todos os usuários podem visualizar a lista de cores.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As cores </a:t>
            </a:r>
            <a:r>
              <a:rPr lang="pt-BR" sz="1400" dirty="0">
                <a:solidFill>
                  <a:schemeClr val="tx1"/>
                </a:solidFill>
              </a:rPr>
              <a:t>foram simplificadas </a:t>
            </a:r>
            <a:r>
              <a:rPr lang="pt-BR" sz="1400" dirty="0" smtClean="0">
                <a:solidFill>
                  <a:schemeClr val="tx1"/>
                </a:solidFill>
              </a:rPr>
              <a:t>para eliminar </a:t>
            </a:r>
            <a:r>
              <a:rPr lang="pt-BR" sz="1400" dirty="0">
                <a:solidFill>
                  <a:schemeClr val="tx1"/>
                </a:solidFill>
              </a:rPr>
              <a:t>ambiguidades </a:t>
            </a:r>
            <a:r>
              <a:rPr lang="pt-BR" sz="1400" dirty="0" smtClean="0">
                <a:solidFill>
                  <a:schemeClr val="tx1"/>
                </a:solidFill>
              </a:rPr>
              <a:t>e/ou </a:t>
            </a:r>
            <a:r>
              <a:rPr lang="pt-BR" sz="1400" dirty="0">
                <a:solidFill>
                  <a:schemeClr val="tx1"/>
                </a:solidFill>
              </a:rPr>
              <a:t>termos muito semelhantes (rosa/rosado/róseo</a:t>
            </a:r>
            <a:r>
              <a:rPr lang="pt-BR" sz="1400" dirty="0" smtClean="0">
                <a:solidFill>
                  <a:schemeClr val="tx1"/>
                </a:solidFill>
              </a:rPr>
              <a:t>).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5" name="Seta para a direita 24"/>
          <p:cNvSpPr/>
          <p:nvPr/>
        </p:nvSpPr>
        <p:spPr>
          <a:xfrm rot="2520494">
            <a:off x="1399684" y="1360633"/>
            <a:ext cx="391605" cy="2167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5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-31476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208300" y="484208"/>
            <a:ext cx="668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9. Edição da Aba Nomenclatura, Forma de Vida e Distribuição</a:t>
            </a:r>
          </a:p>
          <a:p>
            <a:pPr algn="ctr"/>
            <a:r>
              <a:rPr lang="pt-BR" sz="2000" b="1" dirty="0" smtClean="0"/>
              <a:t>9.1. Nomenclatura</a:t>
            </a:r>
            <a:endParaRPr lang="pt-BR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9" y="1175568"/>
            <a:ext cx="7773118" cy="226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eta para a direita 21"/>
          <p:cNvSpPr/>
          <p:nvPr/>
        </p:nvSpPr>
        <p:spPr>
          <a:xfrm rot="7979387">
            <a:off x="4447004" y="2352216"/>
            <a:ext cx="357307" cy="127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888656" y="2597552"/>
            <a:ext cx="751892" cy="59423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07816"/>
            <a:ext cx="5147245" cy="32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eta para a direita 25"/>
          <p:cNvSpPr/>
          <p:nvPr/>
        </p:nvSpPr>
        <p:spPr>
          <a:xfrm rot="10800000">
            <a:off x="3232423" y="5913280"/>
            <a:ext cx="623472" cy="2898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452686" y="5928096"/>
            <a:ext cx="950962" cy="86382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3779912" y="3573016"/>
            <a:ext cx="5265663" cy="3100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chemeClr val="tx1"/>
                </a:solidFill>
              </a:rPr>
              <a:t>Qualificações do Nome: Status do Nome + Qualificador do Nome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300" b="1" i="1" dirty="0" smtClean="0">
                <a:solidFill>
                  <a:schemeClr val="tx1"/>
                </a:solidFill>
              </a:rPr>
              <a:t>Status</a:t>
            </a:r>
            <a:r>
              <a:rPr lang="pt-BR" sz="1300" b="1" dirty="0" smtClean="0">
                <a:solidFill>
                  <a:schemeClr val="tx1"/>
                </a:solidFill>
              </a:rPr>
              <a:t> “Vazio” </a:t>
            </a:r>
            <a:r>
              <a:rPr lang="pt-BR" sz="1300" dirty="0" smtClean="0">
                <a:solidFill>
                  <a:schemeClr val="tx1"/>
                </a:solidFill>
              </a:rPr>
              <a:t>- aplica-se a nomes com problemas </a:t>
            </a:r>
            <a:r>
              <a:rPr lang="pt-BR" sz="1300" dirty="0" err="1" smtClean="0">
                <a:solidFill>
                  <a:schemeClr val="tx1"/>
                </a:solidFill>
              </a:rPr>
              <a:t>nomenclaturais</a:t>
            </a:r>
            <a:r>
              <a:rPr lang="pt-BR" sz="1300" dirty="0" smtClean="0">
                <a:solidFill>
                  <a:schemeClr val="tx1"/>
                </a:solidFill>
              </a:rPr>
              <a:t> e estes serão </a:t>
            </a:r>
            <a:r>
              <a:rPr lang="pt-BR" sz="1300" b="1" dirty="0" smtClean="0">
                <a:solidFill>
                  <a:schemeClr val="tx1"/>
                </a:solidFill>
              </a:rPr>
              <a:t>grafados em roxo </a:t>
            </a:r>
            <a:r>
              <a:rPr lang="pt-BR" sz="1300" dirty="0" smtClean="0">
                <a:solidFill>
                  <a:schemeClr val="tx1"/>
                </a:solidFill>
              </a:rPr>
              <a:t>na árvore taxonômica e na ficha do táxon. </a:t>
            </a:r>
            <a:r>
              <a:rPr lang="pt-BR" sz="1300" b="1" dirty="0" smtClean="0">
                <a:solidFill>
                  <a:schemeClr val="tx1"/>
                </a:solidFill>
              </a:rPr>
              <a:t>Nesta caso, o campo “Qualificador” deverá ser preenchido</a:t>
            </a:r>
            <a:r>
              <a:rPr lang="pt-BR" sz="13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sz="13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300" b="1" i="1" dirty="0" smtClean="0">
                <a:solidFill>
                  <a:schemeClr val="tx1"/>
                </a:solidFill>
              </a:rPr>
              <a:t>Status</a:t>
            </a:r>
            <a:r>
              <a:rPr lang="pt-BR" sz="1300" b="1" dirty="0" smtClean="0">
                <a:solidFill>
                  <a:schemeClr val="tx1"/>
                </a:solidFill>
              </a:rPr>
              <a:t> “Nome aceito” </a:t>
            </a:r>
            <a:r>
              <a:rPr lang="pt-BR" sz="1300" dirty="0" smtClean="0">
                <a:solidFill>
                  <a:schemeClr val="tx1"/>
                </a:solidFill>
              </a:rPr>
              <a:t>– serão </a:t>
            </a:r>
            <a:r>
              <a:rPr lang="pt-BR" sz="1300" b="1" dirty="0" smtClean="0">
                <a:solidFill>
                  <a:schemeClr val="tx1"/>
                </a:solidFill>
              </a:rPr>
              <a:t>grafados em verde </a:t>
            </a:r>
            <a:r>
              <a:rPr lang="pt-BR" sz="1300" dirty="0" smtClean="0">
                <a:solidFill>
                  <a:schemeClr val="tx1"/>
                </a:solidFill>
              </a:rPr>
              <a:t>na árvore taxonômica e na ficha do táxon.</a:t>
            </a:r>
          </a:p>
          <a:p>
            <a:pPr algn="just"/>
            <a:endParaRPr lang="pt-BR" sz="13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300" b="1" i="1" dirty="0" smtClean="0">
                <a:solidFill>
                  <a:schemeClr val="tx1"/>
                </a:solidFill>
              </a:rPr>
              <a:t>Status</a:t>
            </a:r>
            <a:r>
              <a:rPr lang="pt-BR" sz="1300" b="1" dirty="0" smtClean="0">
                <a:solidFill>
                  <a:schemeClr val="tx1"/>
                </a:solidFill>
              </a:rPr>
              <a:t> “Sinônimo” </a:t>
            </a:r>
            <a:r>
              <a:rPr lang="pt-BR" sz="1300" dirty="0" smtClean="0">
                <a:solidFill>
                  <a:schemeClr val="tx1"/>
                </a:solidFill>
              </a:rPr>
              <a:t>– serão </a:t>
            </a:r>
            <a:r>
              <a:rPr lang="pt-BR" sz="1300" b="1" dirty="0" smtClean="0">
                <a:solidFill>
                  <a:schemeClr val="tx1"/>
                </a:solidFill>
              </a:rPr>
              <a:t>grafados em cinza </a:t>
            </a:r>
            <a:r>
              <a:rPr lang="pt-BR" sz="1300" dirty="0" smtClean="0">
                <a:solidFill>
                  <a:schemeClr val="tx1"/>
                </a:solidFill>
              </a:rPr>
              <a:t>na árvore taxonômica e na ficha do táxon e é </a:t>
            </a:r>
            <a:r>
              <a:rPr lang="pt-BR" sz="1300" b="1" dirty="0" smtClean="0">
                <a:solidFill>
                  <a:schemeClr val="tx1"/>
                </a:solidFill>
              </a:rPr>
              <a:t>obrigatório indicar o nome aceito na relação de sinonímia</a:t>
            </a:r>
            <a:r>
              <a:rPr lang="pt-BR" sz="1300" dirty="0" smtClean="0">
                <a:solidFill>
                  <a:schemeClr val="tx1"/>
                </a:solidFill>
              </a:rPr>
              <a:t> (ver “Sinônimos Relevantes”)</a:t>
            </a:r>
          </a:p>
          <a:p>
            <a:pPr algn="just"/>
            <a:endParaRPr lang="pt-BR" sz="13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As opções para “Qualificador” são específicas para cada uma das opções de </a:t>
            </a:r>
            <a:r>
              <a:rPr lang="pt-BR" sz="1300" i="1" dirty="0" smtClean="0">
                <a:solidFill>
                  <a:schemeClr val="tx1"/>
                </a:solidFill>
              </a:rPr>
              <a:t>status.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40</a:t>
            </a:fld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721330" y="1175568"/>
            <a:ext cx="4324245" cy="22352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Um registro “</a:t>
            </a:r>
            <a:r>
              <a:rPr lang="pt-BR" sz="1300" b="1" dirty="0" smtClean="0">
                <a:solidFill>
                  <a:schemeClr val="tx1"/>
                </a:solidFill>
              </a:rPr>
              <a:t>Checado</a:t>
            </a:r>
            <a:r>
              <a:rPr lang="pt-BR" sz="1300" dirty="0" smtClean="0">
                <a:solidFill>
                  <a:schemeClr val="tx1"/>
                </a:solidFill>
              </a:rPr>
              <a:t>” estará disponível para a publicação.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Um registro “</a:t>
            </a:r>
            <a:r>
              <a:rPr lang="pt-BR" sz="1300" b="1" dirty="0" smtClean="0">
                <a:solidFill>
                  <a:schemeClr val="tx1"/>
                </a:solidFill>
              </a:rPr>
              <a:t>Não checado</a:t>
            </a:r>
            <a:r>
              <a:rPr lang="pt-BR" sz="1300" dirty="0" smtClean="0">
                <a:solidFill>
                  <a:schemeClr val="tx1"/>
                </a:solidFill>
              </a:rPr>
              <a:t>” não estará disponível para a publicação e o nome do táxon estará </a:t>
            </a:r>
            <a:r>
              <a:rPr lang="pt-BR" sz="1300" b="1" dirty="0" smtClean="0">
                <a:solidFill>
                  <a:schemeClr val="tx1"/>
                </a:solidFill>
              </a:rPr>
              <a:t>grafado em vermelho </a:t>
            </a:r>
            <a:r>
              <a:rPr lang="pt-BR" sz="1300" dirty="0" smtClean="0">
                <a:solidFill>
                  <a:schemeClr val="tx1"/>
                </a:solidFill>
              </a:rPr>
              <a:t>na árvore taxonômica e na ficha do táxon.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</a:rPr>
              <a:t>F</a:t>
            </a:r>
            <a:r>
              <a:rPr lang="pt-BR" sz="1300" dirty="0" smtClean="0">
                <a:solidFill>
                  <a:schemeClr val="tx1"/>
                </a:solidFill>
              </a:rPr>
              <a:t>oi </a:t>
            </a:r>
            <a:r>
              <a:rPr lang="pt-BR" sz="1300" dirty="0">
                <a:solidFill>
                  <a:schemeClr val="tx1"/>
                </a:solidFill>
              </a:rPr>
              <a:t>realizado um vasto levantamento em todas as floras publicadas para o Brasil (</a:t>
            </a:r>
            <a:r>
              <a:rPr lang="pt-BR" sz="1300" i="1" dirty="0">
                <a:solidFill>
                  <a:schemeClr val="tx1"/>
                </a:solidFill>
              </a:rPr>
              <a:t>Flora brasiliensis</a:t>
            </a:r>
            <a:r>
              <a:rPr lang="pt-BR" sz="1300" dirty="0">
                <a:solidFill>
                  <a:schemeClr val="tx1"/>
                </a:solidFill>
              </a:rPr>
              <a:t>, Flora Catarinense, etc</a:t>
            </a:r>
            <a:r>
              <a:rPr lang="pt-BR" sz="1300" dirty="0" smtClean="0">
                <a:solidFill>
                  <a:schemeClr val="tx1"/>
                </a:solidFill>
              </a:rPr>
              <a:t>.) e, assim, </a:t>
            </a:r>
            <a:r>
              <a:rPr lang="pt-BR" sz="1300" b="1" dirty="0">
                <a:solidFill>
                  <a:schemeClr val="tx1"/>
                </a:solidFill>
              </a:rPr>
              <a:t>a árvore taxonômica possui diversos nomes </a:t>
            </a:r>
            <a:r>
              <a:rPr lang="pt-BR" sz="1300" b="1" dirty="0" smtClean="0">
                <a:solidFill>
                  <a:schemeClr val="tx1"/>
                </a:solidFill>
              </a:rPr>
              <a:t>“Não checados” </a:t>
            </a:r>
            <a:r>
              <a:rPr lang="pt-BR" sz="1300" b="1" dirty="0">
                <a:solidFill>
                  <a:schemeClr val="tx1"/>
                </a:solidFill>
              </a:rPr>
              <a:t>e estes devem ser </a:t>
            </a:r>
            <a:r>
              <a:rPr lang="pt-BR" sz="1300" b="1" dirty="0" smtClean="0">
                <a:solidFill>
                  <a:schemeClr val="tx1"/>
                </a:solidFill>
              </a:rPr>
              <a:t>priorizados pelos especialistas</a:t>
            </a:r>
            <a:r>
              <a:rPr lang="pt-BR" sz="1300" dirty="0" smtClean="0">
                <a:solidFill>
                  <a:schemeClr val="tx1"/>
                </a:solidFill>
              </a:rPr>
              <a:t>.</a:t>
            </a:r>
            <a:endParaRPr lang="pt-BR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-26017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8"/>
          <a:stretch/>
        </p:blipFill>
        <p:spPr bwMode="auto">
          <a:xfrm>
            <a:off x="882576" y="1528549"/>
            <a:ext cx="7073800" cy="491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tângulo de cantos arredondados 26"/>
          <p:cNvSpPr/>
          <p:nvPr/>
        </p:nvSpPr>
        <p:spPr>
          <a:xfrm>
            <a:off x="1160328" y="3253920"/>
            <a:ext cx="1080120" cy="56914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971600" y="5445224"/>
            <a:ext cx="5184576" cy="99426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rot="3298382">
            <a:off x="803269" y="5266773"/>
            <a:ext cx="540755" cy="1594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210576" y="3902473"/>
            <a:ext cx="6651068" cy="12938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Clique no botão “</a:t>
            </a:r>
            <a:r>
              <a:rPr lang="pt-BR" sz="2400" dirty="0" smtClean="0">
                <a:solidFill>
                  <a:schemeClr val="tx1"/>
                </a:solidFill>
              </a:rPr>
              <a:t>+</a:t>
            </a:r>
            <a:r>
              <a:rPr lang="pt-BR" sz="1400" dirty="0" smtClean="0">
                <a:solidFill>
                  <a:schemeClr val="tx1"/>
                </a:solidFill>
              </a:rPr>
              <a:t>” para incluir um nome e </a:t>
            </a:r>
            <a:r>
              <a:rPr lang="pt-BR" sz="1400" dirty="0">
                <a:solidFill>
                  <a:schemeClr val="tx1"/>
                </a:solidFill>
              </a:rPr>
              <a:t>no botão “</a:t>
            </a:r>
            <a:r>
              <a:rPr lang="pt-BR" sz="2400" dirty="0">
                <a:solidFill>
                  <a:schemeClr val="tx1"/>
                </a:solidFill>
              </a:rPr>
              <a:t>-</a:t>
            </a:r>
            <a:r>
              <a:rPr lang="pt-BR" sz="1400" dirty="0">
                <a:solidFill>
                  <a:schemeClr val="tx1"/>
                </a:solidFill>
              </a:rPr>
              <a:t>” para excluir </a:t>
            </a:r>
            <a:r>
              <a:rPr lang="pt-BR" sz="1400" dirty="0" smtClean="0">
                <a:solidFill>
                  <a:schemeClr val="tx1"/>
                </a:solidFill>
              </a:rPr>
              <a:t>um nome</a:t>
            </a:r>
          </a:p>
          <a:p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É possível indicar o tipo de sinônimo: </a:t>
            </a:r>
            <a:r>
              <a:rPr lang="pt-BR" sz="1400" dirty="0" err="1" smtClean="0">
                <a:solidFill>
                  <a:schemeClr val="tx1"/>
                </a:solidFill>
              </a:rPr>
              <a:t>basiônimo</a:t>
            </a:r>
            <a:r>
              <a:rPr lang="pt-BR" sz="1400" dirty="0" smtClean="0">
                <a:solidFill>
                  <a:schemeClr val="tx1"/>
                </a:solidFill>
              </a:rPr>
              <a:t>, homotípico ou </a:t>
            </a:r>
            <a:r>
              <a:rPr lang="pt-BR" sz="1400" dirty="0" err="1" smtClean="0">
                <a:solidFill>
                  <a:schemeClr val="tx1"/>
                </a:solidFill>
              </a:rPr>
              <a:t>heterotípico</a:t>
            </a:r>
            <a:endParaRPr lang="pt-BR" sz="1400" dirty="0" smtClean="0">
              <a:solidFill>
                <a:schemeClr val="tx1"/>
              </a:solidFill>
            </a:endParaRPr>
          </a:p>
          <a:p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Clique no ícone da lupa para buscar o nome desejado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30" name="Seta para a direita 29"/>
          <p:cNvSpPr/>
          <p:nvPr/>
        </p:nvSpPr>
        <p:spPr>
          <a:xfrm rot="8891941">
            <a:off x="2266780" y="3217807"/>
            <a:ext cx="429012" cy="1449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2596719" y="1196752"/>
            <a:ext cx="5647689" cy="22681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</a:rPr>
              <a:t>Nome com Status = Sinônimo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É necessário incluir o nome aceito no campo “Sinônimos Relevantes”</a:t>
            </a:r>
          </a:p>
          <a:p>
            <a:endParaRPr lang="pt-BR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</a:rPr>
              <a:t>Nome com Status = Nome aceito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É possível associar sinônimo(s) </a:t>
            </a:r>
            <a:r>
              <a:rPr lang="pt-BR" sz="1400" dirty="0">
                <a:solidFill>
                  <a:schemeClr val="tx1"/>
                </a:solidFill>
              </a:rPr>
              <a:t>no campo “Sinônimos Relevantes”</a:t>
            </a:r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</a:rPr>
              <a:t>Nome com Status=Vazio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Não é possível incluir nome aceito </a:t>
            </a:r>
            <a:r>
              <a:rPr lang="pt-BR" sz="1400" dirty="0">
                <a:solidFill>
                  <a:schemeClr val="tx1"/>
                </a:solidFill>
              </a:rPr>
              <a:t>nem sinônimo no campo “Sinônimos Relevantes</a:t>
            </a:r>
            <a:r>
              <a:rPr lang="pt-BR" sz="1400" dirty="0" smtClean="0">
                <a:solidFill>
                  <a:schemeClr val="tx1"/>
                </a:solidFill>
              </a:rPr>
              <a:t>”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208300" y="484208"/>
            <a:ext cx="668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9. Edição da Aba Nomenclatura, Forma de Vida e Distribuição</a:t>
            </a:r>
          </a:p>
          <a:p>
            <a:pPr algn="ctr"/>
            <a:r>
              <a:rPr lang="pt-BR" sz="2000" b="1" dirty="0" smtClean="0"/>
              <a:t>9.1. Nomenclatura</a:t>
            </a:r>
            <a:endParaRPr lang="pt-BR" sz="20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4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-26017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5"/>
          <a:stretch/>
        </p:blipFill>
        <p:spPr bwMode="auto">
          <a:xfrm>
            <a:off x="249855" y="1330064"/>
            <a:ext cx="8697912" cy="418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eta para a direita 25"/>
          <p:cNvSpPr/>
          <p:nvPr/>
        </p:nvSpPr>
        <p:spPr>
          <a:xfrm rot="7766795">
            <a:off x="1857815" y="2924016"/>
            <a:ext cx="623472" cy="2898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38568" y="2298055"/>
            <a:ext cx="3995637" cy="576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Clique no botão “</a:t>
            </a:r>
            <a:r>
              <a:rPr lang="pt-BR" sz="1400" b="1" dirty="0" smtClean="0">
                <a:solidFill>
                  <a:schemeClr val="tx1"/>
                </a:solidFill>
              </a:rPr>
              <a:t>+</a:t>
            </a:r>
            <a:r>
              <a:rPr lang="pt-BR" sz="1400" dirty="0" smtClean="0">
                <a:solidFill>
                  <a:schemeClr val="tx1"/>
                </a:solidFill>
              </a:rPr>
              <a:t>” para inserir um voucher e no botão “</a:t>
            </a:r>
            <a:r>
              <a:rPr lang="pt-BR" sz="2000" b="1" dirty="0" smtClean="0">
                <a:solidFill>
                  <a:schemeClr val="tx1"/>
                </a:solidFill>
              </a:rPr>
              <a:t>-</a:t>
            </a:r>
            <a:r>
              <a:rPr lang="pt-BR" sz="1400" dirty="0" smtClean="0">
                <a:solidFill>
                  <a:schemeClr val="tx1"/>
                </a:solidFill>
              </a:rPr>
              <a:t>” para excluir um voucher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 rot="3669839">
            <a:off x="7161084" y="3440668"/>
            <a:ext cx="429012" cy="1449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725479" y="2580345"/>
            <a:ext cx="3257265" cy="7766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Clique no botão “</a:t>
            </a:r>
            <a:r>
              <a:rPr lang="pt-BR" sz="1400" b="1" dirty="0" smtClean="0">
                <a:solidFill>
                  <a:schemeClr val="tx1"/>
                </a:solidFill>
              </a:rPr>
              <a:t>+</a:t>
            </a:r>
            <a:r>
              <a:rPr lang="pt-BR" sz="1400" dirty="0" smtClean="0">
                <a:solidFill>
                  <a:schemeClr val="tx1"/>
                </a:solidFill>
              </a:rPr>
              <a:t>” para adicionar duplicatas </a:t>
            </a:r>
            <a:r>
              <a:rPr lang="pt-BR" sz="1400" dirty="0">
                <a:solidFill>
                  <a:schemeClr val="tx1"/>
                </a:solidFill>
              </a:rPr>
              <a:t>ao </a:t>
            </a:r>
            <a:r>
              <a:rPr lang="pt-BR" sz="1400" dirty="0" smtClean="0">
                <a:solidFill>
                  <a:schemeClr val="tx1"/>
                </a:solidFill>
              </a:rPr>
              <a:t>voucher e </a:t>
            </a:r>
            <a:r>
              <a:rPr lang="pt-BR" sz="1400" dirty="0">
                <a:solidFill>
                  <a:schemeClr val="tx1"/>
                </a:solidFill>
              </a:rPr>
              <a:t>no botão “</a:t>
            </a:r>
            <a:r>
              <a:rPr lang="pt-BR" sz="2000" b="1" dirty="0">
                <a:solidFill>
                  <a:schemeClr val="tx1"/>
                </a:solidFill>
              </a:rPr>
              <a:t>-</a:t>
            </a:r>
            <a:r>
              <a:rPr lang="pt-BR" sz="1400" dirty="0">
                <a:solidFill>
                  <a:schemeClr val="tx1"/>
                </a:solidFill>
              </a:rPr>
              <a:t>” para excluir </a:t>
            </a:r>
            <a:r>
              <a:rPr lang="pt-BR" sz="1400" dirty="0" smtClean="0">
                <a:solidFill>
                  <a:schemeClr val="tx1"/>
                </a:solidFill>
              </a:rPr>
              <a:t>duplicatas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1547664" y="3598152"/>
            <a:ext cx="144016" cy="116237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7452320" y="3723257"/>
            <a:ext cx="144016" cy="58118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4036880" y="3610011"/>
            <a:ext cx="589227" cy="77326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19416766">
            <a:off x="3600798" y="4242568"/>
            <a:ext cx="429012" cy="1449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732624" y="4440880"/>
            <a:ext cx="3358533" cy="928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O campo “</a:t>
            </a:r>
            <a:r>
              <a:rPr lang="pt-BR" sz="1400" b="1" dirty="0" smtClean="0">
                <a:solidFill>
                  <a:schemeClr val="tx1"/>
                </a:solidFill>
              </a:rPr>
              <a:t>Herbário</a:t>
            </a:r>
            <a:r>
              <a:rPr lang="pt-BR" sz="1400" dirty="0" smtClean="0">
                <a:solidFill>
                  <a:schemeClr val="tx1"/>
                </a:solidFill>
              </a:rPr>
              <a:t>” utiliza o </a:t>
            </a:r>
            <a:r>
              <a:rPr lang="pt-BR" sz="1400" b="1" i="1" dirty="0" smtClean="0">
                <a:solidFill>
                  <a:schemeClr val="tx1"/>
                </a:solidFill>
              </a:rPr>
              <a:t>Index </a:t>
            </a:r>
            <a:r>
              <a:rPr lang="pt-BR" sz="1400" b="1" i="1" dirty="0" err="1" smtClean="0">
                <a:solidFill>
                  <a:schemeClr val="tx1"/>
                </a:solidFill>
              </a:rPr>
              <a:t>Herbariorum</a:t>
            </a:r>
            <a:r>
              <a:rPr lang="pt-BR" sz="1400" dirty="0" smtClean="0">
                <a:solidFill>
                  <a:schemeClr val="tx1"/>
                </a:solidFill>
              </a:rPr>
              <a:t> como dicionário. Apenas o administrador do sistema poderá incluir outros acrônimos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7596337" y="4373894"/>
            <a:ext cx="288032" cy="38663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 rot="19416766">
            <a:off x="7190101" y="4613759"/>
            <a:ext cx="429012" cy="1449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202656" y="4359361"/>
            <a:ext cx="2060583" cy="7766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smtClean="0">
                <a:solidFill>
                  <a:schemeClr val="tx1"/>
                </a:solidFill>
              </a:rPr>
              <a:t>Campo para selecionar o Estado no qual a coleta foi realizada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30" name="Seta para a direita 29"/>
          <p:cNvSpPr/>
          <p:nvPr/>
        </p:nvSpPr>
        <p:spPr>
          <a:xfrm rot="16200000">
            <a:off x="7697712" y="4936452"/>
            <a:ext cx="715012" cy="14494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6062984" y="5367104"/>
            <a:ext cx="2674625" cy="6258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schemeClr val="tx1"/>
                </a:solidFill>
              </a:rPr>
              <a:t>Campo para indicar se o voucher é um </a:t>
            </a:r>
            <a:r>
              <a:rPr lang="pt-BR" sz="1400" b="1" dirty="0" smtClean="0">
                <a:solidFill>
                  <a:schemeClr val="tx1"/>
                </a:solidFill>
              </a:rPr>
              <a:t>tipo </a:t>
            </a:r>
            <a:r>
              <a:rPr lang="pt-BR" sz="1400" b="1" dirty="0" err="1" smtClean="0">
                <a:solidFill>
                  <a:schemeClr val="tx1"/>
                </a:solidFill>
              </a:rPr>
              <a:t>nomenclatural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208300" y="552448"/>
            <a:ext cx="668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9. Edição da Aba Nomenclatura, Forma de Vida e Distribuição</a:t>
            </a:r>
          </a:p>
          <a:p>
            <a:pPr algn="ctr"/>
            <a:r>
              <a:rPr lang="pt-BR" sz="2000" b="1" dirty="0" smtClean="0"/>
              <a:t>9.2. Inclusão de Voucher</a:t>
            </a:r>
            <a:endParaRPr lang="pt-BR" sz="20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42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742233" y="3770542"/>
            <a:ext cx="456691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400" dirty="0"/>
          </a:p>
        </p:txBody>
      </p:sp>
    </p:spTree>
    <p:extLst>
      <p:ext uri="{BB962C8B-B14F-4D97-AF65-F5344CB8AC3E}">
        <p14:creationId xmlns:p14="http://schemas.microsoft.com/office/powerpoint/2010/main" val="15587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-26017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5"/>
          <a:stretch/>
        </p:blipFill>
        <p:spPr bwMode="auto">
          <a:xfrm>
            <a:off x="249855" y="1330064"/>
            <a:ext cx="8697912" cy="418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eta para a direita 15"/>
          <p:cNvSpPr/>
          <p:nvPr/>
        </p:nvSpPr>
        <p:spPr>
          <a:xfrm rot="3669839">
            <a:off x="7956378" y="3172484"/>
            <a:ext cx="498341" cy="16512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8172400" y="3513139"/>
            <a:ext cx="288032" cy="38663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598811" y="1395908"/>
            <a:ext cx="4518077" cy="16730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Clicando no ícone da “</a:t>
            </a:r>
            <a:r>
              <a:rPr lang="pt-BR" sz="1400" b="1" dirty="0" smtClean="0">
                <a:solidFill>
                  <a:schemeClr val="tx1"/>
                </a:solidFill>
              </a:rPr>
              <a:t>máquina fotográfica</a:t>
            </a:r>
            <a:r>
              <a:rPr lang="pt-BR" sz="1400" dirty="0" smtClean="0">
                <a:solidFill>
                  <a:schemeClr val="tx1"/>
                </a:solidFill>
              </a:rPr>
              <a:t>” o usuário visualizará imagens de exsicatas disponíveis para a associação no campo “</a:t>
            </a:r>
            <a:r>
              <a:rPr lang="pt-BR" sz="1400" b="1" dirty="0" smtClean="0">
                <a:solidFill>
                  <a:schemeClr val="tx1"/>
                </a:solidFill>
              </a:rPr>
              <a:t>Voucher</a:t>
            </a:r>
            <a:r>
              <a:rPr lang="pt-BR" sz="1400" dirty="0" smtClean="0">
                <a:solidFill>
                  <a:schemeClr val="tx1"/>
                </a:solidFill>
              </a:rPr>
              <a:t>”</a:t>
            </a:r>
          </a:p>
          <a:p>
            <a:pPr algn="just"/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O sistema exibirá imagens tanto do nome aceito, quanto dos sinônimos indicados pelo especialista para a referida espécie ou </a:t>
            </a:r>
            <a:r>
              <a:rPr lang="pt-BR" sz="1400" dirty="0" err="1" smtClean="0">
                <a:solidFill>
                  <a:schemeClr val="tx1"/>
                </a:solidFill>
              </a:rPr>
              <a:t>infraespécie</a:t>
            </a:r>
            <a:r>
              <a:rPr lang="pt-BR" sz="1400" dirty="0" smtClean="0">
                <a:solidFill>
                  <a:schemeClr val="tx1"/>
                </a:solidFill>
              </a:rPr>
              <a:t>. 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" b="30802"/>
          <a:stretch/>
        </p:blipFill>
        <p:spPr bwMode="auto">
          <a:xfrm>
            <a:off x="258542" y="3495375"/>
            <a:ext cx="4810576" cy="245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tângulo de cantos arredondados 17"/>
          <p:cNvSpPr/>
          <p:nvPr/>
        </p:nvSpPr>
        <p:spPr>
          <a:xfrm>
            <a:off x="179512" y="3421880"/>
            <a:ext cx="4889606" cy="274342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em curva para a direita 31"/>
          <p:cNvSpPr/>
          <p:nvPr/>
        </p:nvSpPr>
        <p:spPr>
          <a:xfrm rot="1837672">
            <a:off x="3917117" y="1912000"/>
            <a:ext cx="599505" cy="1521080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Seta para a direita 22"/>
          <p:cNvSpPr/>
          <p:nvPr/>
        </p:nvSpPr>
        <p:spPr>
          <a:xfrm rot="10800000">
            <a:off x="1403648" y="4397129"/>
            <a:ext cx="429012" cy="1449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33" name="Retângulo de cantos arredondados 32"/>
          <p:cNvSpPr/>
          <p:nvPr/>
        </p:nvSpPr>
        <p:spPr>
          <a:xfrm>
            <a:off x="5069118" y="4155437"/>
            <a:ext cx="4047770" cy="2225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O usuário poderá buscar imagens pelo nome do coletor, número de coleta e código de barras</a:t>
            </a:r>
          </a:p>
          <a:p>
            <a:pPr algn="just"/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Após selecionar o(s) espécime(s) o usuário deverá clicar em “</a:t>
            </a:r>
            <a:r>
              <a:rPr lang="pt-BR" sz="1400" b="1" dirty="0" smtClean="0">
                <a:solidFill>
                  <a:schemeClr val="tx1"/>
                </a:solidFill>
              </a:rPr>
              <a:t>Adicionar selecionados</a:t>
            </a:r>
            <a:r>
              <a:rPr lang="pt-BR" sz="1400" dirty="0" smtClean="0">
                <a:solidFill>
                  <a:schemeClr val="tx1"/>
                </a:solidFill>
              </a:rPr>
              <a:t>”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Todas as informações relativas ao(s) espécime(s) serão </a:t>
            </a:r>
            <a:r>
              <a:rPr lang="pt-BR" sz="1400" b="1" dirty="0" smtClean="0">
                <a:solidFill>
                  <a:schemeClr val="tx1"/>
                </a:solidFill>
              </a:rPr>
              <a:t>incluídas automaticamente </a:t>
            </a:r>
            <a:r>
              <a:rPr lang="pt-BR" sz="1400" dirty="0" smtClean="0">
                <a:solidFill>
                  <a:schemeClr val="tx1"/>
                </a:solidFill>
              </a:rPr>
              <a:t>no campo “</a:t>
            </a:r>
            <a:r>
              <a:rPr lang="pt-BR" sz="1400" b="1" dirty="0" smtClean="0">
                <a:solidFill>
                  <a:schemeClr val="tx1"/>
                </a:solidFill>
              </a:rPr>
              <a:t>Voucher</a:t>
            </a:r>
            <a:r>
              <a:rPr lang="pt-BR" sz="1400" dirty="0" smtClean="0">
                <a:solidFill>
                  <a:schemeClr val="tx1"/>
                </a:solidFill>
              </a:rPr>
              <a:t>”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34" name="Seta para a direita 33"/>
          <p:cNvSpPr/>
          <p:nvPr/>
        </p:nvSpPr>
        <p:spPr>
          <a:xfrm>
            <a:off x="4419716" y="4967537"/>
            <a:ext cx="429012" cy="1449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3928836" y="4155437"/>
            <a:ext cx="1140281" cy="38663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1208300" y="484208"/>
            <a:ext cx="668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9. Edição da Aba Nomenclatura, Forma de Vida e Distribuição</a:t>
            </a:r>
          </a:p>
          <a:p>
            <a:pPr algn="ctr"/>
            <a:r>
              <a:rPr lang="pt-BR" sz="2000" b="1" dirty="0" smtClean="0"/>
              <a:t>9.3. Associação de Imagens de Exsicatas</a:t>
            </a:r>
            <a:endParaRPr lang="pt-BR" sz="20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43</a:t>
            </a:fld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6742233" y="3770542"/>
            <a:ext cx="456691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400" dirty="0"/>
          </a:p>
        </p:txBody>
      </p:sp>
    </p:spTree>
    <p:extLst>
      <p:ext uri="{BB962C8B-B14F-4D97-AF65-F5344CB8AC3E}">
        <p14:creationId xmlns:p14="http://schemas.microsoft.com/office/powerpoint/2010/main" val="34840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-26017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30064"/>
            <a:ext cx="8697912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83"/>
          <a:stretch/>
        </p:blipFill>
        <p:spPr bwMode="auto">
          <a:xfrm>
            <a:off x="1094358" y="1144581"/>
            <a:ext cx="7639050" cy="190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tângulo de cantos arredondados 26"/>
          <p:cNvSpPr/>
          <p:nvPr/>
        </p:nvSpPr>
        <p:spPr>
          <a:xfrm flipH="1">
            <a:off x="1315965" y="5476288"/>
            <a:ext cx="950962" cy="27321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direita 25"/>
          <p:cNvSpPr/>
          <p:nvPr/>
        </p:nvSpPr>
        <p:spPr>
          <a:xfrm rot="5400000">
            <a:off x="1386334" y="5102502"/>
            <a:ext cx="638450" cy="1717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27022" y="3789041"/>
            <a:ext cx="419410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Recomendamos que neste campo seja incluída a </a:t>
            </a:r>
            <a:r>
              <a:rPr lang="pt-BR" sz="1400" b="1" dirty="0" smtClean="0">
                <a:solidFill>
                  <a:schemeClr val="tx1"/>
                </a:solidFill>
              </a:rPr>
              <a:t>obra original </a:t>
            </a:r>
            <a:r>
              <a:rPr lang="pt-BR" sz="1400" dirty="0" smtClean="0">
                <a:solidFill>
                  <a:schemeClr val="tx1"/>
                </a:solidFill>
              </a:rPr>
              <a:t>na qual o nome em questão foi publicado.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890750" y="1891914"/>
            <a:ext cx="3745110" cy="20411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O ícone da “</a:t>
            </a:r>
            <a:r>
              <a:rPr lang="pt-BR" sz="1400" b="1" dirty="0" smtClean="0">
                <a:solidFill>
                  <a:schemeClr val="tx1"/>
                </a:solidFill>
              </a:rPr>
              <a:t>maquina fotográfica</a:t>
            </a:r>
            <a:r>
              <a:rPr lang="pt-BR" sz="1400" dirty="0" smtClean="0">
                <a:solidFill>
                  <a:schemeClr val="tx1"/>
                </a:solidFill>
              </a:rPr>
              <a:t>” funciona da mesma forma nos campos “</a:t>
            </a:r>
            <a:r>
              <a:rPr lang="pt-BR" sz="1400" b="1" dirty="0" smtClean="0">
                <a:solidFill>
                  <a:schemeClr val="tx1"/>
                </a:solidFill>
              </a:rPr>
              <a:t>Voucher</a:t>
            </a:r>
            <a:r>
              <a:rPr lang="pt-BR" sz="1400" dirty="0" smtClean="0">
                <a:solidFill>
                  <a:schemeClr val="tx1"/>
                </a:solidFill>
              </a:rPr>
              <a:t>” e “</a:t>
            </a:r>
            <a:r>
              <a:rPr lang="pt-BR" sz="1400" b="1" dirty="0" smtClean="0">
                <a:solidFill>
                  <a:schemeClr val="tx1"/>
                </a:solidFill>
              </a:rPr>
              <a:t>Referência</a:t>
            </a:r>
            <a:r>
              <a:rPr lang="pt-BR" sz="1400" dirty="0" smtClean="0">
                <a:solidFill>
                  <a:schemeClr val="tx1"/>
                </a:solidFill>
              </a:rPr>
              <a:t>”</a:t>
            </a:r>
          </a:p>
          <a:p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</a:rPr>
              <a:t>CONTUDO</a:t>
            </a:r>
            <a:r>
              <a:rPr lang="pt-BR" sz="1400" dirty="0" smtClean="0">
                <a:solidFill>
                  <a:schemeClr val="tx1"/>
                </a:solidFill>
              </a:rPr>
              <a:t>, no campo “</a:t>
            </a:r>
            <a:r>
              <a:rPr lang="pt-BR" sz="1400" b="1" dirty="0" smtClean="0">
                <a:solidFill>
                  <a:schemeClr val="tx1"/>
                </a:solidFill>
              </a:rPr>
              <a:t>Referência</a:t>
            </a:r>
            <a:r>
              <a:rPr lang="pt-BR" sz="1400" dirty="0" smtClean="0">
                <a:solidFill>
                  <a:schemeClr val="tx1"/>
                </a:solidFill>
              </a:rPr>
              <a:t>” só devem ser incluídas imagens de </a:t>
            </a:r>
            <a:r>
              <a:rPr lang="pt-BR" sz="1400" b="1" dirty="0" smtClean="0">
                <a:solidFill>
                  <a:schemeClr val="tx1"/>
                </a:solidFill>
              </a:rPr>
              <a:t>pranchas e  de textos da </a:t>
            </a:r>
            <a:r>
              <a:rPr lang="pt-BR" sz="1400" b="1" i="1" dirty="0" smtClean="0">
                <a:solidFill>
                  <a:schemeClr val="tx1"/>
                </a:solidFill>
              </a:rPr>
              <a:t>Flora brasiliensis</a:t>
            </a:r>
            <a:r>
              <a:rPr lang="pt-BR" sz="1400" dirty="0" smtClean="0">
                <a:solidFill>
                  <a:schemeClr val="tx1"/>
                </a:solidFill>
              </a:rPr>
              <a:t> (veja as explicações acima e o exemplo abaixo)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8" name="Seta em curva para a direita 17"/>
          <p:cNvSpPr/>
          <p:nvPr/>
        </p:nvSpPr>
        <p:spPr>
          <a:xfrm rot="14251771" flipH="1">
            <a:off x="4235141" y="2756331"/>
            <a:ext cx="567665" cy="1092686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420546" y="6040817"/>
            <a:ext cx="5520689" cy="29711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132676" y="525152"/>
            <a:ext cx="6845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9. Edição da Aba Nomenclatura, Forma de Vida e Distribuição</a:t>
            </a:r>
          </a:p>
          <a:p>
            <a:pPr algn="ctr"/>
            <a:r>
              <a:rPr lang="pt-BR" sz="2000" b="1" dirty="0" smtClean="0"/>
              <a:t>9.4. Referência e Associação de Imagens da </a:t>
            </a:r>
            <a:r>
              <a:rPr lang="pt-BR" sz="2000" b="1" i="1" dirty="0" smtClean="0"/>
              <a:t>Flora brasiliensis</a:t>
            </a:r>
            <a:endParaRPr lang="pt-BR" sz="2000" b="1" i="1" dirty="0"/>
          </a:p>
        </p:txBody>
      </p:sp>
      <p:sp>
        <p:nvSpPr>
          <p:cNvPr id="17" name="Retângulo de cantos arredondados 16"/>
          <p:cNvSpPr/>
          <p:nvPr/>
        </p:nvSpPr>
        <p:spPr>
          <a:xfrm flipH="1">
            <a:off x="6607149" y="5749503"/>
            <a:ext cx="475481" cy="16984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3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54319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60504" y="-26017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18036" y="1215592"/>
            <a:ext cx="4861048" cy="675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As opções para os campos “</a:t>
            </a:r>
            <a:r>
              <a:rPr lang="pt-BR" sz="1400" b="1" dirty="0" smtClean="0">
                <a:solidFill>
                  <a:schemeClr val="tx1"/>
                </a:solidFill>
              </a:rPr>
              <a:t>Formas de Vida e Substrato</a:t>
            </a:r>
            <a:r>
              <a:rPr lang="pt-BR" sz="1400" dirty="0" smtClean="0">
                <a:solidFill>
                  <a:schemeClr val="tx1"/>
                </a:solidFill>
              </a:rPr>
              <a:t>” são específicas para cada um dos grandes grupos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11604" y="484208"/>
            <a:ext cx="668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9. Edição da Aba Nomenclatura, Forma de Vida e Distribuição</a:t>
            </a:r>
          </a:p>
          <a:p>
            <a:pPr algn="ctr"/>
            <a:r>
              <a:rPr lang="pt-BR" sz="2000" b="1" dirty="0" smtClean="0"/>
              <a:t>9.5. Forma de Vida e Substrato</a:t>
            </a:r>
            <a:endParaRPr lang="pt-BR" sz="20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5" y="1996887"/>
            <a:ext cx="3028103" cy="168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80" y="5774200"/>
            <a:ext cx="3459295" cy="101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48" y="2163920"/>
            <a:ext cx="3751124" cy="337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7" y="4091540"/>
            <a:ext cx="2658305" cy="152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tângulo de cantos arredondados 21"/>
          <p:cNvSpPr/>
          <p:nvPr/>
        </p:nvSpPr>
        <p:spPr>
          <a:xfrm>
            <a:off x="548008" y="3600312"/>
            <a:ext cx="2280451" cy="2889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Angiospermas e Gimnospermas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60736" y="5512516"/>
            <a:ext cx="1817062" cy="2889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Samambaias e </a:t>
            </a:r>
            <a:r>
              <a:rPr lang="pt-BR" sz="1200" b="1" dirty="0" err="1" smtClean="0">
                <a:solidFill>
                  <a:schemeClr val="tx1"/>
                </a:solidFill>
              </a:rPr>
              <a:t>Licófitas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6287252" y="5822680"/>
            <a:ext cx="589004" cy="2790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Algas</a:t>
            </a:r>
            <a:endParaRPr lang="pt-BR" sz="1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12" y="1653326"/>
            <a:ext cx="2692312" cy="18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tângulo de cantos arredondados 28"/>
          <p:cNvSpPr/>
          <p:nvPr/>
        </p:nvSpPr>
        <p:spPr>
          <a:xfrm>
            <a:off x="5519438" y="3916588"/>
            <a:ext cx="861922" cy="2790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Fungos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7295364" y="3526880"/>
            <a:ext cx="877036" cy="2790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Briófitas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54319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60504" y="-26017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211604" y="484208"/>
            <a:ext cx="668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9. Edição da Aba Nomenclatura, Forma de Vida e Distribuição</a:t>
            </a:r>
          </a:p>
          <a:p>
            <a:pPr algn="ctr"/>
            <a:r>
              <a:rPr lang="pt-BR" sz="2000" b="1" dirty="0" smtClean="0"/>
              <a:t>9.6. Distribuição</a:t>
            </a:r>
            <a:endParaRPr lang="pt-BR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" y="1217936"/>
            <a:ext cx="5819145" cy="549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ângulo de cantos arredondados 23"/>
          <p:cNvSpPr/>
          <p:nvPr/>
        </p:nvSpPr>
        <p:spPr>
          <a:xfrm flipH="1">
            <a:off x="238812" y="1412776"/>
            <a:ext cx="1380859" cy="36004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580112" y="838151"/>
            <a:ext cx="3563889" cy="60198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O campo “</a:t>
            </a:r>
            <a:r>
              <a:rPr lang="pt-BR" sz="1400" b="1" dirty="0" smtClean="0">
                <a:solidFill>
                  <a:schemeClr val="tx1"/>
                </a:solidFill>
              </a:rPr>
              <a:t>Distribuição</a:t>
            </a:r>
            <a:r>
              <a:rPr lang="pt-BR" sz="1400" dirty="0" smtClean="0">
                <a:solidFill>
                  <a:schemeClr val="tx1"/>
                </a:solidFill>
              </a:rPr>
              <a:t>” é dividido em seis outros campos: “</a:t>
            </a:r>
            <a:r>
              <a:rPr lang="pt-BR" sz="1400" b="1" dirty="0" smtClean="0">
                <a:solidFill>
                  <a:schemeClr val="tx1"/>
                </a:solidFill>
              </a:rPr>
              <a:t>Ocorre no Brasil?</a:t>
            </a:r>
            <a:r>
              <a:rPr lang="pt-BR" sz="1400" dirty="0" smtClean="0">
                <a:solidFill>
                  <a:schemeClr val="tx1"/>
                </a:solidFill>
              </a:rPr>
              <a:t>”, “</a:t>
            </a:r>
            <a:r>
              <a:rPr lang="pt-BR" sz="1400" b="1" dirty="0" smtClean="0">
                <a:solidFill>
                  <a:schemeClr val="tx1"/>
                </a:solidFill>
              </a:rPr>
              <a:t>Endêmica do Brasil?</a:t>
            </a:r>
            <a:r>
              <a:rPr lang="pt-BR" sz="1400" dirty="0" smtClean="0">
                <a:solidFill>
                  <a:schemeClr val="tx1"/>
                </a:solidFill>
              </a:rPr>
              <a:t>”, “</a:t>
            </a:r>
            <a:r>
              <a:rPr lang="pt-BR" sz="1400" b="1" dirty="0" smtClean="0">
                <a:solidFill>
                  <a:schemeClr val="tx1"/>
                </a:solidFill>
              </a:rPr>
              <a:t>Domínios Fitogeográficos</a:t>
            </a:r>
            <a:r>
              <a:rPr lang="pt-BR" sz="1400" dirty="0" smtClean="0">
                <a:solidFill>
                  <a:schemeClr val="tx1"/>
                </a:solidFill>
              </a:rPr>
              <a:t>”, “</a:t>
            </a:r>
            <a:r>
              <a:rPr lang="pt-BR" sz="1400" b="1" dirty="0" smtClean="0">
                <a:solidFill>
                  <a:schemeClr val="tx1"/>
                </a:solidFill>
              </a:rPr>
              <a:t>Origem</a:t>
            </a:r>
            <a:r>
              <a:rPr lang="pt-BR" sz="1400" dirty="0" smtClean="0">
                <a:solidFill>
                  <a:schemeClr val="tx1"/>
                </a:solidFill>
              </a:rPr>
              <a:t>”, “</a:t>
            </a:r>
            <a:r>
              <a:rPr lang="pt-BR" sz="1400" b="1" dirty="0" smtClean="0">
                <a:solidFill>
                  <a:schemeClr val="tx1"/>
                </a:solidFill>
              </a:rPr>
              <a:t>Distribuição Geográfica</a:t>
            </a:r>
            <a:r>
              <a:rPr lang="pt-BR" sz="1400" dirty="0" smtClean="0">
                <a:solidFill>
                  <a:schemeClr val="tx1"/>
                </a:solidFill>
              </a:rPr>
              <a:t>” e “</a:t>
            </a:r>
            <a:r>
              <a:rPr lang="pt-BR" sz="1400" b="1" dirty="0" smtClean="0">
                <a:solidFill>
                  <a:schemeClr val="tx1"/>
                </a:solidFill>
              </a:rPr>
              <a:t>Tipos de Vegetação</a:t>
            </a:r>
            <a:r>
              <a:rPr lang="pt-BR" sz="1400" dirty="0" smtClean="0">
                <a:solidFill>
                  <a:schemeClr val="tx1"/>
                </a:solidFill>
              </a:rPr>
              <a:t>”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As informações sobre distribuição são incluídas pelos especialistas </a:t>
            </a:r>
            <a:r>
              <a:rPr lang="pt-BR" sz="1400" b="1" dirty="0" smtClean="0">
                <a:solidFill>
                  <a:schemeClr val="tx1"/>
                </a:solidFill>
              </a:rPr>
              <a:t>apenas para as espécies e </a:t>
            </a:r>
            <a:r>
              <a:rPr lang="pt-BR" sz="1400" b="1" dirty="0" err="1" smtClean="0">
                <a:solidFill>
                  <a:schemeClr val="tx1"/>
                </a:solidFill>
              </a:rPr>
              <a:t>infraespécies</a:t>
            </a:r>
            <a:endParaRPr lang="pt-BR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As informações sobre distribuição exibidas para os gêneros e as famílias representam o somatório do que foi incluído pelos especialistas para as espécies e </a:t>
            </a:r>
            <a:r>
              <a:rPr lang="pt-BR" sz="1400" dirty="0" err="1" smtClean="0">
                <a:solidFill>
                  <a:schemeClr val="tx1"/>
                </a:solidFill>
              </a:rPr>
              <a:t>infraespécies</a:t>
            </a:r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Ao marcar as opções “</a:t>
            </a:r>
            <a:r>
              <a:rPr lang="pt-BR" sz="1400" b="1" dirty="0" smtClean="0">
                <a:solidFill>
                  <a:schemeClr val="tx1"/>
                </a:solidFill>
              </a:rPr>
              <a:t>Não</a:t>
            </a:r>
            <a:r>
              <a:rPr lang="pt-BR" sz="1400" dirty="0" smtClean="0">
                <a:solidFill>
                  <a:schemeClr val="tx1"/>
                </a:solidFill>
              </a:rPr>
              <a:t>” ou “</a:t>
            </a:r>
            <a:r>
              <a:rPr lang="pt-BR" sz="1400" b="1" dirty="0" smtClean="0">
                <a:solidFill>
                  <a:schemeClr val="tx1"/>
                </a:solidFill>
              </a:rPr>
              <a:t>Desconhecido</a:t>
            </a:r>
            <a:r>
              <a:rPr lang="pt-BR" sz="1400" dirty="0" smtClean="0">
                <a:solidFill>
                  <a:schemeClr val="tx1"/>
                </a:solidFill>
              </a:rPr>
              <a:t>” para o campo “</a:t>
            </a:r>
            <a:r>
              <a:rPr lang="pt-BR" sz="1400" b="1" dirty="0" smtClean="0">
                <a:solidFill>
                  <a:schemeClr val="tx1"/>
                </a:solidFill>
              </a:rPr>
              <a:t>Ocorre no Brasil?</a:t>
            </a:r>
            <a:r>
              <a:rPr lang="pt-BR" sz="1400" dirty="0" smtClean="0">
                <a:solidFill>
                  <a:schemeClr val="tx1"/>
                </a:solidFill>
              </a:rPr>
              <a:t>” todos os demais campos de distribuição são ocultados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Para os nomes com o </a:t>
            </a:r>
            <a:r>
              <a:rPr lang="pt-BR" sz="1400" b="1" dirty="0" smtClean="0">
                <a:solidFill>
                  <a:schemeClr val="tx1"/>
                </a:solidFill>
              </a:rPr>
              <a:t>status de sinônimo ou o status vazio </a:t>
            </a:r>
            <a:r>
              <a:rPr lang="pt-BR" sz="1400" dirty="0" smtClean="0">
                <a:solidFill>
                  <a:schemeClr val="tx1"/>
                </a:solidFill>
              </a:rPr>
              <a:t>todos os campos de distribuição são ocultados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1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54319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60504" y="-26017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211604" y="484208"/>
            <a:ext cx="668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9. Edição da Aba Nomenclatura, Forma de Vida e Distribuição</a:t>
            </a:r>
          </a:p>
          <a:p>
            <a:pPr algn="ctr"/>
            <a:r>
              <a:rPr lang="pt-BR" sz="2000" b="1" dirty="0" smtClean="0"/>
              <a:t>9.6. Distribuição</a:t>
            </a:r>
            <a:endParaRPr lang="pt-BR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" y="1217936"/>
            <a:ext cx="5819145" cy="549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ângulo de cantos arredondados 23"/>
          <p:cNvSpPr/>
          <p:nvPr/>
        </p:nvSpPr>
        <p:spPr>
          <a:xfrm flipH="1">
            <a:off x="1619672" y="1340768"/>
            <a:ext cx="1008112" cy="86409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796136" y="2708920"/>
            <a:ext cx="3312368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smtClean="0">
                <a:solidFill>
                  <a:schemeClr val="tx1"/>
                </a:solidFill>
              </a:rPr>
              <a:t>Ao clicar nos ícones “</a:t>
            </a:r>
            <a:r>
              <a:rPr lang="pt-BR" sz="1400" b="1" dirty="0" smtClean="0">
                <a:solidFill>
                  <a:schemeClr val="tx1"/>
                </a:solidFill>
              </a:rPr>
              <a:t>?</a:t>
            </a:r>
            <a:r>
              <a:rPr lang="pt-BR" sz="1400" dirty="0" smtClean="0">
                <a:solidFill>
                  <a:schemeClr val="tx1"/>
                </a:solidFill>
              </a:rPr>
              <a:t>” dos campos “</a:t>
            </a:r>
            <a:r>
              <a:rPr lang="pt-BR" sz="1400" b="1" dirty="0" smtClean="0">
                <a:solidFill>
                  <a:schemeClr val="tx1"/>
                </a:solidFill>
              </a:rPr>
              <a:t>Domínios Fitogeográficos</a:t>
            </a:r>
            <a:r>
              <a:rPr lang="pt-BR" sz="1400" dirty="0" smtClean="0">
                <a:solidFill>
                  <a:schemeClr val="tx1"/>
                </a:solidFill>
              </a:rPr>
              <a:t>” e “</a:t>
            </a:r>
            <a:r>
              <a:rPr lang="pt-BR" sz="1400" b="1" dirty="0" smtClean="0">
                <a:solidFill>
                  <a:schemeClr val="tx1"/>
                </a:solidFill>
              </a:rPr>
              <a:t>Tipos de Vegetação</a:t>
            </a:r>
            <a:r>
              <a:rPr lang="pt-BR" sz="1400" dirty="0" smtClean="0">
                <a:solidFill>
                  <a:schemeClr val="tx1"/>
                </a:solidFill>
              </a:rPr>
              <a:t>” o usuário visualiza </a:t>
            </a:r>
            <a:r>
              <a:rPr lang="pt-BR" sz="1400" dirty="0">
                <a:solidFill>
                  <a:schemeClr val="tx1"/>
                </a:solidFill>
              </a:rPr>
              <a:t>as </a:t>
            </a:r>
            <a:r>
              <a:rPr lang="pt-BR" sz="1400" dirty="0" smtClean="0">
                <a:solidFill>
                  <a:schemeClr val="tx1"/>
                </a:solidFill>
              </a:rPr>
              <a:t>descrições, elaboradas </a:t>
            </a:r>
            <a:r>
              <a:rPr lang="pt-BR" sz="1400" dirty="0">
                <a:solidFill>
                  <a:schemeClr val="tx1"/>
                </a:solidFill>
              </a:rPr>
              <a:t>por membros do comitê </a:t>
            </a:r>
            <a:r>
              <a:rPr lang="pt-BR" sz="1400" dirty="0" smtClean="0">
                <a:solidFill>
                  <a:schemeClr val="tx1"/>
                </a:solidFill>
              </a:rPr>
              <a:t>gestor, para os seis Domínios e para os 24 tipos </a:t>
            </a:r>
            <a:r>
              <a:rPr lang="pt-BR" sz="1400" dirty="0">
                <a:solidFill>
                  <a:schemeClr val="tx1"/>
                </a:solidFill>
              </a:rPr>
              <a:t>de </a:t>
            </a:r>
            <a:r>
              <a:rPr lang="pt-BR" sz="1400" dirty="0" smtClean="0">
                <a:solidFill>
                  <a:schemeClr val="tx1"/>
                </a:solidFill>
              </a:rPr>
              <a:t>vegetação adotados.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374751"/>
            <a:ext cx="2016223" cy="29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ta para a direita 13"/>
          <p:cNvSpPr/>
          <p:nvPr/>
        </p:nvSpPr>
        <p:spPr>
          <a:xfrm rot="1641683">
            <a:off x="3040243" y="2061377"/>
            <a:ext cx="685416" cy="2317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5" name="Seta para a direita 14"/>
          <p:cNvSpPr/>
          <p:nvPr/>
        </p:nvSpPr>
        <p:spPr>
          <a:xfrm rot="19252971">
            <a:off x="2840100" y="5383269"/>
            <a:ext cx="685416" cy="2317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16" y="4383280"/>
            <a:ext cx="2058304" cy="17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9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54319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60504" y="-26017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211604" y="484208"/>
            <a:ext cx="668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9. Edição da Aba Nomenclatura, Forma de Vida e Distribuição</a:t>
            </a:r>
          </a:p>
          <a:p>
            <a:pPr algn="ctr"/>
            <a:r>
              <a:rPr lang="pt-BR" sz="2000" b="1" dirty="0" smtClean="0"/>
              <a:t>9.6. Distribuição</a:t>
            </a:r>
            <a:endParaRPr lang="pt-BR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" y="1217936"/>
            <a:ext cx="5819145" cy="549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tângulo de cantos arredondados 24"/>
          <p:cNvSpPr/>
          <p:nvPr/>
        </p:nvSpPr>
        <p:spPr>
          <a:xfrm>
            <a:off x="5508104" y="908720"/>
            <a:ext cx="3626855" cy="59492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Distribuição Geográfica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</a:rPr>
              <a:t>Ao marcar apenas o </a:t>
            </a:r>
            <a:r>
              <a:rPr lang="pt-BR" sz="1200" i="1" dirty="0" err="1" smtClean="0">
                <a:solidFill>
                  <a:schemeClr val="tx1"/>
                </a:solidFill>
              </a:rPr>
              <a:t>checkbox</a:t>
            </a:r>
            <a:r>
              <a:rPr lang="pt-BR" sz="1200" i="1" dirty="0" smtClean="0">
                <a:solidFill>
                  <a:schemeClr val="tx1"/>
                </a:solidFill>
              </a:rPr>
              <a:t> </a:t>
            </a:r>
            <a:r>
              <a:rPr lang="pt-BR" sz="1200" dirty="0" smtClean="0">
                <a:solidFill>
                  <a:schemeClr val="tx1"/>
                </a:solidFill>
              </a:rPr>
              <a:t>ao lado de uma  Região, todos os seus Estados serão coloridos no mapa.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</a:rPr>
              <a:t>Para marcar Estados específicos de uma Região, o usuário deve clicar no </a:t>
            </a:r>
            <a:r>
              <a:rPr lang="pt-BR" sz="1200" i="1" dirty="0" err="1" smtClean="0">
                <a:solidFill>
                  <a:schemeClr val="tx1"/>
                </a:solidFill>
              </a:rPr>
              <a:t>checkbox</a:t>
            </a:r>
            <a:r>
              <a:rPr lang="pt-BR" sz="1200" dirty="0" smtClean="0">
                <a:solidFill>
                  <a:schemeClr val="tx1"/>
                </a:solidFill>
              </a:rPr>
              <a:t> ao lado da sigla do respectivo Estado.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BR" sz="1200" b="1" dirty="0" smtClean="0">
                <a:solidFill>
                  <a:schemeClr val="tx1"/>
                </a:solidFill>
              </a:rPr>
              <a:t>Clicando 1 vez no </a:t>
            </a:r>
            <a:r>
              <a:rPr lang="pt-BR" sz="1200" b="1" i="1" dirty="0" err="1" smtClean="0">
                <a:solidFill>
                  <a:schemeClr val="tx1"/>
                </a:solidFill>
              </a:rPr>
              <a:t>checkbox</a:t>
            </a:r>
            <a:r>
              <a:rPr lang="pt-BR" sz="1200" dirty="0" smtClean="0">
                <a:solidFill>
                  <a:schemeClr val="tx1"/>
                </a:solidFill>
              </a:rPr>
              <a:t>, o mapa será preenchido com cores específicas, a saber: Região Norte verde, Região Centro-Oeste amarela, Região Nordeste laranja, Região Sudeste vermelha e Região Sul azul.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BR" sz="1200" b="1" dirty="0" smtClean="0">
                <a:solidFill>
                  <a:schemeClr val="tx1"/>
                </a:solidFill>
              </a:rPr>
              <a:t>Clicando 2 vezes</a:t>
            </a:r>
            <a:r>
              <a:rPr lang="pt-BR" sz="1200" dirty="0" smtClean="0">
                <a:solidFill>
                  <a:schemeClr val="tx1"/>
                </a:solidFill>
              </a:rPr>
              <a:t>, o </a:t>
            </a:r>
            <a:r>
              <a:rPr lang="pt-BR" sz="1200" i="1" dirty="0" err="1" smtClean="0">
                <a:solidFill>
                  <a:schemeClr val="tx1"/>
                </a:solidFill>
              </a:rPr>
              <a:t>checkbox</a:t>
            </a:r>
            <a:r>
              <a:rPr lang="pt-BR" sz="1200" i="1" dirty="0" smtClean="0">
                <a:solidFill>
                  <a:schemeClr val="tx1"/>
                </a:solidFill>
              </a:rPr>
              <a:t> </a:t>
            </a:r>
            <a:r>
              <a:rPr lang="pt-BR" sz="1200" dirty="0" smtClean="0">
                <a:solidFill>
                  <a:schemeClr val="tx1"/>
                </a:solidFill>
              </a:rPr>
              <a:t>ficará marcado com o ícone “</a:t>
            </a:r>
            <a:r>
              <a:rPr lang="pt-BR" sz="1200" b="1" dirty="0" smtClean="0">
                <a:solidFill>
                  <a:schemeClr val="tx1"/>
                </a:solidFill>
              </a:rPr>
              <a:t>?</a:t>
            </a:r>
            <a:r>
              <a:rPr lang="pt-BR" sz="1200" dirty="0" smtClean="0">
                <a:solidFill>
                  <a:schemeClr val="tx1"/>
                </a:solidFill>
              </a:rPr>
              <a:t>” que indica incerteza na ocorrência. Neste caso, o(s) Estado(s) ou Região(</a:t>
            </a:r>
            <a:r>
              <a:rPr lang="pt-BR" sz="1200" dirty="0" err="1" smtClean="0">
                <a:solidFill>
                  <a:schemeClr val="tx1"/>
                </a:solidFill>
              </a:rPr>
              <a:t>ões</a:t>
            </a:r>
            <a:r>
              <a:rPr lang="pt-BR" sz="1200" dirty="0" smtClean="0">
                <a:solidFill>
                  <a:schemeClr val="tx1"/>
                </a:solidFill>
              </a:rPr>
              <a:t>) será colorido de cinza no mapa.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</a:rPr>
              <a:t>Ao passar o mouse sobre os pontos de ocorrência marcados no mapa (provenientes de registros do Herbário Virtual Reflora e do INCT), o usuário visualizará o nome do táxon, a sigla do herbário de origem e coordenadas.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</a:rPr>
              <a:t>Ao clicar em “</a:t>
            </a:r>
            <a:r>
              <a:rPr lang="pt-BR" sz="1200" b="1" dirty="0" smtClean="0">
                <a:solidFill>
                  <a:schemeClr val="tx1"/>
                </a:solidFill>
              </a:rPr>
              <a:t>Ver informações detalhadas dos pontos</a:t>
            </a:r>
            <a:r>
              <a:rPr lang="pt-BR" sz="1200" dirty="0" smtClean="0">
                <a:solidFill>
                  <a:schemeClr val="tx1"/>
                </a:solidFill>
              </a:rPr>
              <a:t>” o usuário terá acesso a uma tabela com todas as informações relacionadas a estes registros e esta tabela poderá ser exportada nos formatos Excel, CSV e PDF.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4160926" cy="179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de cantos arredondados 15"/>
          <p:cNvSpPr/>
          <p:nvPr/>
        </p:nvSpPr>
        <p:spPr>
          <a:xfrm flipH="1">
            <a:off x="222555" y="4815122"/>
            <a:ext cx="4333903" cy="183682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8238564">
            <a:off x="4052769" y="4809729"/>
            <a:ext cx="458892" cy="22119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6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65125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Flora do Brasil 2020</a:t>
            </a:r>
            <a:endParaRPr lang="pt-BR" sz="3600" dirty="0"/>
          </a:p>
        </p:txBody>
      </p:sp>
      <p:sp>
        <p:nvSpPr>
          <p:cNvPr id="11" name="Retângulo 10"/>
          <p:cNvSpPr/>
          <p:nvPr/>
        </p:nvSpPr>
        <p:spPr>
          <a:xfrm>
            <a:off x="2912011" y="1358943"/>
            <a:ext cx="646568" cy="93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51520" y="764704"/>
            <a:ext cx="32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2. Acesso à área de trabalho</a:t>
            </a: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1196752"/>
            <a:ext cx="8611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 smtClean="0"/>
              <a:t>Acesse o endereço </a:t>
            </a:r>
            <a:r>
              <a:rPr lang="pt-BR" sz="1600" b="1" dirty="0" smtClean="0">
                <a:hlinkClick r:id="rId3"/>
              </a:rPr>
              <a:t>http</a:t>
            </a:r>
            <a:r>
              <a:rPr lang="pt-BR" sz="1600" b="1" dirty="0">
                <a:hlinkClick r:id="rId3"/>
              </a:rPr>
              <a:t>://</a:t>
            </a:r>
            <a:r>
              <a:rPr lang="pt-BR" sz="1600" b="1" dirty="0" smtClean="0">
                <a:hlinkClick r:id="rId3"/>
              </a:rPr>
              <a:t>reflora.jbrj.gov.br/</a:t>
            </a:r>
            <a:endParaRPr lang="pt-BR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 smtClean="0"/>
              <a:t>Clique no botão </a:t>
            </a:r>
            <a:r>
              <a:rPr lang="pt-BR" sz="1600" b="1" dirty="0" smtClean="0"/>
              <a:t>“</a:t>
            </a:r>
            <a:r>
              <a:rPr lang="pt-BR" sz="1600" b="1" dirty="0" err="1" smtClean="0"/>
              <a:t>Login</a:t>
            </a:r>
            <a:r>
              <a:rPr lang="pt-BR" sz="1600" b="1" dirty="0" smtClean="0"/>
              <a:t>”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 smtClean="0"/>
              <a:t>Clique em </a:t>
            </a:r>
            <a:r>
              <a:rPr lang="pt-BR" sz="1600" b="1" dirty="0" smtClean="0"/>
              <a:t>“Esqueceu sua senha?”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 smtClean="0"/>
              <a:t>Digite seu e-mail no campo indicado e clique em “</a:t>
            </a:r>
            <a:r>
              <a:rPr lang="pt-BR" sz="1600" b="1" dirty="0" smtClean="0"/>
              <a:t>Recuperar</a:t>
            </a:r>
            <a:r>
              <a:rPr lang="pt-BR" sz="1600" dirty="0" smtClean="0"/>
              <a:t>” para receber um e-mail automático com seu </a:t>
            </a:r>
            <a:r>
              <a:rPr lang="pt-BR" sz="1600" dirty="0" err="1" smtClean="0"/>
              <a:t>login</a:t>
            </a:r>
            <a:r>
              <a:rPr lang="pt-BR" sz="1600" dirty="0" smtClean="0"/>
              <a:t> e senha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b="1" dirty="0" smtClean="0"/>
              <a:t>O seu e-mail cadastrado é o mesmo para o qual foi enviada a mensagem da Flora do Brasil 2020 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0" y="2858694"/>
            <a:ext cx="8258816" cy="9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eta para a direita 15"/>
          <p:cNvSpPr/>
          <p:nvPr/>
        </p:nvSpPr>
        <p:spPr>
          <a:xfrm rot="16200000">
            <a:off x="8230388" y="3223003"/>
            <a:ext cx="458588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8" t="11874" r="17682" b="15982"/>
          <a:stretch/>
        </p:blipFill>
        <p:spPr bwMode="auto">
          <a:xfrm>
            <a:off x="923025" y="3939356"/>
            <a:ext cx="2312269" cy="217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eta para a direita 17"/>
          <p:cNvSpPr/>
          <p:nvPr/>
        </p:nvSpPr>
        <p:spPr>
          <a:xfrm rot="16200000">
            <a:off x="2488500" y="6088323"/>
            <a:ext cx="458588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98" y="4304478"/>
            <a:ext cx="3619910" cy="20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eta para a direita 19"/>
          <p:cNvSpPr/>
          <p:nvPr/>
        </p:nvSpPr>
        <p:spPr>
          <a:xfrm rot="16200000">
            <a:off x="5306938" y="5889551"/>
            <a:ext cx="458588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9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54319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60504" y="-26017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211604" y="484208"/>
            <a:ext cx="668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9. Edição da Aba Nomenclatura, Forma de Vida e Distribuição</a:t>
            </a:r>
          </a:p>
          <a:p>
            <a:pPr algn="ctr"/>
            <a:r>
              <a:rPr lang="pt-BR" sz="2000" b="1" dirty="0" smtClean="0"/>
              <a:t>9.6. Distribuição</a:t>
            </a:r>
            <a:endParaRPr lang="pt-BR" sz="2000" b="1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49</a:t>
            </a:fld>
            <a:endParaRPr lang="pt-BR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269360"/>
            <a:ext cx="6215251" cy="52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tângulo de cantos arredondados 24"/>
          <p:cNvSpPr/>
          <p:nvPr/>
        </p:nvSpPr>
        <p:spPr>
          <a:xfrm>
            <a:off x="6121672" y="1199752"/>
            <a:ext cx="2987824" cy="54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Distribuição Geográfica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Algas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</a:rPr>
              <a:t>É possível indicar a distribuição por Regiões e Estados – “</a:t>
            </a:r>
            <a:r>
              <a:rPr lang="pt-BR" sz="1200" b="1" dirty="0" smtClean="0">
                <a:solidFill>
                  <a:schemeClr val="tx1"/>
                </a:solidFill>
              </a:rPr>
              <a:t>Distribuição Geográfica</a:t>
            </a:r>
            <a:r>
              <a:rPr lang="pt-BR" sz="1200" dirty="0" smtClean="0">
                <a:solidFill>
                  <a:schemeClr val="tx1"/>
                </a:solidFill>
              </a:rPr>
              <a:t>” - e também por Regiões Hidrográficas – “</a:t>
            </a:r>
            <a:r>
              <a:rPr lang="pt-BR" sz="1200" b="1" dirty="0" smtClean="0">
                <a:solidFill>
                  <a:schemeClr val="tx1"/>
                </a:solidFill>
              </a:rPr>
              <a:t>Distribuição Hidrográfica</a:t>
            </a:r>
            <a:r>
              <a:rPr lang="pt-BR" sz="1200" dirty="0" smtClean="0">
                <a:solidFill>
                  <a:schemeClr val="tx1"/>
                </a:solidFill>
              </a:rPr>
              <a:t>”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BR" sz="1200" b="1" dirty="0" smtClean="0">
                <a:solidFill>
                  <a:schemeClr val="tx1"/>
                </a:solidFill>
              </a:rPr>
              <a:t>A coloração dos mapas segue o mesmo princípio apresentado para os demais grupos</a:t>
            </a:r>
            <a:r>
              <a:rPr lang="pt-BR" sz="1200" dirty="0" smtClean="0">
                <a:solidFill>
                  <a:schemeClr val="tx1"/>
                </a:solidFill>
              </a:rPr>
              <a:t>.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</a:rPr>
              <a:t>Ao passar o mouse sobre os pontos de ocorrência marcados no mapa (provenientes de registros do Herbário Virtual Reflora e do INCT), o usuário visualizará o nome do táxon, a sigla do herbário de origem e coordenadas.</a:t>
            </a:r>
          </a:p>
          <a:p>
            <a:endParaRPr lang="pt-BR" sz="1200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</a:rPr>
              <a:t>Ao clicar em “</a:t>
            </a:r>
            <a:r>
              <a:rPr lang="pt-BR" sz="1200" b="1" dirty="0" smtClean="0">
                <a:solidFill>
                  <a:schemeClr val="tx1"/>
                </a:solidFill>
              </a:rPr>
              <a:t>Ver informações detalhadas dos pontos</a:t>
            </a:r>
            <a:r>
              <a:rPr lang="pt-BR" sz="1200" dirty="0" smtClean="0">
                <a:solidFill>
                  <a:schemeClr val="tx1"/>
                </a:solidFill>
              </a:rPr>
              <a:t>” o usuário terá acesso a uma tabela com todas as informações relacionadas a estes registros e esta tabela poderá ser exportada nos formatos Excel, CSV e PDF.</a:t>
            </a:r>
            <a:endParaRPr lang="pt-BR" sz="1400" dirty="0" smtClean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 flipH="1">
            <a:off x="154317" y="3958934"/>
            <a:ext cx="1177321" cy="28803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 flipH="1">
            <a:off x="162260" y="1269360"/>
            <a:ext cx="1032092" cy="1865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 flipH="1">
            <a:off x="4231235" y="3823544"/>
            <a:ext cx="1559274" cy="13539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2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54319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60504" y="-26017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71141" y="484208"/>
            <a:ext cx="8208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9. Edição da Aba Nomenclatura, Forma de Vida e Distribuição</a:t>
            </a:r>
          </a:p>
          <a:p>
            <a:pPr algn="ctr"/>
            <a:r>
              <a:rPr lang="pt-BR" sz="2000" b="1" dirty="0" smtClean="0"/>
              <a:t>9.7. Nomes </a:t>
            </a:r>
            <a:r>
              <a:rPr lang="pt-BR" sz="2000" b="1" dirty="0" err="1" smtClean="0"/>
              <a:t>Vernaculares</a:t>
            </a:r>
            <a:r>
              <a:rPr lang="pt-BR" sz="2000" b="1" dirty="0" smtClean="0"/>
              <a:t>, Bibliografia de Referência e Observações Internas</a:t>
            </a:r>
            <a:endParaRPr lang="pt-BR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6" y="1340768"/>
            <a:ext cx="4589060" cy="524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de cantos arredondados 16"/>
          <p:cNvSpPr/>
          <p:nvPr/>
        </p:nvSpPr>
        <p:spPr>
          <a:xfrm>
            <a:off x="4824835" y="1494309"/>
            <a:ext cx="3995637" cy="12146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Nome Vernáculo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Clique no botão “+” para inserir um nome e no botão “</a:t>
            </a:r>
            <a:r>
              <a:rPr lang="pt-BR" sz="2000" dirty="0" smtClean="0">
                <a:solidFill>
                  <a:schemeClr val="tx1"/>
                </a:solidFill>
              </a:rPr>
              <a:t>-</a:t>
            </a:r>
            <a:r>
              <a:rPr lang="pt-BR" sz="1400" dirty="0" smtClean="0">
                <a:solidFill>
                  <a:schemeClr val="tx1"/>
                </a:solidFill>
              </a:rPr>
              <a:t>” para excluir um nome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Selecione na caixa “Língua” o idioma referente ao nome popular incluído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 flipH="1">
            <a:off x="1110283" y="1350293"/>
            <a:ext cx="126014" cy="144016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 flipH="1">
            <a:off x="294953" y="1744240"/>
            <a:ext cx="176188" cy="35323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 flipH="1">
            <a:off x="206859" y="2276872"/>
            <a:ext cx="903424" cy="19784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402034" y="2918470"/>
            <a:ext cx="6418438" cy="15906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No campo “</a:t>
            </a:r>
            <a:r>
              <a:rPr lang="pt-BR" sz="1400" b="1" dirty="0" smtClean="0">
                <a:solidFill>
                  <a:schemeClr val="tx1"/>
                </a:solidFill>
              </a:rPr>
              <a:t>Referência Bibliográfica</a:t>
            </a:r>
            <a:r>
              <a:rPr lang="pt-BR" sz="1400" dirty="0" smtClean="0">
                <a:solidFill>
                  <a:schemeClr val="tx1"/>
                </a:solidFill>
              </a:rPr>
              <a:t>” devem ser incluídos todos os trabalhos consultados para a elaboração das monografias</a:t>
            </a:r>
          </a:p>
          <a:p>
            <a:pPr algn="just"/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Lembramos que os autores precisam confirmar a responsabilidade sobre todas as informações incluídas nas monografias e que a participação no projeto poderá </a:t>
            </a:r>
            <a:r>
              <a:rPr lang="pt-BR" sz="1400" dirty="0">
                <a:solidFill>
                  <a:schemeClr val="tx1"/>
                </a:solidFill>
              </a:rPr>
              <a:t>ser cancelada caso </a:t>
            </a:r>
            <a:r>
              <a:rPr lang="pt-BR" sz="1400" dirty="0" smtClean="0">
                <a:solidFill>
                  <a:schemeClr val="tx1"/>
                </a:solidFill>
              </a:rPr>
              <a:t>problemas </a:t>
            </a:r>
            <a:r>
              <a:rPr lang="pt-BR" sz="1400" dirty="0">
                <a:solidFill>
                  <a:schemeClr val="tx1"/>
                </a:solidFill>
              </a:rPr>
              <a:t>de </a:t>
            </a:r>
            <a:r>
              <a:rPr lang="pt-BR" sz="1400" dirty="0" smtClean="0">
                <a:solidFill>
                  <a:schemeClr val="tx1"/>
                </a:solidFill>
              </a:rPr>
              <a:t>ética e/ou plágio sejam </a:t>
            </a:r>
            <a:r>
              <a:rPr lang="pt-BR" sz="1400" dirty="0">
                <a:solidFill>
                  <a:schemeClr val="tx1"/>
                </a:solidFill>
              </a:rPr>
              <a:t>detectados.</a:t>
            </a:r>
            <a:r>
              <a:rPr lang="pt-BR" sz="1400" dirty="0" smtClean="0">
                <a:solidFill>
                  <a:schemeClr val="tx1"/>
                </a:solidFill>
              </a:rPr>
              <a:t> 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 flipH="1">
            <a:off x="208087" y="4392804"/>
            <a:ext cx="903424" cy="19784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2170043" y="4725144"/>
            <a:ext cx="6650429" cy="20974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O campo “</a:t>
            </a:r>
            <a:r>
              <a:rPr lang="pt-BR" sz="1400" b="1" dirty="0" smtClean="0">
                <a:solidFill>
                  <a:schemeClr val="tx1"/>
                </a:solidFill>
              </a:rPr>
              <a:t>Observações Internas</a:t>
            </a:r>
            <a:r>
              <a:rPr lang="pt-BR" sz="1400" dirty="0" smtClean="0">
                <a:solidFill>
                  <a:schemeClr val="tx1"/>
                </a:solidFill>
              </a:rPr>
              <a:t>” não será exibido na página pública</a:t>
            </a:r>
          </a:p>
          <a:p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Neste campo estão listadas as fontes primárias utilizadas para a inclusão de nomes no sistema, desde a primeira versão da “Lista do Brasil” lançada para os especialistas em 2009.</a:t>
            </a:r>
          </a:p>
          <a:p>
            <a:endParaRPr lang="pt-BR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Para o sistema atual, um vasto levantamento em todas as floras publicadas para o Brasil (</a:t>
            </a:r>
            <a:r>
              <a:rPr lang="pt-BR" sz="1400" i="1" dirty="0" smtClean="0">
                <a:solidFill>
                  <a:schemeClr val="tx1"/>
                </a:solidFill>
              </a:rPr>
              <a:t>Flora brasiliensis</a:t>
            </a:r>
            <a:r>
              <a:rPr lang="pt-BR" sz="1400" dirty="0" smtClean="0">
                <a:solidFill>
                  <a:schemeClr val="tx1"/>
                </a:solidFill>
              </a:rPr>
              <a:t>, Flora Catarinense, etc.) foi realizado e levou à inclusão de novos nomes, que também estão referenciados neste campo.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50</a:t>
            </a:fld>
            <a:endParaRPr lang="pt-BR" dirty="0"/>
          </a:p>
        </p:txBody>
      </p:sp>
      <p:sp>
        <p:nvSpPr>
          <p:cNvPr id="15" name="Seta para a direita 14"/>
          <p:cNvSpPr/>
          <p:nvPr/>
        </p:nvSpPr>
        <p:spPr>
          <a:xfrm rot="13446905">
            <a:off x="1925775" y="5296952"/>
            <a:ext cx="458892" cy="1786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9577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54319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60504" y="-26017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194288" y="484208"/>
            <a:ext cx="6762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9. Edição da Aba Nomenclatura, Forma de Vida e Distribuição</a:t>
            </a:r>
          </a:p>
          <a:p>
            <a:pPr algn="ctr"/>
            <a:r>
              <a:rPr lang="pt-BR" sz="2000" b="1" dirty="0" smtClean="0"/>
              <a:t>9.8. Inclusão de Imagens de Campo e de Ilustrações Científicas</a:t>
            </a:r>
            <a:endParaRPr lang="pt-BR" sz="20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297519"/>
            <a:ext cx="8892480" cy="177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8" y="2564904"/>
            <a:ext cx="8697912" cy="176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36" y="4402702"/>
            <a:ext cx="71913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de cantos arredondados 18"/>
          <p:cNvSpPr/>
          <p:nvPr/>
        </p:nvSpPr>
        <p:spPr>
          <a:xfrm flipH="1">
            <a:off x="7596336" y="1821930"/>
            <a:ext cx="1440160" cy="19784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060104" y="1648990"/>
            <a:ext cx="4960168" cy="353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Clique no botão “</a:t>
            </a:r>
            <a:r>
              <a:rPr lang="pt-BR" sz="1300" b="1" dirty="0" smtClean="0">
                <a:solidFill>
                  <a:schemeClr val="tx1"/>
                </a:solidFill>
              </a:rPr>
              <a:t>Ações</a:t>
            </a:r>
            <a:r>
              <a:rPr lang="pt-BR" sz="1300" dirty="0" smtClean="0">
                <a:solidFill>
                  <a:schemeClr val="tx1"/>
                </a:solidFill>
              </a:rPr>
              <a:t>” e selecione a opção “</a:t>
            </a:r>
            <a:r>
              <a:rPr lang="pt-BR" sz="1300" b="1" dirty="0" smtClean="0">
                <a:solidFill>
                  <a:schemeClr val="tx1"/>
                </a:solidFill>
              </a:rPr>
              <a:t>Organizar Imagens</a:t>
            </a:r>
            <a:r>
              <a:rPr lang="pt-BR" sz="1300" dirty="0" smtClean="0">
                <a:solidFill>
                  <a:schemeClr val="tx1"/>
                </a:solidFill>
              </a:rPr>
              <a:t>”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 flipH="1">
            <a:off x="8344991" y="2574430"/>
            <a:ext cx="288032" cy="28803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608063" y="2455671"/>
            <a:ext cx="2531147" cy="353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300" dirty="0" smtClean="0">
                <a:solidFill>
                  <a:schemeClr val="tx1"/>
                </a:solidFill>
              </a:rPr>
              <a:t>Clique em “</a:t>
            </a:r>
            <a:r>
              <a:rPr lang="pt-BR" sz="1300" b="1" dirty="0" smtClean="0">
                <a:solidFill>
                  <a:schemeClr val="tx1"/>
                </a:solidFill>
              </a:rPr>
              <a:t>Enviar Imagens</a:t>
            </a:r>
            <a:r>
              <a:rPr lang="pt-BR" sz="1300" dirty="0" smtClean="0">
                <a:solidFill>
                  <a:schemeClr val="tx1"/>
                </a:solidFill>
              </a:rPr>
              <a:t>”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 rot="10800000">
            <a:off x="3853445" y="5059419"/>
            <a:ext cx="872922" cy="1519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726367" y="4958446"/>
            <a:ext cx="4022098" cy="4867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00" dirty="0" smtClean="0">
                <a:solidFill>
                  <a:schemeClr val="tx1"/>
                </a:solidFill>
              </a:rPr>
              <a:t>Neste campo deve constar o </a:t>
            </a:r>
            <a:r>
              <a:rPr lang="pt-BR" sz="1300" b="1" dirty="0" smtClean="0">
                <a:solidFill>
                  <a:schemeClr val="tx1"/>
                </a:solidFill>
              </a:rPr>
              <a:t>nome do autor da foto </a:t>
            </a:r>
            <a:r>
              <a:rPr lang="pt-BR" sz="1300" dirty="0" smtClean="0">
                <a:solidFill>
                  <a:schemeClr val="tx1"/>
                </a:solidFill>
              </a:rPr>
              <a:t>(ou ilustração) caso não seja o usuário que está inserindo-a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 flipH="1">
            <a:off x="1835696" y="5512364"/>
            <a:ext cx="1728192" cy="2929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3824557" y="5599975"/>
            <a:ext cx="4923908" cy="4867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00" dirty="0" smtClean="0">
                <a:solidFill>
                  <a:schemeClr val="tx1"/>
                </a:solidFill>
              </a:rPr>
              <a:t>Podem ser carregadas até </a:t>
            </a:r>
            <a:r>
              <a:rPr lang="pt-BR" sz="1300" b="1" dirty="0" smtClean="0">
                <a:solidFill>
                  <a:schemeClr val="tx1"/>
                </a:solidFill>
              </a:rPr>
              <a:t>7 fotos </a:t>
            </a:r>
            <a:r>
              <a:rPr lang="pt-BR" sz="1300" dirty="0" smtClean="0">
                <a:solidFill>
                  <a:schemeClr val="tx1"/>
                </a:solidFill>
              </a:rPr>
              <a:t>por espécie ou </a:t>
            </a:r>
            <a:r>
              <a:rPr lang="pt-BR" sz="1300" dirty="0" err="1" smtClean="0">
                <a:solidFill>
                  <a:schemeClr val="tx1"/>
                </a:solidFill>
              </a:rPr>
              <a:t>infraespécie</a:t>
            </a:r>
            <a:r>
              <a:rPr lang="pt-BR" sz="1300" dirty="0" smtClean="0">
                <a:solidFill>
                  <a:schemeClr val="tx1"/>
                </a:solidFill>
              </a:rPr>
              <a:t> e os arquivos devem ser nos formatos JPEG e devem ter no máximo 5MB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 flipH="1">
            <a:off x="917154" y="5865291"/>
            <a:ext cx="2502718" cy="2929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 rot="12804106">
            <a:off x="2546050" y="6214139"/>
            <a:ext cx="535145" cy="17866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3002095" y="6303468"/>
            <a:ext cx="3802153" cy="487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00" dirty="0" smtClean="0">
                <a:solidFill>
                  <a:schemeClr val="tx1"/>
                </a:solidFill>
              </a:rPr>
              <a:t>Não esqueça de ler o “</a:t>
            </a:r>
            <a:r>
              <a:rPr lang="pt-BR" sz="1300" b="1" dirty="0" smtClean="0">
                <a:solidFill>
                  <a:schemeClr val="tx1"/>
                </a:solidFill>
              </a:rPr>
              <a:t>Termo de Responsabilidade</a:t>
            </a:r>
            <a:r>
              <a:rPr lang="pt-BR" sz="1300" dirty="0" smtClean="0">
                <a:solidFill>
                  <a:schemeClr val="tx1"/>
                </a:solidFill>
              </a:rPr>
              <a:t>” e de marcar a sua concordância</a:t>
            </a:r>
            <a:endParaRPr lang="pt-BR" sz="1300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6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54319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60504" y="-260176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Flora do Brasil 2020</a:t>
            </a:r>
            <a:endParaRPr lang="pt-BR" sz="28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194288" y="484208"/>
            <a:ext cx="6762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9. Edição da Aba Nomenclatura, Forma de Vida e Distribuição</a:t>
            </a:r>
          </a:p>
          <a:p>
            <a:pPr algn="ctr"/>
            <a:r>
              <a:rPr lang="pt-BR" sz="2000" b="1" dirty="0" smtClean="0"/>
              <a:t>9.8. Inclusão de Imagens de Campo e de Ilustrações Científicas</a:t>
            </a:r>
            <a:endParaRPr lang="pt-BR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8013"/>
            <a:ext cx="3807611" cy="278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ângulo de cantos arredondados 23"/>
          <p:cNvSpPr/>
          <p:nvPr/>
        </p:nvSpPr>
        <p:spPr>
          <a:xfrm flipH="1">
            <a:off x="1126733" y="1544917"/>
            <a:ext cx="583504" cy="28803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10800000">
            <a:off x="2123728" y="1763894"/>
            <a:ext cx="576064" cy="21998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843808" y="1628800"/>
            <a:ext cx="3600400" cy="4686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As fotos e ilustrações estarão disponíveis na área de trabalho na aba “</a:t>
            </a:r>
            <a:r>
              <a:rPr lang="pt-BR" sz="1400" b="1" dirty="0" smtClean="0">
                <a:solidFill>
                  <a:schemeClr val="tx1"/>
                </a:solidFill>
              </a:rPr>
              <a:t>Imagens</a:t>
            </a:r>
            <a:r>
              <a:rPr lang="pt-BR" sz="1400" dirty="0" smtClean="0">
                <a:solidFill>
                  <a:schemeClr val="tx1"/>
                </a:solidFill>
              </a:rPr>
              <a:t>”...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5" y="3933056"/>
            <a:ext cx="7736469" cy="275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Seta para a direita 29"/>
          <p:cNvSpPr/>
          <p:nvPr/>
        </p:nvSpPr>
        <p:spPr>
          <a:xfrm rot="8123648">
            <a:off x="2444437" y="3957564"/>
            <a:ext cx="576064" cy="21998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2996208" y="3453584"/>
            <a:ext cx="2511896" cy="5155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smtClean="0">
                <a:solidFill>
                  <a:schemeClr val="tx1"/>
                </a:solidFill>
              </a:rPr>
              <a:t>...e também na </a:t>
            </a:r>
            <a:r>
              <a:rPr lang="pt-BR" sz="1400" b="1" dirty="0" smtClean="0">
                <a:solidFill>
                  <a:schemeClr val="tx1"/>
                </a:solidFill>
              </a:rPr>
              <a:t>página pública</a:t>
            </a:r>
            <a:r>
              <a:rPr lang="pt-BR" sz="1400" dirty="0" smtClean="0">
                <a:solidFill>
                  <a:schemeClr val="tx1"/>
                </a:solidFill>
              </a:rPr>
              <a:t>!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9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3"/>
          <p:cNvGrpSpPr>
            <a:grpSpLocks/>
          </p:cNvGrpSpPr>
          <p:nvPr/>
        </p:nvGrpSpPr>
        <p:grpSpPr bwMode="auto">
          <a:xfrm>
            <a:off x="194568" y="188913"/>
            <a:ext cx="8697912" cy="6480175"/>
            <a:chOff x="194662" y="188640"/>
            <a:chExt cx="8697818" cy="6480720"/>
          </a:xfrm>
        </p:grpSpPr>
        <p:pic>
          <p:nvPicPr>
            <p:cNvPr id="205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6D387-C4A1-43AC-B30F-1B61E4B6A56D}" type="slidenum">
              <a:rPr lang="pt-BR"/>
              <a:pPr>
                <a:defRPr/>
              </a:pPr>
              <a:t>53</a:t>
            </a:fld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85800" y="2204864"/>
            <a:ext cx="7772400" cy="247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altLang="pt-BR" sz="5400" b="1" dirty="0"/>
              <a:t>Seja Bem Vindo!</a:t>
            </a:r>
            <a:r>
              <a:rPr lang="pt-BR" altLang="pt-BR" sz="5400" b="1" dirty="0" smtClean="0"/>
              <a:t/>
            </a:r>
            <a:br>
              <a:rPr lang="pt-BR" altLang="pt-BR" sz="5400" b="1" dirty="0" smtClean="0"/>
            </a:br>
            <a:r>
              <a:rPr lang="pt-BR" altLang="pt-BR" sz="5400" b="1" dirty="0" smtClean="0"/>
              <a:t>Flora do Brasil 2020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3600400" cy="13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65125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Flora do Brasil 2020</a:t>
            </a:r>
            <a:endParaRPr lang="pt-BR" sz="3600" dirty="0"/>
          </a:p>
        </p:txBody>
      </p:sp>
      <p:sp>
        <p:nvSpPr>
          <p:cNvPr id="11" name="Retângulo 10"/>
          <p:cNvSpPr/>
          <p:nvPr/>
        </p:nvSpPr>
        <p:spPr>
          <a:xfrm>
            <a:off x="2912011" y="1358943"/>
            <a:ext cx="646568" cy="93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51520" y="764704"/>
            <a:ext cx="32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2. Acesso à área de trabalho</a:t>
            </a: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1" y="1196752"/>
            <a:ext cx="8631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 smtClean="0"/>
              <a:t>Após acessar o sistema clique ao lado do seu </a:t>
            </a:r>
            <a:r>
              <a:rPr lang="pt-BR" sz="1600" dirty="0" err="1" smtClean="0"/>
              <a:t>login</a:t>
            </a:r>
            <a:r>
              <a:rPr lang="pt-BR" sz="1600" dirty="0" smtClean="0"/>
              <a:t> (canto superior direito) para visualizar o menu com as opções “</a:t>
            </a:r>
            <a:r>
              <a:rPr lang="pt-BR" sz="1600" b="1" dirty="0" smtClean="0"/>
              <a:t>Configurações</a:t>
            </a:r>
            <a:r>
              <a:rPr lang="pt-BR" sz="1600" dirty="0" smtClean="0"/>
              <a:t>” e “</a:t>
            </a:r>
            <a:r>
              <a:rPr lang="pt-BR" sz="1600" b="1" dirty="0" smtClean="0"/>
              <a:t>Alterar senha</a:t>
            </a:r>
            <a:r>
              <a:rPr lang="pt-BR" sz="1600" dirty="0" smtClean="0"/>
              <a:t>”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 smtClean="0"/>
              <a:t>Clique em “</a:t>
            </a:r>
            <a:r>
              <a:rPr lang="pt-BR" sz="1600" b="1" dirty="0" smtClean="0"/>
              <a:t>Configurações</a:t>
            </a:r>
            <a:r>
              <a:rPr lang="pt-BR" sz="1600" dirty="0" smtClean="0"/>
              <a:t>” para visualizar as abas </a:t>
            </a:r>
            <a:r>
              <a:rPr lang="pt-BR" sz="1600" dirty="0"/>
              <a:t>“</a:t>
            </a:r>
            <a:r>
              <a:rPr lang="pt-BR" sz="1600" b="1" dirty="0"/>
              <a:t>Informações Gerais</a:t>
            </a:r>
            <a:r>
              <a:rPr lang="pt-BR" sz="1600" dirty="0"/>
              <a:t>” </a:t>
            </a:r>
            <a:r>
              <a:rPr lang="pt-BR" sz="1600" dirty="0" smtClean="0"/>
              <a:t>e </a:t>
            </a:r>
            <a:r>
              <a:rPr lang="pt-BR" sz="1600" dirty="0"/>
              <a:t>“</a:t>
            </a:r>
            <a:r>
              <a:rPr lang="pt-BR" sz="1600" b="1" dirty="0"/>
              <a:t>Permissões</a:t>
            </a:r>
            <a:r>
              <a:rPr lang="pt-BR" sz="1600" dirty="0"/>
              <a:t>” </a:t>
            </a:r>
            <a:endParaRPr lang="pt-BR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 smtClean="0"/>
              <a:t>Na aba “</a:t>
            </a:r>
            <a:r>
              <a:rPr lang="pt-BR" sz="1600" b="1" dirty="0" smtClean="0"/>
              <a:t>Informações Gerais</a:t>
            </a:r>
            <a:r>
              <a:rPr lang="pt-BR" sz="1600" dirty="0" smtClean="0"/>
              <a:t>” você poderá editar os seus dados pessoais</a:t>
            </a:r>
            <a:endParaRPr lang="pt-BR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 smtClean="0"/>
              <a:t>Na aba “</a:t>
            </a:r>
            <a:r>
              <a:rPr lang="pt-BR" sz="1600" b="1" dirty="0" smtClean="0"/>
              <a:t>Permissões</a:t>
            </a:r>
            <a:r>
              <a:rPr lang="pt-BR" sz="1600" dirty="0" smtClean="0"/>
              <a:t>” você verá os táxons aos quais tem acesso</a:t>
            </a:r>
            <a:endParaRPr lang="pt-BR" sz="16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" y="2609211"/>
            <a:ext cx="2427329" cy="230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eta para a direita 17"/>
          <p:cNvSpPr/>
          <p:nvPr/>
        </p:nvSpPr>
        <p:spPr>
          <a:xfrm rot="16200000">
            <a:off x="1785269" y="4653803"/>
            <a:ext cx="458588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07" y="2843410"/>
            <a:ext cx="63515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eta para a direita 15"/>
          <p:cNvSpPr/>
          <p:nvPr/>
        </p:nvSpPr>
        <p:spPr>
          <a:xfrm rot="16200000">
            <a:off x="8361497" y="3575521"/>
            <a:ext cx="458588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34" y="4653136"/>
            <a:ext cx="29687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07" y="3995537"/>
            <a:ext cx="2903962" cy="210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eta para a direita 19"/>
          <p:cNvSpPr/>
          <p:nvPr/>
        </p:nvSpPr>
        <p:spPr>
          <a:xfrm rot="16200000">
            <a:off x="3136572" y="5974264"/>
            <a:ext cx="458588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3" name="Seta para a direita 22"/>
          <p:cNvSpPr/>
          <p:nvPr/>
        </p:nvSpPr>
        <p:spPr>
          <a:xfrm rot="19101335">
            <a:off x="5756254" y="6027817"/>
            <a:ext cx="458588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9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65125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17301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Flora do Brasil 2020</a:t>
            </a:r>
            <a:endParaRPr lang="pt-BR" sz="3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1520" y="764704"/>
            <a:ext cx="32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2. Acesso à área de trabalho</a:t>
            </a:r>
            <a:endParaRPr lang="pt-BR" sz="20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6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302"/>
            <a:ext cx="9106610" cy="181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81777"/>
            <a:ext cx="1657720" cy="95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de cantos arredondados 13"/>
          <p:cNvSpPr/>
          <p:nvPr/>
        </p:nvSpPr>
        <p:spPr>
          <a:xfrm>
            <a:off x="2627784" y="1862999"/>
            <a:ext cx="4104456" cy="7739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No menu </a:t>
            </a:r>
            <a:r>
              <a:rPr lang="pt-BR" sz="1400" b="1" dirty="0" smtClean="0">
                <a:solidFill>
                  <a:schemeClr val="tx1"/>
                </a:solidFill>
              </a:rPr>
              <a:t>Flora 2020 </a:t>
            </a:r>
            <a:r>
              <a:rPr lang="pt-BR" sz="1400" dirty="0" smtClean="0">
                <a:solidFill>
                  <a:schemeClr val="tx1"/>
                </a:solidFill>
              </a:rPr>
              <a:t>clique no link “</a:t>
            </a:r>
            <a:r>
              <a:rPr lang="pt-BR" sz="1400" b="1" dirty="0" smtClean="0">
                <a:solidFill>
                  <a:schemeClr val="tx1"/>
                </a:solidFill>
              </a:rPr>
              <a:t>Flora do Brasil</a:t>
            </a:r>
            <a:r>
              <a:rPr lang="pt-BR" sz="1400" dirty="0" smtClean="0">
                <a:solidFill>
                  <a:schemeClr val="tx1"/>
                </a:solidFill>
              </a:rPr>
              <a:t>” para acessar a área de trabalho.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Ou acesse a área de trabalho através de “</a:t>
            </a:r>
            <a:r>
              <a:rPr lang="pt-BR" sz="1400" b="1" dirty="0" smtClean="0">
                <a:solidFill>
                  <a:schemeClr val="tx1"/>
                </a:solidFill>
              </a:rPr>
              <a:t>Links</a:t>
            </a:r>
            <a:r>
              <a:rPr lang="pt-BR" sz="1400" dirty="0" smtClean="0">
                <a:solidFill>
                  <a:schemeClr val="tx1"/>
                </a:solidFill>
              </a:rPr>
              <a:t>”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 rot="9079786">
            <a:off x="1793660" y="2437652"/>
            <a:ext cx="917178" cy="25144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6" name="Seta para a direita 15"/>
          <p:cNvSpPr/>
          <p:nvPr/>
        </p:nvSpPr>
        <p:spPr>
          <a:xfrm rot="2239542">
            <a:off x="6502809" y="2587721"/>
            <a:ext cx="992208" cy="23168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3057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-117301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Flora do Brasil 2020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51520" y="620688"/>
            <a:ext cx="32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2. Acesso à área de trabalho</a:t>
            </a:r>
            <a:endParaRPr lang="pt-BR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0" y="1088788"/>
            <a:ext cx="8698759" cy="19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ta para a direita 9"/>
          <p:cNvSpPr/>
          <p:nvPr/>
        </p:nvSpPr>
        <p:spPr>
          <a:xfrm rot="11617957">
            <a:off x="1838182" y="2268016"/>
            <a:ext cx="1073479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01433" y="1723715"/>
            <a:ext cx="6209380" cy="1187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Todos os pesquisadores poderão visualizar todos os ramos da árvore taxonômica, mas só terão acesso à edição dos ramos  taxonômicos sob a sua responsabilidade.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A partir do segundo </a:t>
            </a:r>
            <a:r>
              <a:rPr lang="pt-BR" sz="1400" dirty="0" err="1" smtClean="0">
                <a:solidFill>
                  <a:schemeClr val="tx1"/>
                </a:solidFill>
              </a:rPr>
              <a:t>login</a:t>
            </a:r>
            <a:r>
              <a:rPr lang="pt-BR" sz="1400" dirty="0" smtClean="0">
                <a:solidFill>
                  <a:schemeClr val="tx1"/>
                </a:solidFill>
              </a:rPr>
              <a:t>, a página inicial da área de trabalho exibirá a ficha do último táxon trabalhado.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71019" y="1672233"/>
            <a:ext cx="1008112" cy="25412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em curva para a direita 14"/>
          <p:cNvSpPr/>
          <p:nvPr/>
        </p:nvSpPr>
        <p:spPr>
          <a:xfrm>
            <a:off x="42862" y="1745382"/>
            <a:ext cx="416297" cy="1439020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51520" y="3212976"/>
            <a:ext cx="3600400" cy="1187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schemeClr val="tx1"/>
                </a:solidFill>
              </a:rPr>
              <a:t>Botões para: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esconder/mostrar sinônimos na árvore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esconder/mostrar autores na árvore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modo simples ou múltiplo de navegação na árvore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7" y="5410392"/>
            <a:ext cx="8222235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eta para a direita 21"/>
          <p:cNvSpPr/>
          <p:nvPr/>
        </p:nvSpPr>
        <p:spPr>
          <a:xfrm rot="6752568">
            <a:off x="8087736" y="5512046"/>
            <a:ext cx="958390" cy="2635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995936" y="3212976"/>
            <a:ext cx="4896545" cy="21974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 </a:t>
            </a:r>
            <a:r>
              <a:rPr lang="pt-BR" sz="1400" b="1" dirty="0" smtClean="0">
                <a:solidFill>
                  <a:schemeClr val="tx1"/>
                </a:solidFill>
              </a:rPr>
              <a:t>Botão “Ações”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</a:rPr>
              <a:t>Relatório de erros</a:t>
            </a:r>
            <a:r>
              <a:rPr lang="pt-BR" sz="1400" dirty="0" smtClean="0">
                <a:solidFill>
                  <a:schemeClr val="tx1"/>
                </a:solidFill>
              </a:rPr>
              <a:t>: indica nomes com inconsistências, como por exemplo, sinônimo(s) sem a indicação do(s) nome(s) aceito(s).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</a:rPr>
              <a:t>Estatística do táxon</a:t>
            </a:r>
            <a:r>
              <a:rPr lang="pt-BR" sz="1400" dirty="0" smtClean="0">
                <a:solidFill>
                  <a:schemeClr val="tx1"/>
                </a:solidFill>
              </a:rPr>
              <a:t>: disponível até o nível hierárquico de gênero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</a:rPr>
              <a:t>Incluir táxon</a:t>
            </a:r>
            <a:r>
              <a:rPr lang="pt-BR" sz="1400" dirty="0" smtClean="0">
                <a:solidFill>
                  <a:schemeClr val="tx1"/>
                </a:solidFill>
              </a:rPr>
              <a:t>: inclusão de novos gêneros a partir da ficha de família, de espécies a partir da ficha de gênero e de </a:t>
            </a:r>
            <a:r>
              <a:rPr lang="pt-BR" sz="1400" dirty="0" err="1" smtClean="0">
                <a:solidFill>
                  <a:schemeClr val="tx1"/>
                </a:solidFill>
              </a:rPr>
              <a:t>infraespécies</a:t>
            </a:r>
            <a:r>
              <a:rPr lang="pt-BR" sz="1400" dirty="0" smtClean="0">
                <a:solidFill>
                  <a:schemeClr val="tx1"/>
                </a:solidFill>
              </a:rPr>
              <a:t> a partir da ficha de espécie.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7285062" y="5878374"/>
            <a:ext cx="511297" cy="23102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813791" y="5950548"/>
            <a:ext cx="1507696" cy="3023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Botão “Editar”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5263" y="188913"/>
            <a:ext cx="8697912" cy="6480175"/>
            <a:chOff x="194662" y="188640"/>
            <a:chExt cx="8697818" cy="6480720"/>
          </a:xfrm>
        </p:grpSpPr>
        <p:pic>
          <p:nvPicPr>
            <p:cNvPr id="5" name="Picture 4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18864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62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novojabot.jbrj.gov.br/jabot/layout/default/imagens/fun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0" y="2097360"/>
              <a:ext cx="4572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697" y="188913"/>
            <a:ext cx="7610727" cy="647799"/>
          </a:xfrm>
        </p:spPr>
        <p:txBody>
          <a:bodyPr>
            <a:noAutofit/>
          </a:bodyPr>
          <a:lstStyle/>
          <a:p>
            <a:pPr marL="0" indent="0"/>
            <a:r>
              <a:rPr lang="pt-BR" sz="2000" b="1" dirty="0"/>
              <a:t>3. Configuração de campos controlados para as espécies de um gênero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" y="1029550"/>
            <a:ext cx="894080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ta para a direita 9"/>
          <p:cNvSpPr/>
          <p:nvPr/>
        </p:nvSpPr>
        <p:spPr>
          <a:xfrm rot="11617957">
            <a:off x="1881243" y="6049505"/>
            <a:ext cx="1226406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84748" y="5988837"/>
            <a:ext cx="5171628" cy="7739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Selecione o gênero a ser configurado na árvore taxonômica.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82170" b="95948"/>
          <a:stretch/>
        </p:blipFill>
        <p:spPr bwMode="auto">
          <a:xfrm>
            <a:off x="1508795" y="1006505"/>
            <a:ext cx="542925" cy="2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F5F1-BC31-42E4-9370-55C4DE4BC43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3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5439</TotalTime>
  <Words>4071</Words>
  <Application>Microsoft Office PowerPoint</Application>
  <PresentationFormat>Apresentação na tela (4:3)</PresentationFormat>
  <Paragraphs>469</Paragraphs>
  <Slides>54</Slides>
  <Notes>50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Tema do Office</vt:lpstr>
      <vt:lpstr>Manual do Usuário Flora do Brasil 2020</vt:lpstr>
      <vt:lpstr>Apresentação do PowerPoint</vt:lpstr>
      <vt:lpstr>Apresentação do PowerPoint</vt:lpstr>
      <vt:lpstr>Apresentação do PowerPoint</vt:lpstr>
      <vt:lpstr>Flora do Brasil 2020</vt:lpstr>
      <vt:lpstr>Flora do Brasil 2020</vt:lpstr>
      <vt:lpstr>Flora do Brasil 2020</vt:lpstr>
      <vt:lpstr>Flora do Brasil 2020</vt:lpstr>
      <vt:lpstr>3. Configuração de campos controlados para as espécies de um gênero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3.5        Opção Default para um estado de caráter</vt:lpstr>
      <vt:lpstr>Apresentação do PowerPoint</vt:lpstr>
      <vt:lpstr>Apresentação do PowerPoint</vt:lpstr>
      <vt:lpstr>Apresentação do PowerPoint</vt:lpstr>
      <vt:lpstr>Apresentação do PowerPoint</vt:lpstr>
      <vt:lpstr>4. Preenchimento da ficha para um gênero e/ou família </vt:lpstr>
      <vt:lpstr>4.1 Campos Livres para Gêneros e Famílias</vt:lpstr>
      <vt:lpstr>5. Preenchimento da ficha para as espécies de um gênero</vt:lpstr>
      <vt:lpstr>5. Preenchimento da ficha para as espécies de um gênero</vt:lpstr>
      <vt:lpstr>5.1 Campos Controlados para as Espécies</vt:lpstr>
      <vt:lpstr>5.1 Campos Controlados para as Espécies</vt:lpstr>
      <vt:lpstr>5.1 Campos Controlados para as Espécies</vt:lpstr>
      <vt:lpstr>5.1 Campos Controlados para as Espécies</vt:lpstr>
      <vt:lpstr>5.1 Campos Controlados para as Espécies</vt:lpstr>
      <vt:lpstr>5.1 Campos Controlados para as Espécies</vt:lpstr>
      <vt:lpstr>5.2 Campos Livres para as Espécies</vt:lpstr>
      <vt:lpstr>5.2 Campos Livres para as Espécies</vt:lpstr>
      <vt:lpstr>5.2 Campos Livres para as Espécies</vt:lpstr>
      <vt:lpstr>5.2 Campos Livres para as Espécies</vt:lpstr>
      <vt:lpstr>6. Algas, Briófitas e Fungos</vt:lpstr>
      <vt:lpstr>6. Algas, Briófitas e Fungos</vt:lpstr>
      <vt:lpstr>7. Visualizar Lista de Termos do Glossário</vt:lpstr>
      <vt:lpstr>8. Visualizar Lista de Cores do Glossário</vt:lpstr>
      <vt:lpstr>Flora do Brasil 2020</vt:lpstr>
      <vt:lpstr>Flora do Brasil 2020</vt:lpstr>
      <vt:lpstr>Flora do Brasil 2020</vt:lpstr>
      <vt:lpstr>Flora do Brasil 2020</vt:lpstr>
      <vt:lpstr>Flora do Brasil 2020</vt:lpstr>
      <vt:lpstr>Flora do Brasil 2020</vt:lpstr>
      <vt:lpstr>Flora do Brasil 2020</vt:lpstr>
      <vt:lpstr>Flora do Brasil 2020</vt:lpstr>
      <vt:lpstr>Flora do Brasil 2020</vt:lpstr>
      <vt:lpstr>Flora do Brasil 2020</vt:lpstr>
      <vt:lpstr>Flora do Brasil 2020</vt:lpstr>
      <vt:lpstr>Flora do Brasil 2020</vt:lpstr>
      <vt:lpstr>Flora do Brasil 2020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Reflora</dc:creator>
  <cp:lastModifiedBy>Revisor</cp:lastModifiedBy>
  <cp:revision>163</cp:revision>
  <dcterms:created xsi:type="dcterms:W3CDTF">2015-10-15T14:43:59Z</dcterms:created>
  <dcterms:modified xsi:type="dcterms:W3CDTF">2019-08-07T18:38:04Z</dcterms:modified>
</cp:coreProperties>
</file>